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9"/>
  </p:sldMasterIdLst>
  <p:notesMasterIdLst>
    <p:notesMasterId r:id="rId103"/>
  </p:notesMasterIdLst>
  <p:sldIdLst>
    <p:sldId id="2147472214" r:id="rId50"/>
    <p:sldId id="2147472219" r:id="rId51"/>
    <p:sldId id="2147472253" r:id="rId52"/>
    <p:sldId id="2147472216" r:id="rId53"/>
    <p:sldId id="2147472254" r:id="rId54"/>
    <p:sldId id="2147472255" r:id="rId55"/>
    <p:sldId id="2147472256" r:id="rId56"/>
    <p:sldId id="2147472259" r:id="rId57"/>
    <p:sldId id="2147472258" r:id="rId58"/>
    <p:sldId id="2147472260" r:id="rId59"/>
    <p:sldId id="2147472261" r:id="rId60"/>
    <p:sldId id="2147472264" r:id="rId61"/>
    <p:sldId id="2147472263" r:id="rId62"/>
    <p:sldId id="2147472265" r:id="rId63"/>
    <p:sldId id="2147472266" r:id="rId64"/>
    <p:sldId id="2147472269" r:id="rId65"/>
    <p:sldId id="2147472281" r:id="rId66"/>
    <p:sldId id="2147472236" r:id="rId67"/>
    <p:sldId id="2147472220" r:id="rId68"/>
    <p:sldId id="2147472286" r:id="rId69"/>
    <p:sldId id="2147472235" r:id="rId70"/>
    <p:sldId id="2147472244" r:id="rId71"/>
    <p:sldId id="2147472228" r:id="rId72"/>
    <p:sldId id="2147472230" r:id="rId73"/>
    <p:sldId id="2147472231" r:id="rId74"/>
    <p:sldId id="2147472251" r:id="rId75"/>
    <p:sldId id="2147472257" r:id="rId76"/>
    <p:sldId id="2147472252" r:id="rId77"/>
    <p:sldId id="2147472237" r:id="rId78"/>
    <p:sldId id="2147472227" r:id="rId79"/>
    <p:sldId id="2147472226" r:id="rId80"/>
    <p:sldId id="2147472242" r:id="rId81"/>
    <p:sldId id="2147472245" r:id="rId82"/>
    <p:sldId id="2147472243" r:id="rId83"/>
    <p:sldId id="2147472246" r:id="rId84"/>
    <p:sldId id="2147472248" r:id="rId85"/>
    <p:sldId id="2147472247" r:id="rId86"/>
    <p:sldId id="2147472238" r:id="rId87"/>
    <p:sldId id="2147472249" r:id="rId88"/>
    <p:sldId id="2147472239" r:id="rId89"/>
    <p:sldId id="2147472250" r:id="rId90"/>
    <p:sldId id="2147472232" r:id="rId91"/>
    <p:sldId id="2147472240" r:id="rId92"/>
    <p:sldId id="2147472241" r:id="rId93"/>
    <p:sldId id="2147472233" r:id="rId94"/>
    <p:sldId id="2147472271" r:id="rId95"/>
    <p:sldId id="2147472270" r:id="rId96"/>
    <p:sldId id="2147472272" r:id="rId97"/>
    <p:sldId id="2147472273" r:id="rId98"/>
    <p:sldId id="2147472274" r:id="rId99"/>
    <p:sldId id="2147472275" r:id="rId100"/>
    <p:sldId id="2147472276" r:id="rId101"/>
    <p:sldId id="2147472280"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52E701-DCFA-0BB2-86EE-1ECBD53DA5B5}" name="Patrick Giles" initials="PG" userId="S::patrick@pi-healthcare.com::95a39aca-d1d6-4c9e-b5c0-c7463f154fb0" providerId="AD"/>
  <p188:author id="{1258A69E-0A65-8E63-2453-2C87713C066D}" name="Zahra Shah" initials="ZS" userId="S::zahra@pi-healthcare.com::ec3f3d1f-be87-4794-9a82-f22081d128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5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14.xml"/><Relationship Id="rId68" Type="http://schemas.openxmlformats.org/officeDocument/2006/relationships/slide" Target="slides/slide19.xml"/><Relationship Id="rId84" Type="http://schemas.openxmlformats.org/officeDocument/2006/relationships/slide" Target="slides/slide35.xml"/><Relationship Id="rId89" Type="http://schemas.openxmlformats.org/officeDocument/2006/relationships/slide" Target="slides/slide40.xml"/><Relationship Id="rId16" Type="http://schemas.openxmlformats.org/officeDocument/2006/relationships/customXml" Target="../customXml/item16.xml"/><Relationship Id="rId107" Type="http://schemas.openxmlformats.org/officeDocument/2006/relationships/tableStyles" Target="tableStyles.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4.xml"/><Relationship Id="rId58" Type="http://schemas.openxmlformats.org/officeDocument/2006/relationships/slide" Target="slides/slide9.xml"/><Relationship Id="rId74" Type="http://schemas.openxmlformats.org/officeDocument/2006/relationships/slide" Target="slides/slide25.xml"/><Relationship Id="rId79" Type="http://schemas.openxmlformats.org/officeDocument/2006/relationships/slide" Target="slides/slide30.xml"/><Relationship Id="rId102" Type="http://schemas.openxmlformats.org/officeDocument/2006/relationships/slide" Target="slides/slide53.xml"/><Relationship Id="rId5" Type="http://schemas.openxmlformats.org/officeDocument/2006/relationships/customXml" Target="../customXml/item5.xml"/><Relationship Id="rId90" Type="http://schemas.openxmlformats.org/officeDocument/2006/relationships/slide" Target="slides/slide41.xml"/><Relationship Id="rId95" Type="http://schemas.openxmlformats.org/officeDocument/2006/relationships/slide" Target="slides/slide46.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15.xml"/><Relationship Id="rId69" Type="http://schemas.openxmlformats.org/officeDocument/2006/relationships/slide" Target="slides/slide20.xml"/><Relationship Id="rId80" Type="http://schemas.openxmlformats.org/officeDocument/2006/relationships/slide" Target="slides/slide31.xml"/><Relationship Id="rId85" Type="http://schemas.openxmlformats.org/officeDocument/2006/relationships/slide" Target="slides/slide36.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0.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xml"/><Relationship Id="rId70" Type="http://schemas.openxmlformats.org/officeDocument/2006/relationships/slide" Target="slides/slide21.xml"/><Relationship Id="rId75" Type="http://schemas.openxmlformats.org/officeDocument/2006/relationships/slide" Target="slides/slide26.xml"/><Relationship Id="rId91" Type="http://schemas.openxmlformats.org/officeDocument/2006/relationships/slide" Target="slides/slide42.xml"/><Relationship Id="rId96"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Master" Target="slideMasters/slideMaster1.xml"/><Relationship Id="rId57" Type="http://schemas.openxmlformats.org/officeDocument/2006/relationships/slide" Target="slides/slide8.xml"/><Relationship Id="rId106"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 Target="slides/slide3.xml"/><Relationship Id="rId60" Type="http://schemas.openxmlformats.org/officeDocument/2006/relationships/slide" Target="slides/slide11.xml"/><Relationship Id="rId65" Type="http://schemas.openxmlformats.org/officeDocument/2006/relationships/slide" Target="slides/slide16.xml"/><Relationship Id="rId73" Type="http://schemas.openxmlformats.org/officeDocument/2006/relationships/slide" Target="slides/slide24.xml"/><Relationship Id="rId78" Type="http://schemas.openxmlformats.org/officeDocument/2006/relationships/slide" Target="slides/slide29.xml"/><Relationship Id="rId81" Type="http://schemas.openxmlformats.org/officeDocument/2006/relationships/slide" Target="slides/slide32.xml"/><Relationship Id="rId86" Type="http://schemas.openxmlformats.org/officeDocument/2006/relationships/slide" Target="slides/slide37.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microsoft.com/office/2018/10/relationships/authors" Target="authors.xml"/><Relationship Id="rId34" Type="http://schemas.openxmlformats.org/officeDocument/2006/relationships/customXml" Target="../customXml/item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22.xml"/><Relationship Id="rId92" Type="http://schemas.openxmlformats.org/officeDocument/2006/relationships/slide" Target="slides/slide43.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7.xml"/><Relationship Id="rId87" Type="http://schemas.openxmlformats.org/officeDocument/2006/relationships/slide" Target="slides/slide38.xml"/><Relationship Id="rId61" Type="http://schemas.openxmlformats.org/officeDocument/2006/relationships/slide" Target="slides/slide12.xml"/><Relationship Id="rId82" Type="http://schemas.openxmlformats.org/officeDocument/2006/relationships/slide" Target="slides/slide33.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Giles" userId="95a39aca-d1d6-4c9e-b5c0-c7463f154fb0" providerId="ADAL" clId="{844FC62D-85B6-4C67-B8CC-A88639DC9054}"/>
    <pc:docChg chg="custSel modSld">
      <pc:chgData name="Patrick Giles" userId="95a39aca-d1d6-4c9e-b5c0-c7463f154fb0" providerId="ADAL" clId="{844FC62D-85B6-4C67-B8CC-A88639DC9054}" dt="2024-06-05T07:33:24.814" v="220" actId="1076"/>
      <pc:docMkLst>
        <pc:docMk/>
      </pc:docMkLst>
      <pc:sldChg chg="delSp mod">
        <pc:chgData name="Patrick Giles" userId="95a39aca-d1d6-4c9e-b5c0-c7463f154fb0" providerId="ADAL" clId="{844FC62D-85B6-4C67-B8CC-A88639DC9054}" dt="2024-06-05T07:28:49.965" v="154" actId="478"/>
        <pc:sldMkLst>
          <pc:docMk/>
          <pc:sldMk cId="2561324761" sldId="2147472216"/>
        </pc:sldMkLst>
      </pc:sldChg>
      <pc:sldChg chg="modSp mod">
        <pc:chgData name="Patrick Giles" userId="95a39aca-d1d6-4c9e-b5c0-c7463f154fb0" providerId="ADAL" clId="{844FC62D-85B6-4C67-B8CC-A88639DC9054}" dt="2024-06-05T07:25:53.187" v="143" actId="2"/>
        <pc:sldMkLst>
          <pc:docMk/>
          <pc:sldMk cId="247030146" sldId="2147472228"/>
        </pc:sldMkLst>
      </pc:sldChg>
      <pc:sldChg chg="modSp mod">
        <pc:chgData name="Patrick Giles" userId="95a39aca-d1d6-4c9e-b5c0-c7463f154fb0" providerId="ADAL" clId="{844FC62D-85B6-4C67-B8CC-A88639DC9054}" dt="2024-06-05T07:26:07.187" v="147" actId="2"/>
        <pc:sldMkLst>
          <pc:docMk/>
          <pc:sldMk cId="1185755838" sldId="2147472230"/>
        </pc:sldMkLst>
      </pc:sldChg>
      <pc:sldChg chg="modSp mod">
        <pc:chgData name="Patrick Giles" userId="95a39aca-d1d6-4c9e-b5c0-c7463f154fb0" providerId="ADAL" clId="{844FC62D-85B6-4C67-B8CC-A88639DC9054}" dt="2024-06-05T07:26:12.204" v="151" actId="2"/>
        <pc:sldMkLst>
          <pc:docMk/>
          <pc:sldMk cId="2428037868" sldId="2147472231"/>
        </pc:sldMkLst>
      </pc:sldChg>
      <pc:sldChg chg="modSp mod">
        <pc:chgData name="Patrick Giles" userId="95a39aca-d1d6-4c9e-b5c0-c7463f154fb0" providerId="ADAL" clId="{844FC62D-85B6-4C67-B8CC-A88639DC9054}" dt="2024-06-05T07:26:17.626" v="153" actId="2"/>
        <pc:sldMkLst>
          <pc:docMk/>
          <pc:sldMk cId="1315427543" sldId="2147472252"/>
        </pc:sldMkLst>
      </pc:sldChg>
      <pc:sldChg chg="modSp mod">
        <pc:chgData name="Patrick Giles" userId="95a39aca-d1d6-4c9e-b5c0-c7463f154fb0" providerId="ADAL" clId="{844FC62D-85B6-4C67-B8CC-A88639DC9054}" dt="2024-06-05T07:33:24.814" v="220" actId="1076"/>
        <pc:sldMkLst>
          <pc:docMk/>
          <pc:sldMk cId="232782551" sldId="2147472258"/>
        </pc:sldMkLst>
      </pc:sldChg>
      <pc:sldChg chg="addSp modSp mod">
        <pc:chgData name="Patrick Giles" userId="95a39aca-d1d6-4c9e-b5c0-c7463f154fb0" providerId="ADAL" clId="{844FC62D-85B6-4C67-B8CC-A88639DC9054}" dt="2024-06-05T07:21:26.663" v="140" actId="20577"/>
        <pc:sldMkLst>
          <pc:docMk/>
          <pc:sldMk cId="3806694942" sldId="2147472276"/>
        </pc:sldMkLst>
      </pc:sldChg>
    </pc:docChg>
  </pc:docChgLst>
  <pc:docChgLst>
    <pc:chgData name="Zahra Shah" userId="S::zahra@pi-healthcare.com::ec3f3d1f-be87-4794-9a82-f22081d1289d" providerId="AD" clId="Web-{5F5970B1-7298-D674-6BC9-AC8BB2C67781}"/>
    <pc:docChg chg="modSld sldOrd">
      <pc:chgData name="Zahra Shah" userId="S::zahra@pi-healthcare.com::ec3f3d1f-be87-4794-9a82-f22081d1289d" providerId="AD" clId="Web-{5F5970B1-7298-D674-6BC9-AC8BB2C67781}" dt="2024-06-13T14:22:49.500" v="47" actId="20577"/>
      <pc:docMkLst>
        <pc:docMk/>
      </pc:docMkLst>
      <pc:sldChg chg="modSp ord">
        <pc:chgData name="Zahra Shah" userId="S::zahra@pi-healthcare.com::ec3f3d1f-be87-4794-9a82-f22081d1289d" providerId="AD" clId="Web-{5F5970B1-7298-D674-6BC9-AC8BB2C67781}" dt="2024-06-13T14:20:31.216" v="30" actId="20577"/>
        <pc:sldMkLst>
          <pc:docMk/>
          <pc:sldMk cId="2351425281" sldId="2147472226"/>
        </pc:sldMkLst>
      </pc:sldChg>
      <pc:sldChg chg="modSp">
        <pc:chgData name="Zahra Shah" userId="S::zahra@pi-healthcare.com::ec3f3d1f-be87-4794-9a82-f22081d1289d" providerId="AD" clId="Web-{5F5970B1-7298-D674-6BC9-AC8BB2C67781}" dt="2024-06-13T14:15:39.781" v="17" actId="20577"/>
        <pc:sldMkLst>
          <pc:docMk/>
          <pc:sldMk cId="2343290139" sldId="2147472235"/>
        </pc:sldMkLst>
      </pc:sldChg>
      <pc:sldChg chg="modSp">
        <pc:chgData name="Zahra Shah" userId="S::zahra@pi-healthcare.com::ec3f3d1f-be87-4794-9a82-f22081d1289d" providerId="AD" clId="Web-{5F5970B1-7298-D674-6BC9-AC8BB2C67781}" dt="2024-06-13T14:15:01.342" v="7" actId="20577"/>
        <pc:sldMkLst>
          <pc:docMk/>
          <pc:sldMk cId="3015765197" sldId="2147472236"/>
        </pc:sldMkLst>
      </pc:sldChg>
      <pc:sldChg chg="modSp">
        <pc:chgData name="Zahra Shah" userId="S::zahra@pi-healthcare.com::ec3f3d1f-be87-4794-9a82-f22081d1289d" providerId="AD" clId="Web-{5F5970B1-7298-D674-6BC9-AC8BB2C67781}" dt="2024-06-13T14:19:09.242" v="25" actId="20577"/>
        <pc:sldMkLst>
          <pc:docMk/>
          <pc:sldMk cId="254921696" sldId="2147472237"/>
        </pc:sldMkLst>
      </pc:sldChg>
      <pc:sldChg chg="modSp">
        <pc:chgData name="Zahra Shah" userId="S::zahra@pi-healthcare.com::ec3f3d1f-be87-4794-9a82-f22081d1289d" providerId="AD" clId="Web-{5F5970B1-7298-D674-6BC9-AC8BB2C67781}" dt="2024-06-13T14:21:50.873" v="41" actId="20577"/>
        <pc:sldMkLst>
          <pc:docMk/>
          <pc:sldMk cId="2006392987" sldId="2147472238"/>
        </pc:sldMkLst>
      </pc:sldChg>
      <pc:sldChg chg="modSp">
        <pc:chgData name="Zahra Shah" userId="S::zahra@pi-healthcare.com::ec3f3d1f-be87-4794-9a82-f22081d1289d" providerId="AD" clId="Web-{5F5970B1-7298-D674-6BC9-AC8BB2C67781}" dt="2024-06-13T14:19:19.414" v="27" actId="20577"/>
        <pc:sldMkLst>
          <pc:docMk/>
          <pc:sldMk cId="3022489843" sldId="2147472242"/>
        </pc:sldMkLst>
      </pc:sldChg>
      <pc:sldChg chg="delSp modSp">
        <pc:chgData name="Zahra Shah" userId="S::zahra@pi-healthcare.com::ec3f3d1f-be87-4794-9a82-f22081d1289d" providerId="AD" clId="Web-{5F5970B1-7298-D674-6BC9-AC8BB2C67781}" dt="2024-06-13T14:21:20.747" v="35"/>
        <pc:sldMkLst>
          <pc:docMk/>
          <pc:sldMk cId="4057253551" sldId="2147472243"/>
        </pc:sldMkLst>
      </pc:sldChg>
      <pc:sldChg chg="delSp modSp">
        <pc:chgData name="Zahra Shah" userId="S::zahra@pi-healthcare.com::ec3f3d1f-be87-4794-9a82-f22081d1289d" providerId="AD" clId="Web-{5F5970B1-7298-D674-6BC9-AC8BB2C67781}" dt="2024-06-13T14:16:36.986" v="21"/>
        <pc:sldMkLst>
          <pc:docMk/>
          <pc:sldMk cId="525623226" sldId="2147472244"/>
        </pc:sldMkLst>
      </pc:sldChg>
      <pc:sldChg chg="modSp">
        <pc:chgData name="Zahra Shah" userId="S::zahra@pi-healthcare.com::ec3f3d1f-be87-4794-9a82-f22081d1289d" providerId="AD" clId="Web-{5F5970B1-7298-D674-6BC9-AC8BB2C67781}" dt="2024-06-13T14:21:33.044" v="37" actId="20577"/>
        <pc:sldMkLst>
          <pc:docMk/>
          <pc:sldMk cId="3140733233" sldId="2147472246"/>
        </pc:sldMkLst>
      </pc:sldChg>
      <pc:sldChg chg="delSp modSp">
        <pc:chgData name="Zahra Shah" userId="S::zahra@pi-healthcare.com::ec3f3d1f-be87-4794-9a82-f22081d1289d" providerId="AD" clId="Web-{5F5970B1-7298-D674-6BC9-AC8BB2C67781}" dt="2024-06-13T14:21:59.920" v="44"/>
        <pc:sldMkLst>
          <pc:docMk/>
          <pc:sldMk cId="1725019837" sldId="2147472247"/>
        </pc:sldMkLst>
      </pc:sldChg>
      <pc:sldChg chg="modSp">
        <pc:chgData name="Zahra Shah" userId="S::zahra@pi-healthcare.com::ec3f3d1f-be87-4794-9a82-f22081d1289d" providerId="AD" clId="Web-{5F5970B1-7298-D674-6BC9-AC8BB2C67781}" dt="2024-06-13T14:18:39.913" v="23" actId="20577"/>
        <pc:sldMkLst>
          <pc:docMk/>
          <pc:sldMk cId="39067626" sldId="2147472251"/>
        </pc:sldMkLst>
      </pc:sldChg>
      <pc:sldChg chg="modSp">
        <pc:chgData name="Zahra Shah" userId="S::zahra@pi-healthcare.com::ec3f3d1f-be87-4794-9a82-f22081d1289d" providerId="AD" clId="Web-{5F5970B1-7298-D674-6BC9-AC8BB2C67781}" dt="2024-06-13T14:12:06.835" v="0" actId="20577"/>
        <pc:sldMkLst>
          <pc:docMk/>
          <pc:sldMk cId="2550330205" sldId="2147472256"/>
        </pc:sldMkLst>
      </pc:sldChg>
      <pc:sldChg chg="modSp">
        <pc:chgData name="Zahra Shah" userId="S::zahra@pi-healthcare.com::ec3f3d1f-be87-4794-9a82-f22081d1289d" providerId="AD" clId="Web-{5F5970B1-7298-D674-6BC9-AC8BB2C67781}" dt="2024-06-13T14:12:15.476" v="1" actId="20577"/>
        <pc:sldMkLst>
          <pc:docMk/>
          <pc:sldMk cId="2484626444" sldId="2147472259"/>
        </pc:sldMkLst>
      </pc:sldChg>
      <pc:sldChg chg="modSp">
        <pc:chgData name="Zahra Shah" userId="S::zahra@pi-healthcare.com::ec3f3d1f-be87-4794-9a82-f22081d1289d" providerId="AD" clId="Web-{5F5970B1-7298-D674-6BC9-AC8BB2C67781}" dt="2024-06-13T14:13:17.947" v="3" actId="20577"/>
        <pc:sldMkLst>
          <pc:docMk/>
          <pc:sldMk cId="3559924710" sldId="2147472264"/>
        </pc:sldMkLst>
      </pc:sldChg>
      <pc:sldChg chg="modSp">
        <pc:chgData name="Zahra Shah" userId="S::zahra@pi-healthcare.com::ec3f3d1f-be87-4794-9a82-f22081d1289d" providerId="AD" clId="Web-{5F5970B1-7298-D674-6BC9-AC8BB2C67781}" dt="2024-06-13T14:14:33.575" v="5" actId="20577"/>
        <pc:sldMkLst>
          <pc:docMk/>
          <pc:sldMk cId="142096026" sldId="2147472269"/>
        </pc:sldMkLst>
      </pc:sldChg>
      <pc:sldChg chg="modSp">
        <pc:chgData name="Zahra Shah" userId="S::zahra@pi-healthcare.com::ec3f3d1f-be87-4794-9a82-f22081d1289d" providerId="AD" clId="Web-{5F5970B1-7298-D674-6BC9-AC8BB2C67781}" dt="2024-06-13T14:22:22.843" v="45" actId="20577"/>
        <pc:sldMkLst>
          <pc:docMk/>
          <pc:sldMk cId="2999960556" sldId="2147472271"/>
        </pc:sldMkLst>
      </pc:sldChg>
      <pc:sldChg chg="modSp">
        <pc:chgData name="Zahra Shah" userId="S::zahra@pi-healthcare.com::ec3f3d1f-be87-4794-9a82-f22081d1289d" providerId="AD" clId="Web-{5F5970B1-7298-D674-6BC9-AC8BB2C67781}" dt="2024-06-13T14:22:49.500" v="47" actId="20577"/>
        <pc:sldMkLst>
          <pc:docMk/>
          <pc:sldMk cId="2847170068" sldId="2147472278"/>
        </pc:sldMkLst>
      </pc:sldChg>
    </pc:docChg>
  </pc:docChgLst>
  <pc:docChgLst>
    <pc:chgData name="Patrick Giles" userId="95a39aca-d1d6-4c9e-b5c0-c7463f154fb0" providerId="ADAL" clId="{AAD0741C-6E0C-4706-80BC-F46E0E58379E}"/>
    <pc:docChg chg="delSld">
      <pc:chgData name="Patrick Giles" userId="95a39aca-d1d6-4c9e-b5c0-c7463f154fb0" providerId="ADAL" clId="{AAD0741C-6E0C-4706-80BC-F46E0E58379E}" dt="2025-06-17T07:58:52.494" v="0" actId="47"/>
      <pc:docMkLst>
        <pc:docMk/>
      </pc:docMkLst>
      <pc:sldChg chg="del">
        <pc:chgData name="Patrick Giles" userId="95a39aca-d1d6-4c9e-b5c0-c7463f154fb0" providerId="ADAL" clId="{AAD0741C-6E0C-4706-80BC-F46E0E58379E}" dt="2025-06-17T07:58:52.494" v="0" actId="47"/>
        <pc:sldMkLst>
          <pc:docMk/>
          <pc:sldMk cId="4086575839" sldId="2147472277"/>
        </pc:sldMkLst>
      </pc:sldChg>
      <pc:sldChg chg="del">
        <pc:chgData name="Patrick Giles" userId="95a39aca-d1d6-4c9e-b5c0-c7463f154fb0" providerId="ADAL" clId="{AAD0741C-6E0C-4706-80BC-F46E0E58379E}" dt="2025-06-17T07:58:52.494" v="0" actId="47"/>
        <pc:sldMkLst>
          <pc:docMk/>
          <pc:sldMk cId="2847170068" sldId="2147472278"/>
        </pc:sldMkLst>
      </pc:sldChg>
      <pc:sldChg chg="del">
        <pc:chgData name="Patrick Giles" userId="95a39aca-d1d6-4c9e-b5c0-c7463f154fb0" providerId="ADAL" clId="{AAD0741C-6E0C-4706-80BC-F46E0E58379E}" dt="2025-06-17T07:58:52.494" v="0" actId="47"/>
        <pc:sldMkLst>
          <pc:docMk/>
          <pc:sldMk cId="3347719184" sldId="2147472279"/>
        </pc:sldMkLst>
      </pc:sldChg>
      <pc:sldChg chg="del">
        <pc:chgData name="Patrick Giles" userId="95a39aca-d1d6-4c9e-b5c0-c7463f154fb0" providerId="ADAL" clId="{AAD0741C-6E0C-4706-80BC-F46E0E58379E}" dt="2025-06-17T07:58:52.494" v="0" actId="47"/>
        <pc:sldMkLst>
          <pc:docMk/>
          <pc:sldMk cId="3125358945" sldId="2147472283"/>
        </pc:sldMkLst>
      </pc:sldChg>
      <pc:sldChg chg="del">
        <pc:chgData name="Patrick Giles" userId="95a39aca-d1d6-4c9e-b5c0-c7463f154fb0" providerId="ADAL" clId="{AAD0741C-6E0C-4706-80BC-F46E0E58379E}" dt="2025-06-17T07:58:52.494" v="0" actId="47"/>
        <pc:sldMkLst>
          <pc:docMk/>
          <pc:sldMk cId="3179818342" sldId="2147472284"/>
        </pc:sldMkLst>
      </pc:sldChg>
    </pc:docChg>
  </pc:docChgLst>
  <pc:docChgLst>
    <pc:chgData name="Marco Gobbato" userId="028d0907-a03a-49d7-ada1-4be02ebf179c" providerId="ADAL" clId="{BF87069B-6DD5-46A2-BED8-D7F6A5246B16}"/>
    <pc:docChg chg="modSld">
      <pc:chgData name="Marco Gobbato" userId="028d0907-a03a-49d7-ada1-4be02ebf179c" providerId="ADAL" clId="{BF87069B-6DD5-46A2-BED8-D7F6A5246B16}" dt="2024-06-13T14:07:57.482" v="6" actId="20577"/>
      <pc:docMkLst>
        <pc:docMk/>
      </pc:docMkLst>
      <pc:sldChg chg="modSp mod">
        <pc:chgData name="Marco Gobbato" userId="028d0907-a03a-49d7-ada1-4be02ebf179c" providerId="ADAL" clId="{BF87069B-6DD5-46A2-BED8-D7F6A5246B16}" dt="2024-06-13T14:07:57.482" v="6" actId="20577"/>
        <pc:sldMkLst>
          <pc:docMk/>
          <pc:sldMk cId="11763090" sldId="214747221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pihealthcare-my.sharepoint.com/personal/natalie_pi-healthcare_com/Documents/Book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pihealthcare-my.sharepoint.com/personal/marco_pi-healthcare_com/Documents/health%20economist%20term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Pi-Healthcare\Sharepoint\Projects\Active\Leo%20Pharma\Psoriasis\Patient%20Org%20Graphs%20CJ.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Pi-Healthcare\Sharepoint\Projects\Active\Leo%20Pharma\Psoriasis\Patient%20Org%20Graphs%20CJ.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Pi-Healthcare\Sharepoint\Projects\Active\Leo%20Pharma\Psoriasis\Graphs%20P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Pi-Healthcare\Sharepoint\Projects\Active\Leo%20Pharma\Psoriasis\Graphs%20P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Pi-Healthcare\Sharepoint\Projects\Active\Leo%20Pharma\Psoriasis\Graphs%20PG.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ZahraShah\Documents\KOL%20graph%20temp.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Pi-Healthcare\Sharepoint\Projects\Active\Leo%20Pharma\Psoriasis\Graphs%20PG.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i-Healthcare\Sharepoint\Staff%20Folders\George's%20Files\Psoriasis%20Clinical%20Trials%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ZahraShah\Documents\KOL%20graph%20tem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pihealthcare-my.sharepoint.com/personal/ellie_pi-healthcare_com/Documents/Desktop/EC/Projects/Psoriasis/KOL%20treatment%20term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pihealthcare.sharepoint.com/Shared%20Documents/Staff%20Folders/George's%20Files/Psoriasis%20Clinical%20Trials%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'Desk Research'!$B$1</c:f>
              <c:strCache>
                <c:ptCount val="1"/>
                <c:pt idx="0">
                  <c:v>Count</c:v>
                </c:pt>
              </c:strCache>
            </c:strRef>
          </c:tx>
          <c:explosion val="2"/>
          <c:dPt>
            <c:idx val="0"/>
            <c:bubble3D val="0"/>
            <c:spPr>
              <a:solidFill>
                <a:srgbClr val="C00000"/>
              </a:solidFill>
              <a:ln w="19050">
                <a:solidFill>
                  <a:schemeClr val="lt1"/>
                </a:solidFill>
              </a:ln>
              <a:effectLst/>
            </c:spPr>
            <c:extLst>
              <c:ext xmlns:c16="http://schemas.microsoft.com/office/drawing/2014/chart" uri="{C3380CC4-5D6E-409C-BE32-E72D297353CC}">
                <c16:uniqueId val="{00000001-EB63-4032-9060-9989B13C48E5}"/>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B63-4032-9060-9989B13C48E5}"/>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EB63-4032-9060-9989B13C48E5}"/>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EB63-4032-9060-9989B13C48E5}"/>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EB63-4032-9060-9989B13C48E5}"/>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EB63-4032-9060-9989B13C48E5}"/>
              </c:ext>
            </c:extLst>
          </c:dPt>
          <c:dPt>
            <c:idx val="6"/>
            <c:bubble3D val="0"/>
            <c:spPr>
              <a:solidFill>
                <a:srgbClr val="00B0F0"/>
              </a:solidFill>
              <a:ln w="19050">
                <a:solidFill>
                  <a:schemeClr val="lt1"/>
                </a:solidFill>
              </a:ln>
              <a:effectLst/>
            </c:spPr>
            <c:extLst>
              <c:ext xmlns:c16="http://schemas.microsoft.com/office/drawing/2014/chart" uri="{C3380CC4-5D6E-409C-BE32-E72D297353CC}">
                <c16:uniqueId val="{0000000D-EB63-4032-9060-9989B13C48E5}"/>
              </c:ext>
            </c:extLst>
          </c:dPt>
          <c:dPt>
            <c:idx val="7"/>
            <c:bubble3D val="0"/>
            <c:spPr>
              <a:solidFill>
                <a:srgbClr val="0070C0"/>
              </a:solidFill>
              <a:ln w="19050">
                <a:solidFill>
                  <a:schemeClr val="lt1"/>
                </a:solidFill>
              </a:ln>
              <a:effectLst/>
            </c:spPr>
            <c:extLst>
              <c:ext xmlns:c16="http://schemas.microsoft.com/office/drawing/2014/chart" uri="{C3380CC4-5D6E-409C-BE32-E72D297353CC}">
                <c16:uniqueId val="{0000000F-EB63-4032-9060-9989B13C48E5}"/>
              </c:ext>
            </c:extLst>
          </c:dPt>
          <c:dPt>
            <c:idx val="8"/>
            <c:bubble3D val="0"/>
            <c:spPr>
              <a:solidFill>
                <a:srgbClr val="002060"/>
              </a:solidFill>
              <a:ln w="19050">
                <a:solidFill>
                  <a:schemeClr val="lt1"/>
                </a:solidFill>
              </a:ln>
              <a:effectLst/>
            </c:spPr>
            <c:extLst>
              <c:ext xmlns:c16="http://schemas.microsoft.com/office/drawing/2014/chart" uri="{C3380CC4-5D6E-409C-BE32-E72D297353CC}">
                <c16:uniqueId val="{00000011-EB63-4032-9060-9989B13C48E5}"/>
              </c:ext>
            </c:extLst>
          </c:dPt>
          <c:dPt>
            <c:idx val="9"/>
            <c:bubble3D val="0"/>
            <c:spPr>
              <a:solidFill>
                <a:srgbClr val="7030A0"/>
              </a:solidFill>
              <a:ln w="19050">
                <a:solidFill>
                  <a:schemeClr val="lt1"/>
                </a:solidFill>
              </a:ln>
              <a:effectLst/>
            </c:spPr>
            <c:extLst>
              <c:ext xmlns:c16="http://schemas.microsoft.com/office/drawing/2014/chart" uri="{C3380CC4-5D6E-409C-BE32-E72D297353CC}">
                <c16:uniqueId val="{00000013-EB63-4032-9060-9989B13C48E5}"/>
              </c:ext>
            </c:extLst>
          </c:dPt>
          <c:dPt>
            <c:idx val="10"/>
            <c:bubble3D val="0"/>
            <c:spPr>
              <a:solidFill>
                <a:schemeClr val="accent5"/>
              </a:solidFill>
              <a:ln w="19050">
                <a:solidFill>
                  <a:schemeClr val="lt1"/>
                </a:solidFill>
              </a:ln>
              <a:effectLst/>
            </c:spPr>
            <c:extLst>
              <c:ext xmlns:c16="http://schemas.microsoft.com/office/drawing/2014/chart" uri="{C3380CC4-5D6E-409C-BE32-E72D297353CC}">
                <c16:uniqueId val="{00000015-EB63-4032-9060-9989B13C48E5}"/>
              </c:ext>
            </c:extLst>
          </c:dPt>
          <c:dPt>
            <c:idx val="11"/>
            <c:bubble3D val="0"/>
            <c:spPr>
              <a:solidFill>
                <a:schemeClr val="accent3"/>
              </a:solidFill>
              <a:ln w="19050">
                <a:solidFill>
                  <a:schemeClr val="lt1"/>
                </a:solidFill>
              </a:ln>
              <a:effectLst/>
            </c:spPr>
            <c:extLst>
              <c:ext xmlns:c16="http://schemas.microsoft.com/office/drawing/2014/chart" uri="{C3380CC4-5D6E-409C-BE32-E72D297353CC}">
                <c16:uniqueId val="{00000017-EB63-4032-9060-9989B13C48E5}"/>
              </c:ext>
            </c:extLst>
          </c:dPt>
          <c:dPt>
            <c:idx val="12"/>
            <c:bubble3D val="0"/>
            <c:spPr>
              <a:solidFill>
                <a:schemeClr val="accent4"/>
              </a:solidFill>
              <a:ln w="19050">
                <a:solidFill>
                  <a:schemeClr val="lt1"/>
                </a:solidFill>
              </a:ln>
              <a:effectLst/>
            </c:spPr>
            <c:extLst>
              <c:ext xmlns:c16="http://schemas.microsoft.com/office/drawing/2014/chart" uri="{C3380CC4-5D6E-409C-BE32-E72D297353CC}">
                <c16:uniqueId val="{00000019-EB63-4032-9060-9989B13C48E5}"/>
              </c:ext>
            </c:extLst>
          </c:dPt>
          <c:dPt>
            <c:idx val="13"/>
            <c:bubble3D val="0"/>
            <c:spPr>
              <a:solidFill>
                <a:schemeClr val="accent2"/>
              </a:solidFill>
              <a:ln w="19050">
                <a:solidFill>
                  <a:schemeClr val="lt1"/>
                </a:solidFill>
              </a:ln>
              <a:effectLst/>
            </c:spPr>
            <c:extLst>
              <c:ext xmlns:c16="http://schemas.microsoft.com/office/drawing/2014/chart" uri="{C3380CC4-5D6E-409C-BE32-E72D297353CC}">
                <c16:uniqueId val="{0000001B-EB63-4032-9060-9989B13C48E5}"/>
              </c:ext>
            </c:extLst>
          </c:dPt>
          <c:dPt>
            <c:idx val="14"/>
            <c:bubble3D val="0"/>
            <c:spPr>
              <a:solidFill>
                <a:schemeClr val="accent1"/>
              </a:solidFill>
              <a:ln w="19050">
                <a:solidFill>
                  <a:schemeClr val="lt1"/>
                </a:solidFill>
              </a:ln>
              <a:effectLst/>
            </c:spPr>
            <c:extLst>
              <c:ext xmlns:c16="http://schemas.microsoft.com/office/drawing/2014/chart" uri="{C3380CC4-5D6E-409C-BE32-E72D297353CC}">
                <c16:uniqueId val="{0000001D-EB63-4032-9060-9989B13C48E5}"/>
              </c:ext>
            </c:extLst>
          </c:dPt>
          <c:dPt>
            <c:idx val="15"/>
            <c:bubble3D val="0"/>
            <c:spPr>
              <a:solidFill>
                <a:schemeClr val="tx1"/>
              </a:solidFill>
              <a:ln w="19050">
                <a:solidFill>
                  <a:schemeClr val="lt1"/>
                </a:solidFill>
              </a:ln>
              <a:effectLst/>
            </c:spPr>
            <c:extLst>
              <c:ext xmlns:c16="http://schemas.microsoft.com/office/drawing/2014/chart" uri="{C3380CC4-5D6E-409C-BE32-E72D297353CC}">
                <c16:uniqueId val="{0000001F-EB63-4032-9060-9989B13C48E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'Desk Research'!$A$2:$A$17</c:f>
              <c:strCache>
                <c:ptCount val="16"/>
                <c:pt idx="0">
                  <c:v>Private Clinics, 298</c:v>
                </c:pt>
                <c:pt idx="1">
                  <c:v>Clinical Trials, 109</c:v>
                </c:pt>
                <c:pt idx="2">
                  <c:v>Publications - Treatment Terms, 106</c:v>
                </c:pt>
                <c:pt idx="3">
                  <c:v>Congresses, 97</c:v>
                </c:pt>
                <c:pt idx="4">
                  <c:v>Publications - Health Economist Terms, 73</c:v>
                </c:pt>
                <c:pt idx="5">
                  <c:v>Journals, 69</c:v>
                </c:pt>
                <c:pt idx="6">
                  <c:v>Professional Organisations, 48</c:v>
                </c:pt>
                <c:pt idx="7">
                  <c:v>ICSs, 48</c:v>
                </c:pt>
                <c:pt idx="8">
                  <c:v>Health Boards, 33</c:v>
                </c:pt>
                <c:pt idx="9">
                  <c:v>Publications - Clinical Terms, 33</c:v>
                </c:pt>
                <c:pt idx="10">
                  <c:v>Guidelines, 30</c:v>
                </c:pt>
                <c:pt idx="11">
                  <c:v>Regulatory Agencies, 28</c:v>
                </c:pt>
                <c:pt idx="12">
                  <c:v>Patient Organisations, 18</c:v>
                </c:pt>
                <c:pt idx="13">
                  <c:v>Pay Drug Evaluation Groups, 18</c:v>
                </c:pt>
                <c:pt idx="14">
                  <c:v>Health Innovation Network, 15</c:v>
                </c:pt>
                <c:pt idx="15">
                  <c:v>COEs, 4</c:v>
                </c:pt>
              </c:strCache>
            </c:strRef>
          </c:cat>
          <c:val>
            <c:numRef>
              <c:f>'Desk Research'!$B$2:$B$17</c:f>
              <c:numCache>
                <c:formatCode>General</c:formatCode>
                <c:ptCount val="16"/>
                <c:pt idx="0">
                  <c:v>298</c:v>
                </c:pt>
                <c:pt idx="1">
                  <c:v>109</c:v>
                </c:pt>
                <c:pt idx="2">
                  <c:v>106</c:v>
                </c:pt>
                <c:pt idx="3">
                  <c:v>97</c:v>
                </c:pt>
                <c:pt idx="4">
                  <c:v>73</c:v>
                </c:pt>
                <c:pt idx="5">
                  <c:v>69</c:v>
                </c:pt>
                <c:pt idx="6">
                  <c:v>48</c:v>
                </c:pt>
                <c:pt idx="7">
                  <c:v>42</c:v>
                </c:pt>
                <c:pt idx="8">
                  <c:v>33</c:v>
                </c:pt>
                <c:pt idx="9">
                  <c:v>33</c:v>
                </c:pt>
                <c:pt idx="10">
                  <c:v>30</c:v>
                </c:pt>
                <c:pt idx="11">
                  <c:v>28</c:v>
                </c:pt>
                <c:pt idx="12">
                  <c:v>18</c:v>
                </c:pt>
                <c:pt idx="13">
                  <c:v>18</c:v>
                </c:pt>
                <c:pt idx="14">
                  <c:v>15</c:v>
                </c:pt>
                <c:pt idx="15">
                  <c:v>4</c:v>
                </c:pt>
              </c:numCache>
            </c:numRef>
          </c:val>
          <c:extLst>
            <c:ext xmlns:c16="http://schemas.microsoft.com/office/drawing/2014/chart" uri="{C3380CC4-5D6E-409C-BE32-E72D297353CC}">
              <c16:uniqueId val="{00000020-EB63-4032-9060-9989B13C48E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No of KOLs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Psoriasis/ Complications</c:v>
                </c:pt>
                <c:pt idx="1">
                  <c:v>Psoriasis/ Diagnosis</c:v>
                </c:pt>
                <c:pt idx="2">
                  <c:v>Psoriasis/ Drug Therapy</c:v>
                </c:pt>
                <c:pt idx="3">
                  <c:v>Psoriasis/ Therapy</c:v>
                </c:pt>
                <c:pt idx="4">
                  <c:v>Psoriasis</c:v>
                </c:pt>
              </c:strCache>
            </c:strRef>
          </c:cat>
          <c:val>
            <c:numRef>
              <c:f>Sheet1!$B$2:$B$6</c:f>
              <c:numCache>
                <c:formatCode>General</c:formatCode>
                <c:ptCount val="5"/>
                <c:pt idx="0">
                  <c:v>64</c:v>
                </c:pt>
                <c:pt idx="1">
                  <c:v>106</c:v>
                </c:pt>
                <c:pt idx="2">
                  <c:v>149</c:v>
                </c:pt>
                <c:pt idx="3">
                  <c:v>169</c:v>
                </c:pt>
                <c:pt idx="4">
                  <c:v>259</c:v>
                </c:pt>
              </c:numCache>
            </c:numRef>
          </c:val>
          <c:extLst>
            <c:ext xmlns:c16="http://schemas.microsoft.com/office/drawing/2014/chart" uri="{C3380CC4-5D6E-409C-BE32-E72D297353CC}">
              <c16:uniqueId val="{00000000-4D6C-4149-B4F1-9B051C2D4C36}"/>
            </c:ext>
          </c:extLst>
        </c:ser>
        <c:ser>
          <c:idx val="1"/>
          <c:order val="1"/>
          <c:tx>
            <c:strRef>
              <c:f>Sheet1!$C$1</c:f>
              <c:strCache>
                <c:ptCount val="1"/>
                <c:pt idx="0">
                  <c:v>No of Non-KOLs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Psoriasis/ Complications</c:v>
                </c:pt>
                <c:pt idx="1">
                  <c:v>Psoriasis/ Diagnosis</c:v>
                </c:pt>
                <c:pt idx="2">
                  <c:v>Psoriasis/ Drug Therapy</c:v>
                </c:pt>
                <c:pt idx="3">
                  <c:v>Psoriasis/ Therapy</c:v>
                </c:pt>
                <c:pt idx="4">
                  <c:v>Psoriasis</c:v>
                </c:pt>
              </c:strCache>
            </c:strRef>
          </c:cat>
          <c:val>
            <c:numRef>
              <c:f>Sheet1!$C$2:$C$6</c:f>
              <c:numCache>
                <c:formatCode>General</c:formatCode>
                <c:ptCount val="5"/>
                <c:pt idx="0">
                  <c:v>56</c:v>
                </c:pt>
                <c:pt idx="1">
                  <c:v>79</c:v>
                </c:pt>
                <c:pt idx="2">
                  <c:v>108</c:v>
                </c:pt>
                <c:pt idx="3">
                  <c:v>115</c:v>
                </c:pt>
                <c:pt idx="4">
                  <c:v>176</c:v>
                </c:pt>
              </c:numCache>
            </c:numRef>
          </c:val>
          <c:extLst>
            <c:ext xmlns:c16="http://schemas.microsoft.com/office/drawing/2014/chart" uri="{C3380CC4-5D6E-409C-BE32-E72D297353CC}">
              <c16:uniqueId val="{00000001-4D6C-4149-B4F1-9B051C2D4C36}"/>
            </c:ext>
          </c:extLst>
        </c:ser>
        <c:dLbls>
          <c:showLegendKey val="0"/>
          <c:showVal val="1"/>
          <c:showCatName val="0"/>
          <c:showSerName val="0"/>
          <c:showPercent val="0"/>
          <c:showBubbleSize val="0"/>
        </c:dLbls>
        <c:gapWidth val="150"/>
        <c:overlap val="100"/>
        <c:axId val="594007999"/>
        <c:axId val="594003199"/>
      </c:barChart>
      <c:catAx>
        <c:axId val="594007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94003199"/>
        <c:crosses val="autoZero"/>
        <c:auto val="1"/>
        <c:lblAlgn val="ctr"/>
        <c:lblOffset val="100"/>
        <c:noMultiLvlLbl val="0"/>
      </c:catAx>
      <c:valAx>
        <c:axId val="5940031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940079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'[health economist terms.xlsx]Sheet1'!$L$8</c:f>
              <c:strCache>
                <c:ptCount val="1"/>
                <c:pt idx="0">
                  <c:v>KOLs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 economist terms.xlsx]Sheet1'!$K$9:$K$15</c:f>
              <c:strCache>
                <c:ptCount val="7"/>
                <c:pt idx="0">
                  <c:v>Reimbursement</c:v>
                </c:pt>
                <c:pt idx="1">
                  <c:v>Health-Related Quality of Life</c:v>
                </c:pt>
                <c:pt idx="2">
                  <c:v>Burden of Disease/ Burden of Illness</c:v>
                </c:pt>
                <c:pt idx="3">
                  <c:v>Clinical Outcomes</c:v>
                </c:pt>
                <c:pt idx="4">
                  <c:v>Mental Health</c:v>
                </c:pt>
                <c:pt idx="5">
                  <c:v>Psoriasis Area and Severity Index</c:v>
                </c:pt>
                <c:pt idx="6">
                  <c:v>Treatment Outcome</c:v>
                </c:pt>
              </c:strCache>
            </c:strRef>
          </c:cat>
          <c:val>
            <c:numRef>
              <c:f>'[health economist terms.xlsx]Sheet1'!$L$9:$L$15</c:f>
              <c:numCache>
                <c:formatCode>General</c:formatCode>
                <c:ptCount val="7"/>
                <c:pt idx="0">
                  <c:v>20</c:v>
                </c:pt>
                <c:pt idx="1">
                  <c:v>36</c:v>
                </c:pt>
                <c:pt idx="2">
                  <c:v>41</c:v>
                </c:pt>
                <c:pt idx="3">
                  <c:v>30</c:v>
                </c:pt>
                <c:pt idx="4">
                  <c:v>59</c:v>
                </c:pt>
                <c:pt idx="5">
                  <c:v>77</c:v>
                </c:pt>
                <c:pt idx="6">
                  <c:v>130</c:v>
                </c:pt>
              </c:numCache>
            </c:numRef>
          </c:val>
          <c:extLst>
            <c:ext xmlns:c16="http://schemas.microsoft.com/office/drawing/2014/chart" uri="{C3380CC4-5D6E-409C-BE32-E72D297353CC}">
              <c16:uniqueId val="{00000000-A28F-45FA-AF2D-91D58EB5FFE9}"/>
            </c:ext>
          </c:extLst>
        </c:ser>
        <c:ser>
          <c:idx val="1"/>
          <c:order val="1"/>
          <c:tx>
            <c:strRef>
              <c:f>'[health economist terms.xlsx]Sheet1'!$M$8</c:f>
              <c:strCache>
                <c:ptCount val="1"/>
                <c:pt idx="0">
                  <c:v>Non KOLs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 economist terms.xlsx]Sheet1'!$K$9:$K$15</c:f>
              <c:strCache>
                <c:ptCount val="7"/>
                <c:pt idx="0">
                  <c:v>Reimbursement</c:v>
                </c:pt>
                <c:pt idx="1">
                  <c:v>Health-Related Quality of Life</c:v>
                </c:pt>
                <c:pt idx="2">
                  <c:v>Burden of Disease/ Burden of Illness</c:v>
                </c:pt>
                <c:pt idx="3">
                  <c:v>Clinical Outcomes</c:v>
                </c:pt>
                <c:pt idx="4">
                  <c:v>Mental Health</c:v>
                </c:pt>
                <c:pt idx="5">
                  <c:v>Psoriasis Area and Severity Index</c:v>
                </c:pt>
                <c:pt idx="6">
                  <c:v>Treatment Outcome</c:v>
                </c:pt>
              </c:strCache>
            </c:strRef>
          </c:cat>
          <c:val>
            <c:numRef>
              <c:f>'[health economist terms.xlsx]Sheet1'!$M$9:$M$15</c:f>
              <c:numCache>
                <c:formatCode>General</c:formatCode>
                <c:ptCount val="7"/>
                <c:pt idx="0">
                  <c:v>11</c:v>
                </c:pt>
                <c:pt idx="1">
                  <c:v>30</c:v>
                </c:pt>
                <c:pt idx="2">
                  <c:v>28</c:v>
                </c:pt>
                <c:pt idx="3">
                  <c:v>53</c:v>
                </c:pt>
                <c:pt idx="4">
                  <c:v>52</c:v>
                </c:pt>
                <c:pt idx="5">
                  <c:v>49</c:v>
                </c:pt>
                <c:pt idx="6">
                  <c:v>106</c:v>
                </c:pt>
              </c:numCache>
            </c:numRef>
          </c:val>
          <c:extLst>
            <c:ext xmlns:c16="http://schemas.microsoft.com/office/drawing/2014/chart" uri="{C3380CC4-5D6E-409C-BE32-E72D297353CC}">
              <c16:uniqueId val="{00000001-A28F-45FA-AF2D-91D58EB5FFE9}"/>
            </c:ext>
          </c:extLst>
        </c:ser>
        <c:dLbls>
          <c:dLblPos val="ctr"/>
          <c:showLegendKey val="0"/>
          <c:showVal val="1"/>
          <c:showCatName val="0"/>
          <c:showSerName val="0"/>
          <c:showPercent val="0"/>
          <c:showBubbleSize val="0"/>
        </c:dLbls>
        <c:gapWidth val="150"/>
        <c:overlap val="100"/>
        <c:axId val="290479040"/>
        <c:axId val="290479520"/>
        <c:extLst>
          <c:ext xmlns:c15="http://schemas.microsoft.com/office/drawing/2012/chart" uri="{02D57815-91ED-43cb-92C2-25804820EDAC}">
            <c15:filteredBarSeries>
              <c15:ser>
                <c:idx val="2"/>
                <c:order val="2"/>
                <c:tx>
                  <c:strRef>
                    <c:extLst>
                      <c:ext uri="{02D57815-91ED-43cb-92C2-25804820EDAC}">
                        <c15:formulaRef>
                          <c15:sqref>'[health economist terms.xlsx]Sheet1'!$N$8</c15:sqref>
                        </c15:formulaRef>
                      </c:ext>
                    </c:extLst>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'[health economist terms.xlsx]Sheet1'!$K$9:$K$15</c15:sqref>
                        </c15:formulaRef>
                      </c:ext>
                    </c:extLst>
                    <c:strCache>
                      <c:ptCount val="7"/>
                      <c:pt idx="0">
                        <c:v>Reimbursement</c:v>
                      </c:pt>
                      <c:pt idx="1">
                        <c:v>Health-Related Quality of Life</c:v>
                      </c:pt>
                      <c:pt idx="2">
                        <c:v>Burden of Disease/ Burden of Illness</c:v>
                      </c:pt>
                      <c:pt idx="3">
                        <c:v>Clinical Outcomes</c:v>
                      </c:pt>
                      <c:pt idx="4">
                        <c:v>Mental Health</c:v>
                      </c:pt>
                      <c:pt idx="5">
                        <c:v>Psoriasis Area and Severity Index</c:v>
                      </c:pt>
                      <c:pt idx="6">
                        <c:v>Treatment Outcome</c:v>
                      </c:pt>
                    </c:strCache>
                  </c:strRef>
                </c:cat>
                <c:val>
                  <c:numRef>
                    <c:extLst>
                      <c:ext uri="{02D57815-91ED-43cb-92C2-25804820EDAC}">
                        <c15:formulaRef>
                          <c15:sqref>'[health economist terms.xlsx]Sheet1'!$N$9:$N$15</c15:sqref>
                        </c15:formulaRef>
                      </c:ext>
                    </c:extLst>
                    <c:numCache>
                      <c:formatCode>General</c:formatCode>
                      <c:ptCount val="7"/>
                      <c:pt idx="0">
                        <c:v>31</c:v>
                      </c:pt>
                      <c:pt idx="1">
                        <c:v>66</c:v>
                      </c:pt>
                      <c:pt idx="2">
                        <c:v>69</c:v>
                      </c:pt>
                      <c:pt idx="3">
                        <c:v>83</c:v>
                      </c:pt>
                      <c:pt idx="4">
                        <c:v>111</c:v>
                      </c:pt>
                      <c:pt idx="5">
                        <c:v>126</c:v>
                      </c:pt>
                      <c:pt idx="6">
                        <c:v>236</c:v>
                      </c:pt>
                    </c:numCache>
                  </c:numRef>
                </c:val>
                <c:extLst>
                  <c:ext xmlns:c16="http://schemas.microsoft.com/office/drawing/2014/chart" uri="{C3380CC4-5D6E-409C-BE32-E72D297353CC}">
                    <c16:uniqueId val="{00000002-A28F-45FA-AF2D-91D58EB5FFE9}"/>
                  </c:ext>
                </c:extLst>
              </c15:ser>
            </c15:filteredBarSeries>
          </c:ext>
        </c:extLst>
      </c:barChart>
      <c:catAx>
        <c:axId val="290479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90479520"/>
        <c:crosses val="autoZero"/>
        <c:auto val="1"/>
        <c:lblAlgn val="ctr"/>
        <c:lblOffset val="100"/>
        <c:noMultiLvlLbl val="0"/>
      </c:catAx>
      <c:valAx>
        <c:axId val="290479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9047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Country of origin for KOLs and Non-KOLs active in Patient Organisations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'KOLs and Non-KOLs by region'!$B$1</c:f>
              <c:strCache>
                <c:ptCount val="1"/>
                <c:pt idx="0">
                  <c:v>KOL </c:v>
                </c:pt>
              </c:strCache>
            </c:strRef>
          </c:tx>
          <c:spPr>
            <a:solidFill>
              <a:schemeClr val="accent1"/>
            </a:solidFill>
            <a:ln>
              <a:noFill/>
            </a:ln>
            <a:effectLst/>
          </c:spPr>
          <c:invertIfNegative val="0"/>
          <c:dLbls>
            <c:dLbl>
              <c:idx val="0"/>
              <c:layout>
                <c:manualLayout>
                  <c:x val="6.9804496517001949E-2"/>
                  <c:y val="-8.03646384341247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44-42A4-B6A1-4A22FF67F131}"/>
                </c:ext>
              </c:extLst>
            </c:dLbl>
            <c:dLbl>
              <c:idx val="1"/>
              <c:layout>
                <c:manualLayout>
                  <c:x val="6.7219144794149921E-2"/>
                  <c:y val="-5.952936180305530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44-42A4-B6A1-4A22FF67F131}"/>
                </c:ext>
              </c:extLst>
            </c:dLbl>
            <c:dLbl>
              <c:idx val="2"/>
              <c:layout>
                <c:manualLayout>
                  <c:x val="6.7219144794149921E-2"/>
                  <c:y val="2.97646809015276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44-42A4-B6A1-4A22FF67F131}"/>
                </c:ext>
              </c:extLst>
            </c:dLbl>
            <c:dLbl>
              <c:idx val="3"/>
              <c:layout>
                <c:manualLayout>
                  <c:x val="7.238984823985386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44-42A4-B6A1-4A22FF67F1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solidFill>
                      <a:round/>
                    </a:ln>
                    <a:effectLst/>
                  </c:spPr>
                </c15:leaderLines>
              </c:ext>
            </c:extLst>
          </c:dLbls>
          <c:cat>
            <c:strRef>
              <c:f>'KOLs and Non-KOLs by region'!$A$2:$A$5</c:f>
              <c:strCache>
                <c:ptCount val="4"/>
                <c:pt idx="0">
                  <c:v>England </c:v>
                </c:pt>
                <c:pt idx="1">
                  <c:v>Ireland </c:v>
                </c:pt>
                <c:pt idx="2">
                  <c:v>Scotland </c:v>
                </c:pt>
                <c:pt idx="3">
                  <c:v>Wales</c:v>
                </c:pt>
              </c:strCache>
            </c:strRef>
          </c:cat>
          <c:val>
            <c:numRef>
              <c:f>'KOLs and Non-KOLs by region'!$B$2:$B$5</c:f>
              <c:numCache>
                <c:formatCode>General</c:formatCode>
                <c:ptCount val="4"/>
                <c:pt idx="0">
                  <c:v>41</c:v>
                </c:pt>
                <c:pt idx="1">
                  <c:v>9</c:v>
                </c:pt>
                <c:pt idx="2">
                  <c:v>7</c:v>
                </c:pt>
                <c:pt idx="3">
                  <c:v>6</c:v>
                </c:pt>
              </c:numCache>
            </c:numRef>
          </c:val>
          <c:extLst>
            <c:ext xmlns:c16="http://schemas.microsoft.com/office/drawing/2014/chart" uri="{C3380CC4-5D6E-409C-BE32-E72D297353CC}">
              <c16:uniqueId val="{00000000-2F49-4F43-9840-AA59AF1BC65D}"/>
            </c:ext>
          </c:extLst>
        </c:ser>
        <c:ser>
          <c:idx val="1"/>
          <c:order val="1"/>
          <c:tx>
            <c:strRef>
              <c:f>'KOLs and Non-KOLs by region'!$C$1</c:f>
              <c:strCache>
                <c:ptCount val="1"/>
                <c:pt idx="0">
                  <c:v>Non-KOL </c:v>
                </c:pt>
              </c:strCache>
            </c:strRef>
          </c:tx>
          <c:spPr>
            <a:solidFill>
              <a:schemeClr val="accent2"/>
            </a:solidFill>
            <a:ln>
              <a:noFill/>
            </a:ln>
            <a:effectLst/>
          </c:spPr>
          <c:invertIfNegative val="0"/>
          <c:dLbls>
            <c:dLbl>
              <c:idx val="0"/>
              <c:layout>
                <c:manualLayout>
                  <c:x val="7.2389848239853866E-2"/>
                  <c:y val="-0.2113292344008463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44-42A4-B6A1-4A22FF67F131}"/>
                </c:ext>
              </c:extLst>
            </c:dLbl>
            <c:dLbl>
              <c:idx val="1"/>
              <c:layout>
                <c:manualLayout>
                  <c:x val="6.4633793071298004E-2"/>
                  <c:y val="-8.929404270458296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4-42A4-B6A1-4A22FF67F131}"/>
                </c:ext>
              </c:extLst>
            </c:dLbl>
            <c:dLbl>
              <c:idx val="2"/>
              <c:layout>
                <c:manualLayout>
                  <c:x val="6.204844134844608E-2"/>
                  <c:y val="-1.78588085409167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44-42A4-B6A1-4A22FF67F131}"/>
                </c:ext>
              </c:extLst>
            </c:dLbl>
            <c:dLbl>
              <c:idx val="3"/>
              <c:layout>
                <c:manualLayout>
                  <c:x val="7.2389848239853866E-2"/>
                  <c:y val="-1.78588085409165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44-42A4-B6A1-4A22FF67F1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2"/>
                      </a:solidFill>
                      <a:round/>
                    </a:ln>
                    <a:effectLst/>
                  </c:spPr>
                </c15:leaderLines>
              </c:ext>
            </c:extLst>
          </c:dLbls>
          <c:cat>
            <c:strRef>
              <c:f>'KOLs and Non-KOLs by region'!$A$2:$A$5</c:f>
              <c:strCache>
                <c:ptCount val="4"/>
                <c:pt idx="0">
                  <c:v>England </c:v>
                </c:pt>
                <c:pt idx="1">
                  <c:v>Ireland </c:v>
                </c:pt>
                <c:pt idx="2">
                  <c:v>Scotland </c:v>
                </c:pt>
                <c:pt idx="3">
                  <c:v>Wales</c:v>
                </c:pt>
              </c:strCache>
            </c:strRef>
          </c:cat>
          <c:val>
            <c:numRef>
              <c:f>'KOLs and Non-KOLs by region'!$C$2:$C$5</c:f>
              <c:numCache>
                <c:formatCode>General</c:formatCode>
                <c:ptCount val="4"/>
                <c:pt idx="0">
                  <c:v>91</c:v>
                </c:pt>
                <c:pt idx="1">
                  <c:v>6</c:v>
                </c:pt>
                <c:pt idx="2">
                  <c:v>2</c:v>
                </c:pt>
                <c:pt idx="3">
                  <c:v>7</c:v>
                </c:pt>
              </c:numCache>
            </c:numRef>
          </c:val>
          <c:extLst>
            <c:ext xmlns:c16="http://schemas.microsoft.com/office/drawing/2014/chart" uri="{C3380CC4-5D6E-409C-BE32-E72D297353CC}">
              <c16:uniqueId val="{00000001-2F49-4F43-9840-AA59AF1BC65D}"/>
            </c:ext>
          </c:extLst>
        </c:ser>
        <c:dLbls>
          <c:dLblPos val="ctr"/>
          <c:showLegendKey val="0"/>
          <c:showVal val="1"/>
          <c:showCatName val="0"/>
          <c:showSerName val="0"/>
          <c:showPercent val="0"/>
          <c:showBubbleSize val="0"/>
        </c:dLbls>
        <c:gapWidth val="150"/>
        <c:overlap val="100"/>
        <c:axId val="1022833695"/>
        <c:axId val="1022850495"/>
      </c:barChart>
      <c:catAx>
        <c:axId val="102283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22850495"/>
        <c:crosses val="autoZero"/>
        <c:auto val="1"/>
        <c:lblAlgn val="ctr"/>
        <c:lblOffset val="100"/>
        <c:noMultiLvlLbl val="0"/>
      </c:catAx>
      <c:valAx>
        <c:axId val="10228504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22833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Patient Organisations by Geography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'Patient orgs by region'!$B$1</c:f>
              <c:strCache>
                <c:ptCount val="1"/>
                <c:pt idx="0">
                  <c:v>Patient Organizations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5D-46CE-BF0C-E926198BDC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5D-46CE-BF0C-E926198BDC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5D-46CE-BF0C-E926198BDC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C5D-46CE-BF0C-E926198BDC6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C5D-46CE-BF0C-E926198BDC65}"/>
              </c:ext>
            </c:extLst>
          </c:dPt>
          <c:dPt>
            <c:idx val="5"/>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B-FC5D-46CE-BF0C-E926198BDC6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C5D-46CE-BF0C-E926198BDC6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'Patient orgs by region'!$A$2:$A$8</c:f>
              <c:strCache>
                <c:ptCount val="7"/>
                <c:pt idx="0">
                  <c:v>United Kingdom </c:v>
                </c:pt>
                <c:pt idx="1">
                  <c:v>England</c:v>
                </c:pt>
                <c:pt idx="2">
                  <c:v>International </c:v>
                </c:pt>
                <c:pt idx="3">
                  <c:v>Ireland</c:v>
                </c:pt>
                <c:pt idx="4">
                  <c:v>Regional </c:v>
                </c:pt>
                <c:pt idx="5">
                  <c:v>Scotland </c:v>
                </c:pt>
                <c:pt idx="6">
                  <c:v>Wales</c:v>
                </c:pt>
              </c:strCache>
            </c:strRef>
          </c:cat>
          <c:val>
            <c:numRef>
              <c:f>'Patient orgs by region'!$B$2:$B$8</c:f>
              <c:numCache>
                <c:formatCode>General</c:formatCode>
                <c:ptCount val="7"/>
                <c:pt idx="0">
                  <c:v>6</c:v>
                </c:pt>
                <c:pt idx="1">
                  <c:v>6</c:v>
                </c:pt>
                <c:pt idx="2">
                  <c:v>4</c:v>
                </c:pt>
                <c:pt idx="3">
                  <c:v>2</c:v>
                </c:pt>
                <c:pt idx="4">
                  <c:v>1</c:v>
                </c:pt>
                <c:pt idx="5">
                  <c:v>1</c:v>
                </c:pt>
                <c:pt idx="6">
                  <c:v>1</c:v>
                </c:pt>
              </c:numCache>
            </c:numRef>
          </c:val>
          <c:extLst>
            <c:ext xmlns:c16="http://schemas.microsoft.com/office/drawing/2014/chart" uri="{C3380CC4-5D6E-409C-BE32-E72D297353CC}">
              <c16:uniqueId val="{0000000E-FC5D-46CE-BF0C-E926198BDC65}"/>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KOLs and Non-KOLs within Patient Organisations by Region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'KOLs and Non Kols by region'!$G$1</c:f>
              <c:strCache>
                <c:ptCount val="1"/>
                <c:pt idx="0">
                  <c:v>KOL</c:v>
                </c:pt>
              </c:strCache>
            </c:strRef>
          </c:tx>
          <c:spPr>
            <a:solidFill>
              <a:schemeClr val="accent1"/>
            </a:solidFill>
            <a:ln>
              <a:noFill/>
            </a:ln>
            <a:effectLst/>
          </c:spPr>
          <c:invertIfNegative val="0"/>
          <c:dLbls>
            <c:dLbl>
              <c:idx val="1"/>
              <c:layout>
                <c:manualLayout>
                  <c:x val="0.12138649562455141"/>
                  <c:y val="3.010839258404102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A9-4658-8C1E-0ED245357F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'KOLs and Non Kols by region'!$F$2:$F$4</c:f>
              <c:strCache>
                <c:ptCount val="3"/>
                <c:pt idx="0">
                  <c:v>International​</c:v>
                </c:pt>
                <c:pt idx="1">
                  <c:v>Regional​</c:v>
                </c:pt>
                <c:pt idx="2">
                  <c:v>National​</c:v>
                </c:pt>
              </c:strCache>
            </c:strRef>
          </c:cat>
          <c:val>
            <c:numRef>
              <c:f>'KOLs and Non Kols by region'!$G$2:$G$4</c:f>
              <c:numCache>
                <c:formatCode>General</c:formatCode>
                <c:ptCount val="3"/>
                <c:pt idx="0">
                  <c:v>17</c:v>
                </c:pt>
                <c:pt idx="1">
                  <c:v>0</c:v>
                </c:pt>
                <c:pt idx="2">
                  <c:v>49</c:v>
                </c:pt>
              </c:numCache>
            </c:numRef>
          </c:val>
          <c:extLst>
            <c:ext xmlns:c16="http://schemas.microsoft.com/office/drawing/2014/chart" uri="{C3380CC4-5D6E-409C-BE32-E72D297353CC}">
              <c16:uniqueId val="{00000000-6BAC-4997-BDF7-1EA5D2F34C5E}"/>
            </c:ext>
          </c:extLst>
        </c:ser>
        <c:ser>
          <c:idx val="1"/>
          <c:order val="1"/>
          <c:tx>
            <c:strRef>
              <c:f>'KOLs and Non Kols by region'!$H$1</c:f>
              <c:strCache>
                <c:ptCount val="1"/>
                <c:pt idx="0">
                  <c:v>Non-KOL</c:v>
                </c:pt>
              </c:strCache>
            </c:strRef>
          </c:tx>
          <c:spPr>
            <a:solidFill>
              <a:schemeClr val="accent2"/>
            </a:solidFill>
            <a:ln>
              <a:noFill/>
            </a:ln>
            <a:effectLst/>
          </c:spPr>
          <c:invertIfNegative val="0"/>
          <c:dLbls>
            <c:dLbl>
              <c:idx val="1"/>
              <c:layout>
                <c:manualLayout>
                  <c:x val="0.11856355386584091"/>
                  <c:y val="-2.4086714067233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A9-4658-8C1E-0ED245357F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'KOLs and Non Kols by region'!$F$2:$F$4</c:f>
              <c:strCache>
                <c:ptCount val="3"/>
                <c:pt idx="0">
                  <c:v>International​</c:v>
                </c:pt>
                <c:pt idx="1">
                  <c:v>Regional​</c:v>
                </c:pt>
                <c:pt idx="2">
                  <c:v>National​</c:v>
                </c:pt>
              </c:strCache>
            </c:strRef>
          </c:cat>
          <c:val>
            <c:numRef>
              <c:f>'KOLs and Non Kols by region'!$H$2:$H$4</c:f>
              <c:numCache>
                <c:formatCode>General</c:formatCode>
                <c:ptCount val="3"/>
                <c:pt idx="0">
                  <c:v>27</c:v>
                </c:pt>
                <c:pt idx="1">
                  <c:v>3</c:v>
                </c:pt>
                <c:pt idx="2">
                  <c:v>223</c:v>
                </c:pt>
              </c:numCache>
            </c:numRef>
          </c:val>
          <c:extLst>
            <c:ext xmlns:c16="http://schemas.microsoft.com/office/drawing/2014/chart" uri="{C3380CC4-5D6E-409C-BE32-E72D297353CC}">
              <c16:uniqueId val="{00000001-6BAC-4997-BDF7-1EA5D2F34C5E}"/>
            </c:ext>
          </c:extLst>
        </c:ser>
        <c:dLbls>
          <c:dLblPos val="ctr"/>
          <c:showLegendKey val="0"/>
          <c:showVal val="1"/>
          <c:showCatName val="0"/>
          <c:showSerName val="0"/>
          <c:showPercent val="0"/>
          <c:showBubbleSize val="0"/>
        </c:dLbls>
        <c:gapWidth val="150"/>
        <c:overlap val="100"/>
        <c:axId val="1036426639"/>
        <c:axId val="1036428559"/>
      </c:barChart>
      <c:catAx>
        <c:axId val="103642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36428559"/>
        <c:crosses val="autoZero"/>
        <c:auto val="1"/>
        <c:lblAlgn val="ctr"/>
        <c:lblOffset val="100"/>
        <c:noMultiLvlLbl val="0"/>
      </c:catAx>
      <c:valAx>
        <c:axId val="1036428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36426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'[Guidelines Graphs TR.xlsx]Top KOLs GL'!$G$2</c:f>
              <c:strCache>
                <c:ptCount val="1"/>
                <c:pt idx="0">
                  <c:v>National Guideline Score</c:v>
                </c:pt>
              </c:strCache>
            </c:strRef>
          </c:tx>
          <c:spPr>
            <a:solidFill>
              <a:schemeClr val="accent1"/>
            </a:solidFill>
            <a:ln>
              <a:noFill/>
            </a:ln>
            <a:effectLst/>
          </c:spPr>
          <c:invertIfNegative val="0"/>
          <c:cat>
            <c:strRef>
              <c:f>'[Guidelines Graphs TR.xlsx]Top KOLs GL'!$F$3:$F$13</c:f>
              <c:strCache>
                <c:ptCount val="11"/>
                <c:pt idx="0">
                  <c:v>Richard Bruce Warren</c:v>
                </c:pt>
                <c:pt idx="1">
                  <c:v>Brian Kirby</c:v>
                </c:pt>
                <c:pt idx="2">
                  <c:v>John Berth-Jones</c:v>
                </c:pt>
                <c:pt idx="3">
                  <c:v>Caitriona Ryan</c:v>
                </c:pt>
                <c:pt idx="4">
                  <c:v>Satveer Kaur Mahil</c:v>
                </c:pt>
                <c:pt idx="5">
                  <c:v>Ruairidh Iain Gordon Milne</c:v>
                </c:pt>
                <c:pt idx="6">
                  <c:v>David Chandler</c:v>
                </c:pt>
                <c:pt idx="7">
                  <c:v>Pamela Margaret McHenry</c:v>
                </c:pt>
                <c:pt idx="8">
                  <c:v>Jonathan Nicholas William Noel Barker</c:v>
                </c:pt>
                <c:pt idx="9">
                  <c:v>Catherine Howard Smith</c:v>
                </c:pt>
                <c:pt idx="10">
                  <c:v>Veline Sabrina L'Esperance</c:v>
                </c:pt>
              </c:strCache>
            </c:strRef>
          </c:cat>
          <c:val>
            <c:numRef>
              <c:f>'[Guidelines Graphs TR.xlsx]Top KOLs GL'!$G$3:$G$13</c:f>
              <c:numCache>
                <c:formatCode>General</c:formatCode>
                <c:ptCount val="11"/>
                <c:pt idx="5">
                  <c:v>24</c:v>
                </c:pt>
                <c:pt idx="6">
                  <c:v>26</c:v>
                </c:pt>
                <c:pt idx="7">
                  <c:v>26</c:v>
                </c:pt>
                <c:pt idx="8">
                  <c:v>24</c:v>
                </c:pt>
                <c:pt idx="9">
                  <c:v>32</c:v>
                </c:pt>
                <c:pt idx="10">
                  <c:v>72</c:v>
                </c:pt>
              </c:numCache>
            </c:numRef>
          </c:val>
          <c:extLst>
            <c:ext xmlns:c16="http://schemas.microsoft.com/office/drawing/2014/chart" uri="{C3380CC4-5D6E-409C-BE32-E72D297353CC}">
              <c16:uniqueId val="{00000000-494D-4E05-AB5B-622153A0FDBF}"/>
            </c:ext>
          </c:extLst>
        </c:ser>
        <c:ser>
          <c:idx val="1"/>
          <c:order val="1"/>
          <c:tx>
            <c:strRef>
              <c:f>'[Guidelines Graphs TR.xlsx]Top KOLs GL'!$H$2</c:f>
              <c:strCache>
                <c:ptCount val="1"/>
                <c:pt idx="0">
                  <c:v>European Guideline Score</c:v>
                </c:pt>
              </c:strCache>
            </c:strRef>
          </c:tx>
          <c:spPr>
            <a:solidFill>
              <a:schemeClr val="accent2"/>
            </a:solidFill>
            <a:ln>
              <a:noFill/>
            </a:ln>
            <a:effectLst/>
          </c:spPr>
          <c:invertIfNegative val="0"/>
          <c:cat>
            <c:strRef>
              <c:f>'[Guidelines Graphs TR.xlsx]Top KOLs GL'!$F$3:$F$13</c:f>
              <c:strCache>
                <c:ptCount val="11"/>
                <c:pt idx="0">
                  <c:v>Richard Bruce Warren</c:v>
                </c:pt>
                <c:pt idx="1">
                  <c:v>Brian Kirby</c:v>
                </c:pt>
                <c:pt idx="2">
                  <c:v>John Berth-Jones</c:v>
                </c:pt>
                <c:pt idx="3">
                  <c:v>Caitriona Ryan</c:v>
                </c:pt>
                <c:pt idx="4">
                  <c:v>Satveer Kaur Mahil</c:v>
                </c:pt>
                <c:pt idx="5">
                  <c:v>Ruairidh Iain Gordon Milne</c:v>
                </c:pt>
                <c:pt idx="6">
                  <c:v>David Chandler</c:v>
                </c:pt>
                <c:pt idx="7">
                  <c:v>Pamela Margaret McHenry</c:v>
                </c:pt>
                <c:pt idx="8">
                  <c:v>Jonathan Nicholas William Noel Barker</c:v>
                </c:pt>
                <c:pt idx="9">
                  <c:v>Catherine Howard Smith</c:v>
                </c:pt>
                <c:pt idx="10">
                  <c:v>Veline Sabrina L'Esperance</c:v>
                </c:pt>
              </c:strCache>
            </c:strRef>
          </c:cat>
          <c:val>
            <c:numRef>
              <c:f>'[Guidelines Graphs TR.xlsx]Top KOLs GL'!$H$3:$H$13</c:f>
              <c:numCache>
                <c:formatCode>General</c:formatCode>
                <c:ptCount val="11"/>
                <c:pt idx="0">
                  <c:v>4</c:v>
                </c:pt>
                <c:pt idx="1">
                  <c:v>4</c:v>
                </c:pt>
                <c:pt idx="4">
                  <c:v>6</c:v>
                </c:pt>
                <c:pt idx="8">
                  <c:v>4</c:v>
                </c:pt>
              </c:numCache>
            </c:numRef>
          </c:val>
          <c:extLst>
            <c:ext xmlns:c16="http://schemas.microsoft.com/office/drawing/2014/chart" uri="{C3380CC4-5D6E-409C-BE32-E72D297353CC}">
              <c16:uniqueId val="{00000001-494D-4E05-AB5B-622153A0FDBF}"/>
            </c:ext>
          </c:extLst>
        </c:ser>
        <c:ser>
          <c:idx val="2"/>
          <c:order val="2"/>
          <c:tx>
            <c:strRef>
              <c:f>'[Guidelines Graphs TR.xlsx]Top KOLs GL'!$I$2</c:f>
              <c:strCache>
                <c:ptCount val="1"/>
                <c:pt idx="0">
                  <c:v>International Guidelines Score</c:v>
                </c:pt>
              </c:strCache>
            </c:strRef>
          </c:tx>
          <c:spPr>
            <a:solidFill>
              <a:srgbClr val="EB5B1D"/>
            </a:solidFill>
            <a:ln>
              <a:noFill/>
            </a:ln>
            <a:effectLst/>
          </c:spPr>
          <c:invertIfNegative val="0"/>
          <c:cat>
            <c:strRef>
              <c:f>'[Guidelines Graphs TR.xlsx]Top KOLs GL'!$F$3:$F$13</c:f>
              <c:strCache>
                <c:ptCount val="11"/>
                <c:pt idx="0">
                  <c:v>Richard Bruce Warren</c:v>
                </c:pt>
                <c:pt idx="1">
                  <c:v>Brian Kirby</c:v>
                </c:pt>
                <c:pt idx="2">
                  <c:v>John Berth-Jones</c:v>
                </c:pt>
                <c:pt idx="3">
                  <c:v>Caitriona Ryan</c:v>
                </c:pt>
                <c:pt idx="4">
                  <c:v>Satveer Kaur Mahil</c:v>
                </c:pt>
                <c:pt idx="5">
                  <c:v>Ruairidh Iain Gordon Milne</c:v>
                </c:pt>
                <c:pt idx="6">
                  <c:v>David Chandler</c:v>
                </c:pt>
                <c:pt idx="7">
                  <c:v>Pamela Margaret McHenry</c:v>
                </c:pt>
                <c:pt idx="8">
                  <c:v>Jonathan Nicholas William Noel Barker</c:v>
                </c:pt>
                <c:pt idx="9">
                  <c:v>Catherine Howard Smith</c:v>
                </c:pt>
                <c:pt idx="10">
                  <c:v>Veline Sabrina L'Esperance</c:v>
                </c:pt>
              </c:strCache>
            </c:strRef>
          </c:cat>
          <c:val>
            <c:numRef>
              <c:f>'[Guidelines Graphs TR.xlsx]Top KOLs GL'!$I$3:$I$13</c:f>
              <c:numCache>
                <c:formatCode>General</c:formatCode>
                <c:ptCount val="11"/>
                <c:pt idx="2">
                  <c:v>4</c:v>
                </c:pt>
                <c:pt idx="3">
                  <c:v>4</c:v>
                </c:pt>
                <c:pt idx="8">
                  <c:v>4</c:v>
                </c:pt>
              </c:numCache>
            </c:numRef>
          </c:val>
          <c:extLst>
            <c:ext xmlns:c16="http://schemas.microsoft.com/office/drawing/2014/chart" uri="{C3380CC4-5D6E-409C-BE32-E72D297353CC}">
              <c16:uniqueId val="{00000002-494D-4E05-AB5B-622153A0FDBF}"/>
            </c:ext>
          </c:extLst>
        </c:ser>
        <c:dLbls>
          <c:showLegendKey val="0"/>
          <c:showVal val="0"/>
          <c:showCatName val="0"/>
          <c:showSerName val="0"/>
          <c:showPercent val="0"/>
          <c:showBubbleSize val="0"/>
        </c:dLbls>
        <c:gapWidth val="150"/>
        <c:overlap val="100"/>
        <c:axId val="1543512096"/>
        <c:axId val="1543512576"/>
      </c:barChart>
      <c:catAx>
        <c:axId val="1543512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43512576"/>
        <c:crosses val="autoZero"/>
        <c:auto val="1"/>
        <c:lblAlgn val="ctr"/>
        <c:lblOffset val="100"/>
        <c:noMultiLvlLbl val="0"/>
      </c:catAx>
      <c:valAx>
        <c:axId val="1543512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4351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'[Guidelines Graphs TR.xlsx]Top KOLs GL'!$O$12</c:f>
              <c:strCache>
                <c:ptCount val="1"/>
                <c:pt idx="0">
                  <c:v>England Guidelines Score</c:v>
                </c:pt>
              </c:strCache>
            </c:strRef>
          </c:tx>
          <c:spPr>
            <a:solidFill>
              <a:schemeClr val="accent1"/>
            </a:solidFill>
            <a:ln>
              <a:noFill/>
            </a:ln>
            <a:effectLst/>
          </c:spPr>
          <c:invertIfNegative val="0"/>
          <c:cat>
            <c:strRef>
              <c:f>'[Guidelines Graphs TR.xlsx]Top KOLs GL'!$N$13:$N$25</c:f>
              <c:strCache>
                <c:ptCount val="13"/>
                <c:pt idx="0">
                  <c:v>Joyce Anne Leman</c:v>
                </c:pt>
                <c:pt idx="1">
                  <c:v>Roberta James</c:v>
                </c:pt>
                <c:pt idx="2">
                  <c:v>Harry Moseley</c:v>
                </c:pt>
                <c:pt idx="3">
                  <c:v>David John Bilsland</c:v>
                </c:pt>
                <c:pt idx="4">
                  <c:v>Anthony David Ormerod</c:v>
                </c:pt>
                <c:pt idx="5">
                  <c:v>Robert Stewart Dawe</c:v>
                </c:pt>
                <c:pt idx="6">
                  <c:v>Arthur David Burden</c:v>
                </c:pt>
                <c:pt idx="7">
                  <c:v>Jonathan Nicholas William Noel Barker</c:v>
                </c:pt>
                <c:pt idx="8">
                  <c:v>Ruairidh Iain Gordon Milne</c:v>
                </c:pt>
                <c:pt idx="9">
                  <c:v>David Chandler</c:v>
                </c:pt>
                <c:pt idx="10">
                  <c:v>Pamela Margaret McHenry</c:v>
                </c:pt>
                <c:pt idx="11">
                  <c:v>Catherine Howard Smith</c:v>
                </c:pt>
                <c:pt idx="12">
                  <c:v>Veline Sabrina L'Esperance</c:v>
                </c:pt>
              </c:strCache>
            </c:strRef>
          </c:cat>
          <c:val>
            <c:numRef>
              <c:f>'[Guidelines Graphs TR.xlsx]Top KOLs GL'!$O$13:$O$25</c:f>
              <c:numCache>
                <c:formatCode>General</c:formatCode>
                <c:ptCount val="13"/>
                <c:pt idx="4">
                  <c:v>4</c:v>
                </c:pt>
                <c:pt idx="5">
                  <c:v>6</c:v>
                </c:pt>
                <c:pt idx="6">
                  <c:v>4</c:v>
                </c:pt>
                <c:pt idx="7">
                  <c:v>24</c:v>
                </c:pt>
                <c:pt idx="8">
                  <c:v>24</c:v>
                </c:pt>
                <c:pt idx="9">
                  <c:v>24</c:v>
                </c:pt>
                <c:pt idx="10">
                  <c:v>26</c:v>
                </c:pt>
                <c:pt idx="11">
                  <c:v>30</c:v>
                </c:pt>
                <c:pt idx="12">
                  <c:v>72</c:v>
                </c:pt>
              </c:numCache>
            </c:numRef>
          </c:val>
          <c:extLst>
            <c:ext xmlns:c16="http://schemas.microsoft.com/office/drawing/2014/chart" uri="{C3380CC4-5D6E-409C-BE32-E72D297353CC}">
              <c16:uniqueId val="{00000000-4CBB-4FFD-9239-A404BE5E52FE}"/>
            </c:ext>
          </c:extLst>
        </c:ser>
        <c:ser>
          <c:idx val="1"/>
          <c:order val="1"/>
          <c:tx>
            <c:strRef>
              <c:f>'[Guidelines Graphs TR.xlsx]Top KOLs GL'!$P$12</c:f>
              <c:strCache>
                <c:ptCount val="1"/>
                <c:pt idx="0">
                  <c:v>Scotland Guideline Score</c:v>
                </c:pt>
              </c:strCache>
            </c:strRef>
          </c:tx>
          <c:spPr>
            <a:solidFill>
              <a:schemeClr val="accent2"/>
            </a:solidFill>
            <a:ln>
              <a:noFill/>
            </a:ln>
            <a:effectLst/>
          </c:spPr>
          <c:invertIfNegative val="0"/>
          <c:cat>
            <c:strRef>
              <c:f>'[Guidelines Graphs TR.xlsx]Top KOLs GL'!$N$13:$N$25</c:f>
              <c:strCache>
                <c:ptCount val="13"/>
                <c:pt idx="0">
                  <c:v>Joyce Anne Leman</c:v>
                </c:pt>
                <c:pt idx="1">
                  <c:v>Roberta James</c:v>
                </c:pt>
                <c:pt idx="2">
                  <c:v>Harry Moseley</c:v>
                </c:pt>
                <c:pt idx="3">
                  <c:v>David John Bilsland</c:v>
                </c:pt>
                <c:pt idx="4">
                  <c:v>Anthony David Ormerod</c:v>
                </c:pt>
                <c:pt idx="5">
                  <c:v>Robert Stewart Dawe</c:v>
                </c:pt>
                <c:pt idx="6">
                  <c:v>Arthur David Burden</c:v>
                </c:pt>
                <c:pt idx="7">
                  <c:v>Jonathan Nicholas William Noel Barker</c:v>
                </c:pt>
                <c:pt idx="8">
                  <c:v>Ruairidh Iain Gordon Milne</c:v>
                </c:pt>
                <c:pt idx="9">
                  <c:v>David Chandler</c:v>
                </c:pt>
                <c:pt idx="10">
                  <c:v>Pamela Margaret McHenry</c:v>
                </c:pt>
                <c:pt idx="11">
                  <c:v>Catherine Howard Smith</c:v>
                </c:pt>
                <c:pt idx="12">
                  <c:v>Veline Sabrina L'Esperance</c:v>
                </c:pt>
              </c:strCache>
            </c:strRef>
          </c:cat>
          <c:val>
            <c:numRef>
              <c:f>'[Guidelines Graphs TR.xlsx]Top KOLs GL'!$P$13:$P$25</c:f>
              <c:numCache>
                <c:formatCode>General</c:formatCode>
                <c:ptCount val="13"/>
                <c:pt idx="0">
                  <c:v>6</c:v>
                </c:pt>
                <c:pt idx="1">
                  <c:v>6</c:v>
                </c:pt>
                <c:pt idx="2">
                  <c:v>6</c:v>
                </c:pt>
                <c:pt idx="3">
                  <c:v>6</c:v>
                </c:pt>
                <c:pt idx="4">
                  <c:v>6</c:v>
                </c:pt>
                <c:pt idx="5">
                  <c:v>6</c:v>
                </c:pt>
                <c:pt idx="6">
                  <c:v>10</c:v>
                </c:pt>
                <c:pt idx="9">
                  <c:v>2</c:v>
                </c:pt>
                <c:pt idx="11">
                  <c:v>2</c:v>
                </c:pt>
              </c:numCache>
            </c:numRef>
          </c:val>
          <c:extLst>
            <c:ext xmlns:c16="http://schemas.microsoft.com/office/drawing/2014/chart" uri="{C3380CC4-5D6E-409C-BE32-E72D297353CC}">
              <c16:uniqueId val="{00000001-4CBB-4FFD-9239-A404BE5E52FE}"/>
            </c:ext>
          </c:extLst>
        </c:ser>
        <c:dLbls>
          <c:showLegendKey val="0"/>
          <c:showVal val="0"/>
          <c:showCatName val="0"/>
          <c:showSerName val="0"/>
          <c:showPercent val="0"/>
          <c:showBubbleSize val="0"/>
        </c:dLbls>
        <c:gapWidth val="150"/>
        <c:overlap val="100"/>
        <c:axId val="852465904"/>
        <c:axId val="852474544"/>
      </c:barChart>
      <c:catAx>
        <c:axId val="852465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52474544"/>
        <c:crosses val="autoZero"/>
        <c:auto val="1"/>
        <c:lblAlgn val="ctr"/>
        <c:lblOffset val="100"/>
        <c:noMultiLvlLbl val="0"/>
      </c:catAx>
      <c:valAx>
        <c:axId val="852474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52465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a:solidFill>
                  <a:schemeClr val="tx1"/>
                </a:solidFill>
              </a:rPr>
              <a:t>Initial</a:t>
            </a:r>
            <a:r>
              <a:rPr lang="en-GB" sz="1600" baseline="0">
                <a:solidFill>
                  <a:schemeClr val="tx1"/>
                </a:solidFill>
              </a:rPr>
              <a:t> Shortlist KOLs Identified</a:t>
            </a:r>
            <a:endParaRPr lang="en-GB"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GB"/>
        </a:p>
      </c:txPr>
    </c:title>
    <c:autoTitleDeleted val="0"/>
    <c:plotArea>
      <c:layout/>
      <c:pieChart>
        <c:varyColors val="1"/>
        <c:ser>
          <c:idx val="0"/>
          <c:order val="0"/>
          <c:tx>
            <c:strRef>
              <c:f>Shortlist!$B$1</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81-4DC0-B5E7-251A9921B4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81-4DC0-B5E7-251A9921B4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81-4DC0-B5E7-251A9921B4D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81-4DC0-B5E7-251A9921B4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C81-4DC0-B5E7-251A9921B4DE}"/>
              </c:ext>
            </c:extLst>
          </c:dPt>
          <c:dLbls>
            <c:dLbl>
              <c:idx val="4"/>
              <c:layout>
                <c:manualLayout>
                  <c:x val="0"/>
                  <c:y val="1.621235631735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C81-4DC0-B5E7-251A9921B4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Shortlist!$A$2:$A$6</c:f>
              <c:strCache>
                <c:ptCount val="5"/>
                <c:pt idx="0">
                  <c:v>England</c:v>
                </c:pt>
                <c:pt idx="1">
                  <c:v>Ireland</c:v>
                </c:pt>
                <c:pt idx="2">
                  <c:v>Scotland</c:v>
                </c:pt>
                <c:pt idx="3">
                  <c:v>Wales</c:v>
                </c:pt>
                <c:pt idx="4">
                  <c:v>N. Ireland</c:v>
                </c:pt>
              </c:strCache>
            </c:strRef>
          </c:cat>
          <c:val>
            <c:numRef>
              <c:f>Shortlist!$B$2:$B$6</c:f>
              <c:numCache>
                <c:formatCode>General</c:formatCode>
                <c:ptCount val="5"/>
                <c:pt idx="0">
                  <c:v>51</c:v>
                </c:pt>
                <c:pt idx="1">
                  <c:v>8</c:v>
                </c:pt>
                <c:pt idx="2">
                  <c:v>6</c:v>
                </c:pt>
                <c:pt idx="3">
                  <c:v>3</c:v>
                </c:pt>
                <c:pt idx="4">
                  <c:v>0</c:v>
                </c:pt>
              </c:numCache>
            </c:numRef>
          </c:val>
          <c:extLst>
            <c:ext xmlns:c16="http://schemas.microsoft.com/office/drawing/2014/chart" uri="{C3380CC4-5D6E-409C-BE32-E72D297353CC}">
              <c16:uniqueId val="{0000000A-3C81-4DC0-B5E7-251A9921B4DE}"/>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Specialty Breakdown of Inital Shortlist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Shortlist!$M$1</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FC-4111-8618-421265BCF9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6FC-4111-8618-421265BCF9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6FC-4111-8618-421265BCF9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6FC-4111-8618-421265BCF9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6FC-4111-8618-421265BCF90F}"/>
              </c:ext>
            </c:extLst>
          </c:dPt>
          <c:dPt>
            <c:idx val="5"/>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B-36FC-4111-8618-421265BCF90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6FC-4111-8618-421265BCF90F}"/>
              </c:ext>
            </c:extLst>
          </c:dPt>
          <c:dPt>
            <c:idx val="7"/>
            <c:bubble3D val="0"/>
            <c:spPr>
              <a:solidFill>
                <a:srgbClr val="EB5B1D"/>
              </a:solidFill>
              <a:ln w="19050">
                <a:solidFill>
                  <a:schemeClr val="lt1"/>
                </a:solidFill>
              </a:ln>
              <a:effectLst/>
            </c:spPr>
            <c:extLst>
              <c:ext xmlns:c16="http://schemas.microsoft.com/office/drawing/2014/chart" uri="{C3380CC4-5D6E-409C-BE32-E72D297353CC}">
                <c16:uniqueId val="{0000000F-36FC-4111-8618-421265BCF90F}"/>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36FC-4111-8618-421265BCF90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Shortlist!$L$2:$L$10</c:f>
              <c:strCache>
                <c:ptCount val="9"/>
                <c:pt idx="0">
                  <c:v>Dermatology</c:v>
                </c:pt>
                <c:pt idx="1">
                  <c:v>Rheumatology</c:v>
                </c:pt>
                <c:pt idx="2">
                  <c:v>Other</c:v>
                </c:pt>
                <c:pt idx="3">
                  <c:v>General Practice</c:v>
                </c:pt>
                <c:pt idx="4">
                  <c:v>Dermatopathology</c:v>
                </c:pt>
                <c:pt idx="5">
                  <c:v>Nursing</c:v>
                </c:pt>
                <c:pt idx="6">
                  <c:v>Paediatrics</c:v>
                </c:pt>
                <c:pt idx="7">
                  <c:v>Patient Representative</c:v>
                </c:pt>
                <c:pt idx="8">
                  <c:v>Pharmaceutical Medicine</c:v>
                </c:pt>
              </c:strCache>
            </c:strRef>
          </c:cat>
          <c:val>
            <c:numRef>
              <c:f>Shortlist!$M$2:$M$10</c:f>
              <c:numCache>
                <c:formatCode>General</c:formatCode>
                <c:ptCount val="9"/>
                <c:pt idx="0">
                  <c:v>34</c:v>
                </c:pt>
                <c:pt idx="1">
                  <c:v>14</c:v>
                </c:pt>
                <c:pt idx="2">
                  <c:v>13</c:v>
                </c:pt>
                <c:pt idx="3">
                  <c:v>2</c:v>
                </c:pt>
                <c:pt idx="4">
                  <c:v>1</c:v>
                </c:pt>
                <c:pt idx="5">
                  <c:v>1</c:v>
                </c:pt>
                <c:pt idx="6">
                  <c:v>1</c:v>
                </c:pt>
                <c:pt idx="7">
                  <c:v>1</c:v>
                </c:pt>
                <c:pt idx="8">
                  <c:v>1</c:v>
                </c:pt>
              </c:numCache>
            </c:numRef>
          </c:val>
          <c:extLst>
            <c:ext xmlns:c16="http://schemas.microsoft.com/office/drawing/2014/chart" uri="{C3380CC4-5D6E-409C-BE32-E72D297353CC}">
              <c16:uniqueId val="{00000012-36FC-4111-8618-421265BCF90F}"/>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a:solidFill>
                  <a:schemeClr val="tx1"/>
                </a:solidFill>
              </a:rPr>
              <a:t>Recommendation</a:t>
            </a:r>
            <a:r>
              <a:rPr lang="en-GB" sz="1600" baseline="0">
                <a:solidFill>
                  <a:schemeClr val="tx1"/>
                </a:solidFill>
              </a:rPr>
              <a:t> Breakdown</a:t>
            </a:r>
            <a:endParaRPr lang="en-GB"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GB"/>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95-427A-80B7-2A6A1689B3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95-427A-80B7-2A6A1689B3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95-427A-80B7-2A6A1689B38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Recommendations!$A$1:$C$1</c:f>
              <c:strCache>
                <c:ptCount val="3"/>
                <c:pt idx="0">
                  <c:v>Recommended</c:v>
                </c:pt>
                <c:pt idx="1">
                  <c:v>Back-up</c:v>
                </c:pt>
                <c:pt idx="2">
                  <c:v>Rising Star</c:v>
                </c:pt>
              </c:strCache>
            </c:strRef>
          </c:cat>
          <c:val>
            <c:numRef>
              <c:f>Recommendations!$A$2:$C$2</c:f>
              <c:numCache>
                <c:formatCode>General</c:formatCode>
                <c:ptCount val="3"/>
                <c:pt idx="0">
                  <c:v>40</c:v>
                </c:pt>
                <c:pt idx="1">
                  <c:v>22</c:v>
                </c:pt>
                <c:pt idx="2">
                  <c:v>4</c:v>
                </c:pt>
              </c:numCache>
            </c:numRef>
          </c:val>
          <c:extLst>
            <c:ext xmlns:c16="http://schemas.microsoft.com/office/drawing/2014/chart" uri="{C3380CC4-5D6E-409C-BE32-E72D297353CC}">
              <c16:uniqueId val="{00000006-E995-427A-80B7-2A6A1689B38D}"/>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Sheet2!$D$4</c:f>
              <c:strCache>
                <c:ptCount val="1"/>
                <c:pt idx="0">
                  <c:v>KOL</c:v>
                </c:pt>
              </c:strCache>
            </c:strRef>
          </c:tx>
          <c:spPr>
            <a:solidFill>
              <a:schemeClr val="accent1"/>
            </a:solidFill>
            <a:ln>
              <a:noFill/>
            </a:ln>
            <a:effectLst/>
          </c:spPr>
          <c:invertIfNegative val="0"/>
          <c:cat>
            <c:strRef>
              <c:f>Sheet2!$C$5:$C$20</c:f>
              <c:strCache>
                <c:ptCount val="16"/>
                <c:pt idx="0">
                  <c:v>Publications Score - Clinical Terms</c:v>
                </c:pt>
                <c:pt idx="1">
                  <c:v>Publications Score - Treatment Terms</c:v>
                </c:pt>
                <c:pt idx="2">
                  <c:v>Guidelines</c:v>
                </c:pt>
                <c:pt idx="3">
                  <c:v>Journals</c:v>
                </c:pt>
                <c:pt idx="4">
                  <c:v>Patient Organisations</c:v>
                </c:pt>
                <c:pt idx="5">
                  <c:v>Professional Organisations</c:v>
                </c:pt>
                <c:pt idx="6">
                  <c:v>Congresses</c:v>
                </c:pt>
                <c:pt idx="7">
                  <c:v>Clinical Trials</c:v>
                </c:pt>
                <c:pt idx="8">
                  <c:v>Regulatory Agencies</c:v>
                </c:pt>
                <c:pt idx="9">
                  <c:v>Payor Drug Evalution Groups</c:v>
                </c:pt>
                <c:pt idx="10">
                  <c:v>Health Innovation Network</c:v>
                </c:pt>
                <c:pt idx="11">
                  <c:v>Health Boards</c:v>
                </c:pt>
                <c:pt idx="12">
                  <c:v>Centre of Excellence</c:v>
                </c:pt>
                <c:pt idx="13">
                  <c:v>Private Clinics</c:v>
                </c:pt>
                <c:pt idx="14">
                  <c:v>Publications - Health Economists</c:v>
                </c:pt>
                <c:pt idx="15">
                  <c:v>ICS - Integrated Care System</c:v>
                </c:pt>
              </c:strCache>
            </c:strRef>
          </c:cat>
          <c:val>
            <c:numRef>
              <c:f>Sheet2!$D$5:$D$20</c:f>
              <c:numCache>
                <c:formatCode>General</c:formatCode>
                <c:ptCount val="16"/>
                <c:pt idx="0">
                  <c:v>301</c:v>
                </c:pt>
                <c:pt idx="1">
                  <c:v>383</c:v>
                </c:pt>
                <c:pt idx="2">
                  <c:v>101</c:v>
                </c:pt>
                <c:pt idx="3">
                  <c:v>125</c:v>
                </c:pt>
                <c:pt idx="4">
                  <c:v>63</c:v>
                </c:pt>
                <c:pt idx="5">
                  <c:v>266</c:v>
                </c:pt>
                <c:pt idx="6">
                  <c:v>463</c:v>
                </c:pt>
                <c:pt idx="7">
                  <c:v>40</c:v>
                </c:pt>
                <c:pt idx="8">
                  <c:v>15</c:v>
                </c:pt>
                <c:pt idx="9">
                  <c:v>41</c:v>
                </c:pt>
                <c:pt idx="10">
                  <c:v>4</c:v>
                </c:pt>
                <c:pt idx="11">
                  <c:v>2</c:v>
                </c:pt>
                <c:pt idx="12">
                  <c:v>22</c:v>
                </c:pt>
                <c:pt idx="13">
                  <c:v>162</c:v>
                </c:pt>
                <c:pt idx="14">
                  <c:v>247</c:v>
                </c:pt>
                <c:pt idx="15">
                  <c:v>1</c:v>
                </c:pt>
              </c:numCache>
            </c:numRef>
          </c:val>
          <c:extLst>
            <c:ext xmlns:c16="http://schemas.microsoft.com/office/drawing/2014/chart" uri="{C3380CC4-5D6E-409C-BE32-E72D297353CC}">
              <c16:uniqueId val="{00000000-451B-4A17-BED6-383FF52F2987}"/>
            </c:ext>
          </c:extLst>
        </c:ser>
        <c:ser>
          <c:idx val="1"/>
          <c:order val="1"/>
          <c:tx>
            <c:strRef>
              <c:f>Sheet2!$E$4</c:f>
              <c:strCache>
                <c:ptCount val="1"/>
                <c:pt idx="0">
                  <c:v>Non-KOL</c:v>
                </c:pt>
              </c:strCache>
            </c:strRef>
          </c:tx>
          <c:spPr>
            <a:solidFill>
              <a:srgbClr val="C3D9CB"/>
            </a:solidFill>
            <a:ln>
              <a:noFill/>
            </a:ln>
            <a:effectLst/>
          </c:spPr>
          <c:invertIfNegative val="0"/>
          <c:cat>
            <c:strRef>
              <c:f>Sheet2!$C$5:$C$20</c:f>
              <c:strCache>
                <c:ptCount val="16"/>
                <c:pt idx="0">
                  <c:v>Publications Score - Clinical Terms</c:v>
                </c:pt>
                <c:pt idx="1">
                  <c:v>Publications Score - Treatment Terms</c:v>
                </c:pt>
                <c:pt idx="2">
                  <c:v>Guidelines</c:v>
                </c:pt>
                <c:pt idx="3">
                  <c:v>Journals</c:v>
                </c:pt>
                <c:pt idx="4">
                  <c:v>Patient Organisations</c:v>
                </c:pt>
                <c:pt idx="5">
                  <c:v>Professional Organisations</c:v>
                </c:pt>
                <c:pt idx="6">
                  <c:v>Congresses</c:v>
                </c:pt>
                <c:pt idx="7">
                  <c:v>Clinical Trials</c:v>
                </c:pt>
                <c:pt idx="8">
                  <c:v>Regulatory Agencies</c:v>
                </c:pt>
                <c:pt idx="9">
                  <c:v>Payor Drug Evalution Groups</c:v>
                </c:pt>
                <c:pt idx="10">
                  <c:v>Health Innovation Network</c:v>
                </c:pt>
                <c:pt idx="11">
                  <c:v>Health Boards</c:v>
                </c:pt>
                <c:pt idx="12">
                  <c:v>Centre of Excellence</c:v>
                </c:pt>
                <c:pt idx="13">
                  <c:v>Private Clinics</c:v>
                </c:pt>
                <c:pt idx="14">
                  <c:v>Publications - Health Economists</c:v>
                </c:pt>
                <c:pt idx="15">
                  <c:v>ICS - Integrated Care System</c:v>
                </c:pt>
              </c:strCache>
            </c:strRef>
          </c:cat>
          <c:val>
            <c:numRef>
              <c:f>Sheet2!$E$5:$E$20</c:f>
              <c:numCache>
                <c:formatCode>General</c:formatCode>
                <c:ptCount val="16"/>
                <c:pt idx="0">
                  <c:v>259</c:v>
                </c:pt>
                <c:pt idx="1">
                  <c:v>306</c:v>
                </c:pt>
                <c:pt idx="2">
                  <c:v>236</c:v>
                </c:pt>
                <c:pt idx="3">
                  <c:v>1568</c:v>
                </c:pt>
                <c:pt idx="4">
                  <c:v>252</c:v>
                </c:pt>
                <c:pt idx="5">
                  <c:v>916</c:v>
                </c:pt>
                <c:pt idx="6">
                  <c:v>2211</c:v>
                </c:pt>
                <c:pt idx="7">
                  <c:v>113</c:v>
                </c:pt>
                <c:pt idx="8">
                  <c:v>1468</c:v>
                </c:pt>
                <c:pt idx="9">
                  <c:v>2721</c:v>
                </c:pt>
                <c:pt idx="10">
                  <c:v>664</c:v>
                </c:pt>
                <c:pt idx="11">
                  <c:v>1291</c:v>
                </c:pt>
                <c:pt idx="12">
                  <c:v>30</c:v>
                </c:pt>
                <c:pt idx="13">
                  <c:v>692</c:v>
                </c:pt>
                <c:pt idx="14">
                  <c:v>274</c:v>
                </c:pt>
                <c:pt idx="15">
                  <c:v>141</c:v>
                </c:pt>
              </c:numCache>
            </c:numRef>
          </c:val>
          <c:extLst>
            <c:ext xmlns:c16="http://schemas.microsoft.com/office/drawing/2014/chart" uri="{C3380CC4-5D6E-409C-BE32-E72D297353CC}">
              <c16:uniqueId val="{00000001-451B-4A17-BED6-383FF52F2987}"/>
            </c:ext>
          </c:extLst>
        </c:ser>
        <c:dLbls>
          <c:showLegendKey val="0"/>
          <c:showVal val="0"/>
          <c:showCatName val="0"/>
          <c:showSerName val="0"/>
          <c:showPercent val="0"/>
          <c:showBubbleSize val="0"/>
        </c:dLbls>
        <c:gapWidth val="182"/>
        <c:axId val="1615442623"/>
        <c:axId val="1615462783"/>
      </c:barChart>
      <c:catAx>
        <c:axId val="1615442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15462783"/>
        <c:crosses val="autoZero"/>
        <c:auto val="1"/>
        <c:lblAlgn val="ctr"/>
        <c:lblOffset val="100"/>
        <c:noMultiLvlLbl val="0"/>
      </c:catAx>
      <c:valAx>
        <c:axId val="1615462783"/>
        <c:scaling>
          <c:orientation val="minMax"/>
        </c:scaling>
        <c:delete val="0"/>
        <c:axPos val="b"/>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15442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t>Recommendations by</a:t>
            </a:r>
            <a:r>
              <a:rPr lang="en-GB" baseline="0"/>
              <a:t> Country</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GB"/>
        </a:p>
      </c:txPr>
    </c:title>
    <c:autoTitleDeleted val="0"/>
    <c:plotArea>
      <c:layout/>
      <c:barChart>
        <c:barDir val="col"/>
        <c:grouping val="stacked"/>
        <c:varyColors val="0"/>
        <c:ser>
          <c:idx val="0"/>
          <c:order val="0"/>
          <c:tx>
            <c:strRef>
              <c:f>Recommendations!$K$1</c:f>
              <c:strCache>
                <c:ptCount val="1"/>
                <c:pt idx="0">
                  <c:v>Recommended</c:v>
                </c:pt>
              </c:strCache>
            </c:strRef>
          </c:tx>
          <c:spPr>
            <a:solidFill>
              <a:schemeClr val="accent1"/>
            </a:solidFill>
            <a:ln>
              <a:noFill/>
            </a:ln>
            <a:effectLst/>
          </c:spPr>
          <c:invertIfNegative val="0"/>
          <c:dLbls>
            <c:dLbl>
              <c:idx val="4"/>
              <c:layout>
                <c:manualLayout>
                  <c:x val="0"/>
                  <c:y val="-2.935025770707467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3B-4619-8F24-EE6D0E0118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Recommendations!$J$2:$J$6</c:f>
              <c:strCache>
                <c:ptCount val="5"/>
                <c:pt idx="0">
                  <c:v>England</c:v>
                </c:pt>
                <c:pt idx="1">
                  <c:v>Ireland</c:v>
                </c:pt>
                <c:pt idx="2">
                  <c:v>Scotland</c:v>
                </c:pt>
                <c:pt idx="3">
                  <c:v>Wales</c:v>
                </c:pt>
                <c:pt idx="4">
                  <c:v>N. Ireland</c:v>
                </c:pt>
              </c:strCache>
            </c:strRef>
          </c:cat>
          <c:val>
            <c:numRef>
              <c:f>Recommendations!$K$2:$K$6</c:f>
              <c:numCache>
                <c:formatCode>General</c:formatCode>
                <c:ptCount val="5"/>
                <c:pt idx="0">
                  <c:v>22</c:v>
                </c:pt>
                <c:pt idx="1">
                  <c:v>5</c:v>
                </c:pt>
                <c:pt idx="2">
                  <c:v>8</c:v>
                </c:pt>
                <c:pt idx="3">
                  <c:v>4</c:v>
                </c:pt>
                <c:pt idx="4">
                  <c:v>1</c:v>
                </c:pt>
              </c:numCache>
            </c:numRef>
          </c:val>
          <c:extLst>
            <c:ext xmlns:c16="http://schemas.microsoft.com/office/drawing/2014/chart" uri="{C3380CC4-5D6E-409C-BE32-E72D297353CC}">
              <c16:uniqueId val="{00000000-493B-4619-8F24-EE6D0E011873}"/>
            </c:ext>
          </c:extLst>
        </c:ser>
        <c:ser>
          <c:idx val="1"/>
          <c:order val="1"/>
          <c:tx>
            <c:strRef>
              <c:f>Recommendations!$L$1</c:f>
              <c:strCache>
                <c:ptCount val="1"/>
                <c:pt idx="0">
                  <c:v>Back-up</c:v>
                </c:pt>
              </c:strCache>
            </c:strRef>
          </c:tx>
          <c:spPr>
            <a:solidFill>
              <a:schemeClr val="accent2"/>
            </a:solidFill>
            <a:ln>
              <a:noFill/>
            </a:ln>
            <a:effectLst/>
          </c:spPr>
          <c:invertIfNegative val="0"/>
          <c:dLbls>
            <c:dLbl>
              <c:idx val="2"/>
              <c:layout>
                <c:manualLayout>
                  <c:x val="-4.924830413270828E-3"/>
                  <c:y val="-3.58725371975357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40-429D-805F-7CC7B7575F38}"/>
                </c:ext>
              </c:extLst>
            </c:dLbl>
            <c:dLbl>
              <c:idx val="3"/>
              <c:delete val="1"/>
              <c:extLst>
                <c:ext xmlns:c15="http://schemas.microsoft.com/office/drawing/2012/chart" uri="{CE6537A1-D6FC-4f65-9D91-7224C49458BB}"/>
                <c:ext xmlns:c16="http://schemas.microsoft.com/office/drawing/2014/chart" uri="{C3380CC4-5D6E-409C-BE32-E72D297353CC}">
                  <c16:uniqueId val="{00000007-493B-4619-8F24-EE6D0E011873}"/>
                </c:ext>
              </c:extLst>
            </c:dLbl>
            <c:dLbl>
              <c:idx val="4"/>
              <c:delete val="1"/>
              <c:extLst>
                <c:ext xmlns:c15="http://schemas.microsoft.com/office/drawing/2012/chart" uri="{CE6537A1-D6FC-4f65-9D91-7224C49458BB}"/>
                <c:ext xmlns:c16="http://schemas.microsoft.com/office/drawing/2014/chart" uri="{C3380CC4-5D6E-409C-BE32-E72D297353CC}">
                  <c16:uniqueId val="{00000005-493B-4619-8F24-EE6D0E0118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Recommendations!$J$2:$J$6</c:f>
              <c:strCache>
                <c:ptCount val="5"/>
                <c:pt idx="0">
                  <c:v>England</c:v>
                </c:pt>
                <c:pt idx="1">
                  <c:v>Ireland</c:v>
                </c:pt>
                <c:pt idx="2">
                  <c:v>Scotland</c:v>
                </c:pt>
                <c:pt idx="3">
                  <c:v>Wales</c:v>
                </c:pt>
                <c:pt idx="4">
                  <c:v>N. Ireland</c:v>
                </c:pt>
              </c:strCache>
            </c:strRef>
          </c:cat>
          <c:val>
            <c:numRef>
              <c:f>Recommendations!$L$2:$L$6</c:f>
              <c:numCache>
                <c:formatCode>General</c:formatCode>
                <c:ptCount val="5"/>
                <c:pt idx="0">
                  <c:v>17</c:v>
                </c:pt>
                <c:pt idx="1">
                  <c:v>4</c:v>
                </c:pt>
                <c:pt idx="2">
                  <c:v>1</c:v>
                </c:pt>
                <c:pt idx="3">
                  <c:v>0</c:v>
                </c:pt>
                <c:pt idx="4">
                  <c:v>0</c:v>
                </c:pt>
              </c:numCache>
            </c:numRef>
          </c:val>
          <c:extLst>
            <c:ext xmlns:c16="http://schemas.microsoft.com/office/drawing/2014/chart" uri="{C3380CC4-5D6E-409C-BE32-E72D297353CC}">
              <c16:uniqueId val="{00000001-493B-4619-8F24-EE6D0E011873}"/>
            </c:ext>
          </c:extLst>
        </c:ser>
        <c:ser>
          <c:idx val="2"/>
          <c:order val="2"/>
          <c:tx>
            <c:strRef>
              <c:f>Recommendations!$M$1</c:f>
              <c:strCache>
                <c:ptCount val="1"/>
                <c:pt idx="0">
                  <c:v>Rising Star</c:v>
                </c:pt>
              </c:strCache>
            </c:strRef>
          </c:tx>
          <c:spPr>
            <a:solidFill>
              <a:schemeClr val="accent3"/>
            </a:solidFill>
            <a:ln>
              <a:noFill/>
            </a:ln>
            <a:effectLst/>
          </c:spPr>
          <c:invertIfNegative val="0"/>
          <c:dLbls>
            <c:dLbl>
              <c:idx val="1"/>
              <c:layout>
                <c:manualLayout>
                  <c:x val="-2.462415206635414E-3"/>
                  <c:y val="-2.608911796184415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3B-4619-8F24-EE6D0E011873}"/>
                </c:ext>
              </c:extLst>
            </c:dLbl>
            <c:dLbl>
              <c:idx val="2"/>
              <c:delete val="1"/>
              <c:extLst>
                <c:ext xmlns:c15="http://schemas.microsoft.com/office/drawing/2012/chart" uri="{CE6537A1-D6FC-4f65-9D91-7224C49458BB}"/>
                <c:ext xmlns:c16="http://schemas.microsoft.com/office/drawing/2014/chart" uri="{C3380CC4-5D6E-409C-BE32-E72D297353CC}">
                  <c16:uniqueId val="{00000003-493B-4619-8F24-EE6D0E011873}"/>
                </c:ext>
              </c:extLst>
            </c:dLbl>
            <c:dLbl>
              <c:idx val="3"/>
              <c:layout>
                <c:manualLayout>
                  <c:x val="-4.9248304132709182E-3"/>
                  <c:y val="-2.282797821661363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3B-4619-8F24-EE6D0E011873}"/>
                </c:ext>
              </c:extLst>
            </c:dLbl>
            <c:dLbl>
              <c:idx val="4"/>
              <c:delete val="1"/>
              <c:extLst>
                <c:ext xmlns:c15="http://schemas.microsoft.com/office/drawing/2012/chart" uri="{CE6537A1-D6FC-4f65-9D91-7224C49458BB}"/>
                <c:ext xmlns:c16="http://schemas.microsoft.com/office/drawing/2014/chart" uri="{C3380CC4-5D6E-409C-BE32-E72D297353CC}">
                  <c16:uniqueId val="{00000004-493B-4619-8F24-EE6D0E0118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Recommendations!$J$2:$J$6</c:f>
              <c:strCache>
                <c:ptCount val="5"/>
                <c:pt idx="0">
                  <c:v>England</c:v>
                </c:pt>
                <c:pt idx="1">
                  <c:v>Ireland</c:v>
                </c:pt>
                <c:pt idx="2">
                  <c:v>Scotland</c:v>
                </c:pt>
                <c:pt idx="3">
                  <c:v>Wales</c:v>
                </c:pt>
                <c:pt idx="4">
                  <c:v>N. Ireland</c:v>
                </c:pt>
              </c:strCache>
            </c:strRef>
          </c:cat>
          <c:val>
            <c:numRef>
              <c:f>Recommendations!$M$2:$M$6</c:f>
              <c:numCache>
                <c:formatCode>General</c:formatCode>
                <c:ptCount val="5"/>
                <c:pt idx="0">
                  <c:v>2</c:v>
                </c:pt>
                <c:pt idx="1">
                  <c:v>1</c:v>
                </c:pt>
                <c:pt idx="2">
                  <c:v>0</c:v>
                </c:pt>
                <c:pt idx="3">
                  <c:v>1</c:v>
                </c:pt>
                <c:pt idx="4">
                  <c:v>0</c:v>
                </c:pt>
              </c:numCache>
            </c:numRef>
          </c:val>
          <c:extLst>
            <c:ext xmlns:c16="http://schemas.microsoft.com/office/drawing/2014/chart" uri="{C3380CC4-5D6E-409C-BE32-E72D297353CC}">
              <c16:uniqueId val="{00000002-493B-4619-8F24-EE6D0E011873}"/>
            </c:ext>
          </c:extLst>
        </c:ser>
        <c:dLbls>
          <c:dLblPos val="ctr"/>
          <c:showLegendKey val="0"/>
          <c:showVal val="1"/>
          <c:showCatName val="0"/>
          <c:showSerName val="0"/>
          <c:showPercent val="0"/>
          <c:showBubbleSize val="0"/>
        </c:dLbls>
        <c:gapWidth val="150"/>
        <c:overlap val="100"/>
        <c:axId val="222235839"/>
        <c:axId val="222236799"/>
      </c:barChart>
      <c:catAx>
        <c:axId val="22223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2236799"/>
        <c:crosses val="autoZero"/>
        <c:auto val="1"/>
        <c:lblAlgn val="ctr"/>
        <c:lblOffset val="100"/>
        <c:noMultiLvlLbl val="0"/>
      </c:catAx>
      <c:valAx>
        <c:axId val="222236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2235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a:t>Country Breakdown</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7097471826045144"/>
          <c:y val="0.14510670284465901"/>
          <c:w val="0.64926980762720599"/>
          <c:h val="0.7327005049015014"/>
        </c:manualLayout>
      </c:layout>
      <c:doughnutChart>
        <c:varyColors val="1"/>
        <c:ser>
          <c:idx val="0"/>
          <c:order val="0"/>
          <c:spPr>
            <a:effectLst>
              <a:outerShdw blurRad="50800" dist="50800" dir="5400000" sx="1000" sy="1000" algn="ctr" rotWithShape="0">
                <a:srgbClr val="000000">
                  <a:alpha val="43137"/>
                </a:srgbClr>
              </a:outerShdw>
            </a:effectLst>
          </c:spPr>
          <c:dPt>
            <c:idx val="0"/>
            <c:bubble3D val="0"/>
            <c:spPr>
              <a:solidFill>
                <a:schemeClr val="accent1"/>
              </a:solidFill>
              <a:ln w="19050">
                <a:solidFill>
                  <a:schemeClr val="lt1"/>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1-3BEE-4FED-A1D2-BCE1266BFA46}"/>
              </c:ext>
            </c:extLst>
          </c:dPt>
          <c:dPt>
            <c:idx val="1"/>
            <c:bubble3D val="0"/>
            <c:spPr>
              <a:solidFill>
                <a:schemeClr val="accent2"/>
              </a:solidFill>
              <a:ln w="19050">
                <a:solidFill>
                  <a:schemeClr val="lt1"/>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3-3BEE-4FED-A1D2-BCE1266BFA46}"/>
              </c:ext>
            </c:extLst>
          </c:dPt>
          <c:dPt>
            <c:idx val="2"/>
            <c:bubble3D val="0"/>
            <c:spPr>
              <a:solidFill>
                <a:schemeClr val="accent3"/>
              </a:solidFill>
              <a:ln w="19050">
                <a:solidFill>
                  <a:schemeClr val="lt1"/>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5-3BEE-4FED-A1D2-BCE1266BFA46}"/>
              </c:ext>
            </c:extLst>
          </c:dPt>
          <c:dPt>
            <c:idx val="3"/>
            <c:bubble3D val="0"/>
            <c:spPr>
              <a:solidFill>
                <a:schemeClr val="accent4"/>
              </a:solidFill>
              <a:ln w="19050">
                <a:solidFill>
                  <a:schemeClr val="lt1"/>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7-3BEE-4FED-A1D2-BCE1266BFA46}"/>
              </c:ext>
            </c:extLst>
          </c:dPt>
          <c:dPt>
            <c:idx val="4"/>
            <c:bubble3D val="0"/>
            <c:spPr>
              <a:solidFill>
                <a:schemeClr val="accent5"/>
              </a:solidFill>
              <a:ln w="19050">
                <a:solidFill>
                  <a:schemeClr val="lt1"/>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9-3BEE-4FED-A1D2-BCE1266BFA46}"/>
              </c:ext>
            </c:extLst>
          </c:dPt>
          <c:dLbls>
            <c:dLbl>
              <c:idx val="0"/>
              <c:layout>
                <c:manualLayout>
                  <c:x val="6.3888888888888884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E-4FED-A1D2-BCE1266BFA46}"/>
                </c:ext>
              </c:extLst>
            </c:dLbl>
            <c:dLbl>
              <c:idx val="1"/>
              <c:layout>
                <c:manualLayout>
                  <c:x val="-3.888888888888889E-2"/>
                  <c:y val="-9.2592592592592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E-4FED-A1D2-BCE1266BFA46}"/>
                </c:ext>
              </c:extLst>
            </c:dLbl>
            <c:dLbl>
              <c:idx val="2"/>
              <c:layout>
                <c:manualLayout>
                  <c:x val="-4.1666666666666664E-2"/>
                  <c:y val="-7.870370370370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EE-4FED-A1D2-BCE1266BFA46}"/>
                </c:ext>
              </c:extLst>
            </c:dLbl>
            <c:dLbl>
              <c:idx val="3"/>
              <c:layout>
                <c:manualLayout>
                  <c:x val="-2.267028952862803E-2"/>
                  <c:y val="-0.111111065645379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E-4FED-A1D2-BCE1266BFA46}"/>
                </c:ext>
              </c:extLst>
            </c:dLbl>
            <c:dLbl>
              <c:idx val="4"/>
              <c:layout>
                <c:manualLayout>
                  <c:x val="6.3194958758956699E-3"/>
                  <c:y val="-0.12004044449663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BEE-4FED-A1D2-BCE1266BFA46}"/>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Sheet1!$D$2:$D$6</c:f>
              <c:strCache>
                <c:ptCount val="5"/>
                <c:pt idx="0">
                  <c:v>England</c:v>
                </c:pt>
                <c:pt idx="1">
                  <c:v>Ireland</c:v>
                </c:pt>
                <c:pt idx="2">
                  <c:v>Scotland</c:v>
                </c:pt>
                <c:pt idx="3">
                  <c:v>Wales</c:v>
                </c:pt>
                <c:pt idx="4">
                  <c:v>Northern Ireland</c:v>
                </c:pt>
              </c:strCache>
            </c:strRef>
          </c:cat>
          <c:val>
            <c:numRef>
              <c:f>Sheet1!$F$2:$F$6</c:f>
              <c:numCache>
                <c:formatCode>0%</c:formatCode>
                <c:ptCount val="5"/>
                <c:pt idx="0">
                  <c:v>0.78253706754530483</c:v>
                </c:pt>
                <c:pt idx="1">
                  <c:v>9.0609555189456348E-2</c:v>
                </c:pt>
                <c:pt idx="2">
                  <c:v>7.7429983525535415E-2</c:v>
                </c:pt>
                <c:pt idx="3">
                  <c:v>3.6243822075782535E-2</c:v>
                </c:pt>
                <c:pt idx="4">
                  <c:v>1.3179571663920923E-2</c:v>
                </c:pt>
              </c:numCache>
            </c:numRef>
          </c:val>
          <c:extLst>
            <c:ext xmlns:c16="http://schemas.microsoft.com/office/drawing/2014/chart" uri="{C3380CC4-5D6E-409C-BE32-E72D297353CC}">
              <c16:uniqueId val="{0000000A-3BEE-4FED-A1D2-BCE1266BFA46}"/>
            </c:ext>
          </c:extLst>
        </c:ser>
        <c:dLbls>
          <c:showLegendKey val="0"/>
          <c:showVal val="0"/>
          <c:showCatName val="0"/>
          <c:showSerName val="0"/>
          <c:showPercent val="0"/>
          <c:showBubbleSize val="0"/>
          <c:showLeaderLines val="1"/>
        </c:dLbls>
        <c:firstSliceAng val="0"/>
        <c:holeSize val="61"/>
      </c:doughnutChart>
      <c:spPr>
        <a:noFill/>
        <a:ln w="0">
          <a:noFill/>
        </a:ln>
        <a:effectLst/>
      </c:spPr>
    </c:plotArea>
    <c:legend>
      <c:legendPos val="l"/>
      <c:layout>
        <c:manualLayout>
          <c:xMode val="edge"/>
          <c:yMode val="edge"/>
          <c:x val="1.4954151396064232E-2"/>
          <c:y val="0.30176631641230633"/>
          <c:w val="0.26660072710145571"/>
          <c:h val="0.466856913476029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sz="1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a:t>Specialty Breakdown</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724314376709668E-2"/>
          <c:y val="0.19731860246034968"/>
          <c:w val="0.59560528553694669"/>
          <c:h val="0.68769772180818434"/>
        </c:manualLayout>
      </c:layout>
      <c:pieChart>
        <c:varyColors val="1"/>
        <c:ser>
          <c:idx val="0"/>
          <c:order val="0"/>
          <c:tx>
            <c:strRef>
              <c:f>Sheet2!$L$1</c:f>
              <c:strCache>
                <c:ptCount val="1"/>
                <c:pt idx="0">
                  <c:v>Count</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F4-4E6E-A5D3-EB0BC412A2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F4-4E6E-A5D3-EB0BC412A2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F4-4E6E-A5D3-EB0BC412A2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F4-4E6E-A5D3-EB0BC412A23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F4-4E6E-A5D3-EB0BC412A23A}"/>
              </c:ext>
            </c:extLst>
          </c:dPt>
          <c:dPt>
            <c:idx val="5"/>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B-4CF4-4E6E-A5D3-EB0BC412A23A}"/>
              </c:ext>
            </c:extLst>
          </c:dPt>
          <c:dPt>
            <c:idx val="6"/>
            <c:bubble3D val="0"/>
            <c:spPr>
              <a:solidFill>
                <a:schemeClr val="tx1"/>
              </a:solidFill>
              <a:ln w="19050">
                <a:solidFill>
                  <a:schemeClr val="lt1"/>
                </a:solidFill>
              </a:ln>
              <a:effectLst/>
            </c:spPr>
            <c:extLst>
              <c:ext xmlns:c16="http://schemas.microsoft.com/office/drawing/2014/chart" uri="{C3380CC4-5D6E-409C-BE32-E72D297353CC}">
                <c16:uniqueId val="{0000000D-4CF4-4E6E-A5D3-EB0BC412A23A}"/>
              </c:ext>
            </c:extLst>
          </c:dPt>
          <c:dPt>
            <c:idx val="7"/>
            <c:bubble3D val="0"/>
            <c:spPr>
              <a:solidFill>
                <a:srgbClr val="EB5B1D"/>
              </a:solidFill>
              <a:ln w="19050">
                <a:solidFill>
                  <a:schemeClr val="lt1"/>
                </a:solidFill>
              </a:ln>
              <a:effectLst/>
            </c:spPr>
            <c:extLst>
              <c:ext xmlns:c16="http://schemas.microsoft.com/office/drawing/2014/chart" uri="{C3380CC4-5D6E-409C-BE32-E72D297353CC}">
                <c16:uniqueId val="{0000000F-4CF4-4E6E-A5D3-EB0BC412A23A}"/>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4CF4-4E6E-A5D3-EB0BC412A23A}"/>
              </c:ext>
            </c:extLst>
          </c:dPt>
          <c:dLbls>
            <c:dLbl>
              <c:idx val="0"/>
              <c:layout>
                <c:manualLayout>
                  <c:x val="-2.0980180062441359E-2"/>
                  <c:y val="2.69157040417002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F4-4E6E-A5D3-EB0BC412A23A}"/>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Sheet2!$K$2:$K$10</c:f>
              <c:strCache>
                <c:ptCount val="9"/>
                <c:pt idx="0">
                  <c:v>Dermatology</c:v>
                </c:pt>
                <c:pt idx="1">
                  <c:v>Rheumatology</c:v>
                </c:pt>
                <c:pt idx="2">
                  <c:v>General Practice</c:v>
                </c:pt>
                <c:pt idx="3">
                  <c:v>Nursing</c:v>
                </c:pt>
                <c:pt idx="4">
                  <c:v>Dermatopathology</c:v>
                </c:pt>
                <c:pt idx="5">
                  <c:v>Psychology</c:v>
                </c:pt>
                <c:pt idx="6">
                  <c:v>Genetics</c:v>
                </c:pt>
                <c:pt idx="7">
                  <c:v>Medicine</c:v>
                </c:pt>
                <c:pt idx="8">
                  <c:v>Other / None</c:v>
                </c:pt>
              </c:strCache>
            </c:strRef>
          </c:cat>
          <c:val>
            <c:numRef>
              <c:f>Sheet2!$L$2:$L$10</c:f>
              <c:numCache>
                <c:formatCode>General</c:formatCode>
                <c:ptCount val="9"/>
                <c:pt idx="0">
                  <c:v>399</c:v>
                </c:pt>
                <c:pt idx="1">
                  <c:v>35</c:v>
                </c:pt>
                <c:pt idx="2">
                  <c:v>23</c:v>
                </c:pt>
                <c:pt idx="3">
                  <c:v>19</c:v>
                </c:pt>
                <c:pt idx="4">
                  <c:v>11</c:v>
                </c:pt>
                <c:pt idx="5">
                  <c:v>8</c:v>
                </c:pt>
                <c:pt idx="6">
                  <c:v>7</c:v>
                </c:pt>
                <c:pt idx="7">
                  <c:v>7</c:v>
                </c:pt>
                <c:pt idx="8">
                  <c:v>98</c:v>
                </c:pt>
              </c:numCache>
            </c:numRef>
          </c:val>
          <c:extLst>
            <c:ext xmlns:c16="http://schemas.microsoft.com/office/drawing/2014/chart" uri="{C3380CC4-5D6E-409C-BE32-E72D297353CC}">
              <c16:uniqueId val="{00000012-4CF4-4E6E-A5D3-EB0BC412A23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67563632078493407"/>
          <c:y val="0.25490316174748617"/>
          <c:w val="0.32215442770822822"/>
          <c:h val="0.60568204462712005"/>
        </c:manualLayout>
      </c:layout>
      <c:overlay val="0"/>
      <c:spPr>
        <a:noFill/>
        <a:ln>
          <a:solidFill>
            <a:schemeClr val="bg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C6-499D-8A01-EF67B12292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C6-499D-8A01-EF67B12292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C6-499D-8A01-EF67B12292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C6-499D-8A01-EF67B12292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C6-499D-8A01-EF67B122925A}"/>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Sheet3!$D$11:$D$15</c:f>
              <c:strCache>
                <c:ptCount val="5"/>
                <c:pt idx="0">
                  <c:v>England​</c:v>
                </c:pt>
                <c:pt idx="1">
                  <c:v>Ireland​</c:v>
                </c:pt>
                <c:pt idx="2">
                  <c:v>Scotland​</c:v>
                </c:pt>
                <c:pt idx="3">
                  <c:v>Wales​</c:v>
                </c:pt>
                <c:pt idx="4">
                  <c:v>Northen Ireland​</c:v>
                </c:pt>
              </c:strCache>
            </c:strRef>
          </c:cat>
          <c:val>
            <c:numRef>
              <c:f>Sheet3!$E$11:$E$15</c:f>
              <c:numCache>
                <c:formatCode>General</c:formatCode>
                <c:ptCount val="5"/>
                <c:pt idx="0">
                  <c:v>41</c:v>
                </c:pt>
                <c:pt idx="1">
                  <c:v>10</c:v>
                </c:pt>
                <c:pt idx="2">
                  <c:v>9</c:v>
                </c:pt>
                <c:pt idx="3">
                  <c:v>5</c:v>
                </c:pt>
                <c:pt idx="4">
                  <c:v>1</c:v>
                </c:pt>
              </c:numCache>
            </c:numRef>
          </c:val>
          <c:extLst>
            <c:ext xmlns:c16="http://schemas.microsoft.com/office/drawing/2014/chart" uri="{C3380CC4-5D6E-409C-BE32-E72D297353CC}">
              <c16:uniqueId val="{0000000A-ABC6-499D-8A01-EF67B122925A}"/>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24-469C-BAA2-D37B1E6AB8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24-469C-BAA2-D37B1E6AB8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24-469C-BAA2-D37B1E6AB8CB}"/>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Sheet2!$C$23:$C$25</c:f>
              <c:strCache>
                <c:ptCount val="3"/>
                <c:pt idx="0">
                  <c:v>International</c:v>
                </c:pt>
                <c:pt idx="1">
                  <c:v>Regional</c:v>
                </c:pt>
                <c:pt idx="2">
                  <c:v>National</c:v>
                </c:pt>
              </c:strCache>
            </c:strRef>
          </c:cat>
          <c:val>
            <c:numRef>
              <c:f>Sheet2!$D$23:$D$25</c:f>
              <c:numCache>
                <c:formatCode>General</c:formatCode>
                <c:ptCount val="3"/>
                <c:pt idx="0">
                  <c:v>597</c:v>
                </c:pt>
                <c:pt idx="1">
                  <c:v>142</c:v>
                </c:pt>
                <c:pt idx="2">
                  <c:v>609</c:v>
                </c:pt>
              </c:numCache>
            </c:numRef>
          </c:val>
          <c:extLst>
            <c:ext xmlns:c16="http://schemas.microsoft.com/office/drawing/2014/chart" uri="{C3380CC4-5D6E-409C-BE32-E72D297353CC}">
              <c16:uniqueId val="{00000006-8C24-469C-BAA2-D37B1E6AB8C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effectLst/>
          </c:spPr>
          <c:explosion val="7"/>
          <c:dPt>
            <c:idx val="0"/>
            <c:bubble3D val="0"/>
            <c:spPr>
              <a:solidFill>
                <a:schemeClr val="accent1"/>
              </a:solidFill>
              <a:ln>
                <a:noFill/>
              </a:ln>
              <a:effectLst/>
            </c:spPr>
            <c:extLst>
              <c:ext xmlns:c16="http://schemas.microsoft.com/office/drawing/2014/chart" uri="{C3380CC4-5D6E-409C-BE32-E72D297353CC}">
                <c16:uniqueId val="{00000001-93EC-4E78-87A3-BBA88506B266}"/>
              </c:ext>
            </c:extLst>
          </c:dPt>
          <c:dPt>
            <c:idx val="1"/>
            <c:bubble3D val="0"/>
            <c:spPr>
              <a:solidFill>
                <a:schemeClr val="accent2"/>
              </a:solidFill>
              <a:ln>
                <a:noFill/>
              </a:ln>
              <a:effectLst/>
            </c:spPr>
            <c:extLst>
              <c:ext xmlns:c16="http://schemas.microsoft.com/office/drawing/2014/chart" uri="{C3380CC4-5D6E-409C-BE32-E72D297353CC}">
                <c16:uniqueId val="{00000003-93EC-4E78-87A3-BBA88506B266}"/>
              </c:ext>
            </c:extLst>
          </c:dPt>
          <c:dPt>
            <c:idx val="2"/>
            <c:bubble3D val="0"/>
            <c:spPr>
              <a:solidFill>
                <a:schemeClr val="accent3"/>
              </a:solidFill>
              <a:ln>
                <a:noFill/>
              </a:ln>
              <a:effectLst/>
            </c:spPr>
            <c:extLst>
              <c:ext xmlns:c16="http://schemas.microsoft.com/office/drawing/2014/chart" uri="{C3380CC4-5D6E-409C-BE32-E72D297353CC}">
                <c16:uniqueId val="{00000005-93EC-4E78-87A3-BBA88506B266}"/>
              </c:ext>
            </c:extLst>
          </c:dPt>
          <c:dLbls>
            <c:dLbl>
              <c:idx val="0"/>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fld id="{C4DD9062-13A8-48D2-A507-4C3960EB3BA2}" type="CATEGORYNAME">
                      <a:rPr lang="en-US" sz="1050"/>
                      <a:pPr>
                        <a:defRPr sz="1050"/>
                      </a:pPr>
                      <a:t>[CATEGORY NAME]</a:t>
                    </a:fld>
                    <a:r>
                      <a:rPr lang="en-US" sz="1050"/>
                      <a:t>
</a:t>
                    </a:r>
                    <a:fld id="{A350BC78-F757-4F26-BD6A-E3C21D977649}" type="VALUE">
                      <a:rPr lang="en-US" sz="1050"/>
                      <a:pPr>
                        <a:defRPr sz="1050"/>
                      </a:pPr>
                      <a:t>[VALUE]</a:t>
                    </a:fld>
                    <a:endParaRPr lang="en-US" sz="1050"/>
                  </a:p>
                </c:rich>
              </c:tx>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3EC-4E78-87A3-BBA88506B266}"/>
                </c:ext>
              </c:extLst>
            </c:dLbl>
            <c:dLbl>
              <c:idx val="1"/>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fld id="{13AF1BF4-6FD6-4BA4-807F-8685FEA0D0E0}" type="CATEGORYNAME">
                      <a:rPr lang="en-US" sz="1050"/>
                      <a:pPr>
                        <a:defRPr sz="1050"/>
                      </a:pPr>
                      <a:t>[CATEGORY NAME]</a:t>
                    </a:fld>
                    <a:r>
                      <a:rPr lang="en-US" sz="1050"/>
                      <a:t>
</a:t>
                    </a:r>
                    <a:fld id="{CAC863AA-38E2-49CB-ADA7-5BB6CBD6FACA}" type="VALUE">
                      <a:rPr lang="en-US" sz="1050"/>
                      <a:pPr>
                        <a:defRPr sz="1050"/>
                      </a:pPr>
                      <a:t>[VALUE]</a:t>
                    </a:fld>
                    <a:endParaRPr lang="en-US" sz="1050"/>
                  </a:p>
                </c:rich>
              </c:tx>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EC-4E78-87A3-BBA88506B266}"/>
                </c:ext>
              </c:extLst>
            </c:dLbl>
            <c:dLbl>
              <c:idx val="2"/>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fld id="{91982D7E-41FE-49F4-BF6A-71539F0D03A8}" type="CATEGORYNAME">
                      <a:rPr lang="en-US" sz="1050"/>
                      <a:pPr>
                        <a:defRPr sz="1050"/>
                      </a:pPr>
                      <a:t>[CATEGORY NAME]</a:t>
                    </a:fld>
                    <a:r>
                      <a:rPr lang="en-US" sz="1050"/>
                      <a:t>
</a:t>
                    </a:r>
                    <a:fld id="{B9701CF6-4C63-4BA2-A532-F3722C6674E4}" type="VALUE">
                      <a:rPr lang="en-US" sz="1050"/>
                      <a:pPr>
                        <a:defRPr sz="1050"/>
                      </a:pPr>
                      <a:t>[VALUE]</a:t>
                    </a:fld>
                    <a:endParaRPr lang="en-US" sz="1050"/>
                  </a:p>
                </c:rich>
              </c:tx>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EC-4E78-87A3-BBA88506B26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Sheet1!$C$9:$E$9</c:f>
              <c:strCache>
                <c:ptCount val="3"/>
                <c:pt idx="0">
                  <c:v>International </c:v>
                </c:pt>
                <c:pt idx="1">
                  <c:v>Regional</c:v>
                </c:pt>
                <c:pt idx="2">
                  <c:v>National</c:v>
                </c:pt>
              </c:strCache>
            </c:strRef>
          </c:cat>
          <c:val>
            <c:numRef>
              <c:f>Sheet1!$C$10:$E$10</c:f>
              <c:numCache>
                <c:formatCode>General</c:formatCode>
                <c:ptCount val="3"/>
                <c:pt idx="0">
                  <c:v>55</c:v>
                </c:pt>
                <c:pt idx="1">
                  <c:v>101</c:v>
                </c:pt>
                <c:pt idx="2">
                  <c:v>447</c:v>
                </c:pt>
              </c:numCache>
            </c:numRef>
          </c:val>
          <c:extLst>
            <c:ext xmlns:c16="http://schemas.microsoft.com/office/drawing/2014/chart" uri="{C3380CC4-5D6E-409C-BE32-E72D297353CC}">
              <c16:uniqueId val="{00000006-93EC-4E78-87A3-BBA88506B266}"/>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40997367215527"/>
          <c:y val="6.6217550450320281E-2"/>
          <c:w val="0.68226031736103643"/>
          <c:h val="0.7190197579469233"/>
        </c:manualLayout>
      </c:layout>
      <c:barChart>
        <c:barDir val="bar"/>
        <c:grouping val="stacked"/>
        <c:varyColors val="0"/>
        <c:ser>
          <c:idx val="0"/>
          <c:order val="0"/>
          <c:tx>
            <c:strRef>
              <c:f>'[KOL treatment terms.xlsx]Sheet3'!$E$694</c:f>
              <c:strCache>
                <c:ptCount val="1"/>
                <c:pt idx="0">
                  <c:v>Kol</c:v>
                </c:pt>
              </c:strCache>
            </c:strRef>
          </c:tx>
          <c:spPr>
            <a:solidFill>
              <a:schemeClr val="accent1"/>
            </a:solidFill>
            <a:ln>
              <a:noFill/>
            </a:ln>
            <a:effectLst/>
          </c:spPr>
          <c:invertIfNegative val="0"/>
          <c:dLbls>
            <c:dLbl>
              <c:idx val="0"/>
              <c:layout>
                <c:manualLayout>
                  <c:x val="-1.192084966883674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44-475D-9ED1-5A5C0FBBF7A2}"/>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 treatment terms.xlsx]Sheet3'!$F$693:$G$693</c:f>
              <c:strCache>
                <c:ptCount val="2"/>
                <c:pt idx="0">
                  <c:v>Enstilar</c:v>
                </c:pt>
                <c:pt idx="1">
                  <c:v>Calcipotriol/ Calcipotriene/ Calcitriol</c:v>
                </c:pt>
              </c:strCache>
            </c:strRef>
          </c:cat>
          <c:val>
            <c:numRef>
              <c:f>'[KOL treatment terms.xlsx]Sheet3'!$F$694:$G$694</c:f>
              <c:numCache>
                <c:formatCode>General</c:formatCode>
                <c:ptCount val="2"/>
                <c:pt idx="0">
                  <c:v>1</c:v>
                </c:pt>
                <c:pt idx="1">
                  <c:v>16</c:v>
                </c:pt>
              </c:numCache>
            </c:numRef>
          </c:val>
          <c:extLst>
            <c:ext xmlns:c16="http://schemas.microsoft.com/office/drawing/2014/chart" uri="{C3380CC4-5D6E-409C-BE32-E72D297353CC}">
              <c16:uniqueId val="{00000001-4744-475D-9ED1-5A5C0FBBF7A2}"/>
            </c:ext>
          </c:extLst>
        </c:ser>
        <c:ser>
          <c:idx val="1"/>
          <c:order val="1"/>
          <c:tx>
            <c:strRef>
              <c:f>'[KOL treatment terms.xlsx]Sheet3'!$E$695</c:f>
              <c:strCache>
                <c:ptCount val="1"/>
                <c:pt idx="0">
                  <c:v>Non-Kol</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4744-475D-9ED1-5A5C0FBBF7A2}"/>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 treatment terms.xlsx]Sheet3'!$F$693:$G$693</c:f>
              <c:strCache>
                <c:ptCount val="2"/>
                <c:pt idx="0">
                  <c:v>Enstilar</c:v>
                </c:pt>
                <c:pt idx="1">
                  <c:v>Calcipotriol/ Calcipotriene/ Calcitriol</c:v>
                </c:pt>
              </c:strCache>
            </c:strRef>
          </c:cat>
          <c:val>
            <c:numRef>
              <c:f>'[KOL treatment terms.xlsx]Sheet3'!$F$695:$G$695</c:f>
              <c:numCache>
                <c:formatCode>General</c:formatCode>
                <c:ptCount val="2"/>
                <c:pt idx="0">
                  <c:v>0</c:v>
                </c:pt>
                <c:pt idx="1">
                  <c:v>10</c:v>
                </c:pt>
              </c:numCache>
            </c:numRef>
          </c:val>
          <c:extLst>
            <c:ext xmlns:c16="http://schemas.microsoft.com/office/drawing/2014/chart" uri="{C3380CC4-5D6E-409C-BE32-E72D297353CC}">
              <c16:uniqueId val="{00000003-4744-475D-9ED1-5A5C0FBBF7A2}"/>
            </c:ext>
          </c:extLst>
        </c:ser>
        <c:dLbls>
          <c:dLblPos val="ctr"/>
          <c:showLegendKey val="0"/>
          <c:showVal val="1"/>
          <c:showCatName val="0"/>
          <c:showSerName val="0"/>
          <c:showPercent val="0"/>
          <c:showBubbleSize val="0"/>
        </c:dLbls>
        <c:gapWidth val="150"/>
        <c:overlap val="100"/>
        <c:axId val="191837136"/>
        <c:axId val="191838096"/>
      </c:barChart>
      <c:catAx>
        <c:axId val="191837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1838096"/>
        <c:crosses val="autoZero"/>
        <c:auto val="1"/>
        <c:lblAlgn val="ctr"/>
        <c:lblOffset val="100"/>
        <c:noMultiLvlLbl val="0"/>
      </c:catAx>
      <c:valAx>
        <c:axId val="191838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1837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Total Trials Contibuted Towards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Richard Bruce Warren</c:v>
                </c:pt>
                <c:pt idx="1">
                  <c:v>Christopher Ernest Maitland Griffiths</c:v>
                </c:pt>
                <c:pt idx="2">
                  <c:v>Arthur David Burden</c:v>
                </c:pt>
                <c:pt idx="3">
                  <c:v>Nicholas John Reynolds</c:v>
                </c:pt>
                <c:pt idx="4">
                  <c:v>Andrew Edward Pink</c:v>
                </c:pt>
                <c:pt idx="5">
                  <c:v>Caitriona Ryan</c:v>
                </c:pt>
                <c:pt idx="6">
                  <c:v>Laura Jane Savage</c:v>
                </c:pt>
                <c:pt idx="7">
                  <c:v>Alan David Irvine</c:v>
                </c:pt>
                <c:pt idx="8">
                  <c:v>Philip Jeremy Hampton</c:v>
                </c:pt>
                <c:pt idx="9">
                  <c:v>Ali Al-Janabi</c:v>
                </c:pt>
              </c:strCache>
            </c:strRef>
          </c:cat>
          <c:val>
            <c:numRef>
              <c:f>Sheet1!$C$2:$C$11</c:f>
              <c:numCache>
                <c:formatCode>General</c:formatCode>
                <c:ptCount val="10"/>
                <c:pt idx="0">
                  <c:v>26</c:v>
                </c:pt>
                <c:pt idx="1">
                  <c:v>11</c:v>
                </c:pt>
                <c:pt idx="2">
                  <c:v>7</c:v>
                </c:pt>
                <c:pt idx="3">
                  <c:v>2</c:v>
                </c:pt>
                <c:pt idx="4">
                  <c:v>2</c:v>
                </c:pt>
                <c:pt idx="5">
                  <c:v>2</c:v>
                </c:pt>
                <c:pt idx="6">
                  <c:v>1</c:v>
                </c:pt>
                <c:pt idx="7">
                  <c:v>1</c:v>
                </c:pt>
                <c:pt idx="8">
                  <c:v>1</c:v>
                </c:pt>
                <c:pt idx="9">
                  <c:v>1</c:v>
                </c:pt>
              </c:numCache>
            </c:numRef>
          </c:val>
          <c:extLst>
            <c:ext xmlns:c16="http://schemas.microsoft.com/office/drawing/2014/chart" uri="{C3380CC4-5D6E-409C-BE32-E72D297353CC}">
              <c16:uniqueId val="{00000000-A387-4FA8-896B-54632E6A0139}"/>
            </c:ext>
          </c:extLst>
        </c:ser>
        <c:dLbls>
          <c:showLegendKey val="0"/>
          <c:showVal val="1"/>
          <c:showCatName val="0"/>
          <c:showSerName val="0"/>
          <c:showPercent val="0"/>
          <c:showBubbleSize val="0"/>
        </c:dLbls>
        <c:gapWidth val="219"/>
        <c:overlap val="-27"/>
        <c:axId val="97253135"/>
        <c:axId val="97249775"/>
      </c:barChart>
      <c:lineChart>
        <c:grouping val="standard"/>
        <c:varyColors val="0"/>
        <c:ser>
          <c:idx val="1"/>
          <c:order val="1"/>
          <c:tx>
            <c:strRef>
              <c:f>Sheet1!$D$1</c:f>
              <c:strCache>
                <c:ptCount val="1"/>
                <c:pt idx="0">
                  <c:v>Principle Investigator Count</c:v>
                </c:pt>
              </c:strCache>
            </c:strRef>
          </c:tx>
          <c:spPr>
            <a:ln w="28575" cap="rnd">
              <a:solidFill>
                <a:srgbClr val="EB5B1D"/>
              </a:solidFill>
              <a:round/>
            </a:ln>
            <a:effectLst/>
          </c:spPr>
          <c:marker>
            <c:symbol val="none"/>
          </c:marker>
          <c:dLbls>
            <c:delete val="1"/>
          </c:dLbls>
          <c:cat>
            <c:strRef>
              <c:f>Sheet1!$B$2:$B$11</c:f>
              <c:strCache>
                <c:ptCount val="10"/>
                <c:pt idx="0">
                  <c:v>Richard Bruce Warren</c:v>
                </c:pt>
                <c:pt idx="1">
                  <c:v>Christopher Ernest Maitland Griffiths</c:v>
                </c:pt>
                <c:pt idx="2">
                  <c:v>Arthur David Burden</c:v>
                </c:pt>
                <c:pt idx="3">
                  <c:v>Nicholas John Reynolds</c:v>
                </c:pt>
                <c:pt idx="4">
                  <c:v>Andrew Edward Pink</c:v>
                </c:pt>
                <c:pt idx="5">
                  <c:v>Caitriona Ryan</c:v>
                </c:pt>
                <c:pt idx="6">
                  <c:v>Laura Jane Savage</c:v>
                </c:pt>
                <c:pt idx="7">
                  <c:v>Alan David Irvine</c:v>
                </c:pt>
                <c:pt idx="8">
                  <c:v>Philip Jeremy Hampton</c:v>
                </c:pt>
                <c:pt idx="9">
                  <c:v>Ali Al-Janabi</c:v>
                </c:pt>
              </c:strCache>
            </c:strRef>
          </c:cat>
          <c:val>
            <c:numRef>
              <c:f>Sheet1!$D$2:$D$11</c:f>
              <c:numCache>
                <c:formatCode>General</c:formatCode>
                <c:ptCount val="10"/>
                <c:pt idx="0">
                  <c:v>9</c:v>
                </c:pt>
                <c:pt idx="1">
                  <c:v>1</c:v>
                </c:pt>
                <c:pt idx="2">
                  <c:v>1</c:v>
                </c:pt>
                <c:pt idx="3">
                  <c:v>2</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1-A387-4FA8-896B-54632E6A0139}"/>
            </c:ext>
          </c:extLst>
        </c:ser>
        <c:dLbls>
          <c:showLegendKey val="0"/>
          <c:showVal val="1"/>
          <c:showCatName val="0"/>
          <c:showSerName val="0"/>
          <c:showPercent val="0"/>
          <c:showBubbleSize val="0"/>
        </c:dLbls>
        <c:marker val="1"/>
        <c:smooth val="0"/>
        <c:axId val="97253135"/>
        <c:axId val="97249775"/>
      </c:lineChart>
      <c:catAx>
        <c:axId val="97253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49775"/>
        <c:crosses val="autoZero"/>
        <c:auto val="1"/>
        <c:lblAlgn val="ctr"/>
        <c:lblOffset val="100"/>
        <c:noMultiLvlLbl val="0"/>
      </c:catAx>
      <c:valAx>
        <c:axId val="972497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53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2719C0-FEF3-494A-B2D7-3F04D3FEF5D5}" type="doc">
      <dgm:prSet loTypeId="urn:microsoft.com/office/officeart/2005/8/layout/pyramid3" loCatId="pyramid" qsTypeId="urn:microsoft.com/office/officeart/2005/8/quickstyle/simple1" qsCatId="simple" csTypeId="urn:microsoft.com/office/officeart/2005/8/colors/accent1_2" csCatId="accent1" phldr="1"/>
      <dgm:spPr/>
    </dgm:pt>
    <dgm:pt modelId="{115C197B-0164-48C4-A1A0-BEED806B6102}">
      <dgm:prSet phldrT="[Text]" custT="1"/>
      <dgm:spPr/>
      <dgm:t>
        <a:bodyPr/>
        <a:lstStyle/>
        <a:p>
          <a:r>
            <a:rPr lang="en-GB" sz="1400">
              <a:solidFill>
                <a:schemeClr val="bg1"/>
              </a:solidFill>
            </a:rPr>
            <a:t>Everyone</a:t>
          </a:r>
        </a:p>
        <a:p>
          <a:r>
            <a:rPr lang="en-GB" sz="1400">
              <a:solidFill>
                <a:schemeClr val="bg1"/>
              </a:solidFill>
            </a:rPr>
            <a:t>13,742</a:t>
          </a:r>
        </a:p>
      </dgm:t>
    </dgm:pt>
    <dgm:pt modelId="{29E0ABF7-56C8-47EC-9E7D-62CDD614A69E}" type="parTrans" cxnId="{382AE52F-FC8E-42C6-A55B-5A23EE1B32B8}">
      <dgm:prSet/>
      <dgm:spPr/>
      <dgm:t>
        <a:bodyPr/>
        <a:lstStyle/>
        <a:p>
          <a:endParaRPr lang="en-GB" sz="1400"/>
        </a:p>
      </dgm:t>
    </dgm:pt>
    <dgm:pt modelId="{A091D159-14CA-4D9A-90D2-4E942FA61262}" type="sibTrans" cxnId="{382AE52F-FC8E-42C6-A55B-5A23EE1B32B8}">
      <dgm:prSet/>
      <dgm:spPr/>
      <dgm:t>
        <a:bodyPr/>
        <a:lstStyle/>
        <a:p>
          <a:endParaRPr lang="en-GB" sz="1400"/>
        </a:p>
      </dgm:t>
    </dgm:pt>
    <dgm:pt modelId="{1679B148-A99E-4174-8A06-5A1EFDFA2729}">
      <dgm:prSet phldrT="[Text]" custT="1"/>
      <dgm:spPr>
        <a:solidFill>
          <a:schemeClr val="accent4"/>
        </a:solidFill>
      </dgm:spPr>
      <dgm:t>
        <a:bodyPr/>
        <a:lstStyle/>
        <a:p>
          <a:r>
            <a:rPr lang="en-GB" sz="1400">
              <a:solidFill>
                <a:schemeClr val="bg1"/>
              </a:solidFill>
            </a:rPr>
            <a:t>Crossover Analysis</a:t>
          </a:r>
        </a:p>
      </dgm:t>
    </dgm:pt>
    <dgm:pt modelId="{66C9DAF2-0B89-4826-AD3C-509D3CC0630D}" type="parTrans" cxnId="{8C2C77B0-F918-4BBC-A226-52EC386B5C0E}">
      <dgm:prSet/>
      <dgm:spPr/>
      <dgm:t>
        <a:bodyPr/>
        <a:lstStyle/>
        <a:p>
          <a:endParaRPr lang="en-GB" sz="1400"/>
        </a:p>
      </dgm:t>
    </dgm:pt>
    <dgm:pt modelId="{E901B97F-EF15-48D2-99D9-17B4ECC89B0F}" type="sibTrans" cxnId="{8C2C77B0-F918-4BBC-A226-52EC386B5C0E}">
      <dgm:prSet/>
      <dgm:spPr/>
      <dgm:t>
        <a:bodyPr/>
        <a:lstStyle/>
        <a:p>
          <a:endParaRPr lang="en-GB" sz="1400"/>
        </a:p>
      </dgm:t>
    </dgm:pt>
    <dgm:pt modelId="{637ADD3D-963F-4200-93CE-7D32A7E30567}">
      <dgm:prSet phldrT="[Text]" custT="1"/>
      <dgm:spPr>
        <a:solidFill>
          <a:schemeClr val="accent5"/>
        </a:solidFill>
      </dgm:spPr>
      <dgm:t>
        <a:bodyPr/>
        <a:lstStyle/>
        <a:p>
          <a:r>
            <a:rPr lang="en-GB" sz="1400">
              <a:solidFill>
                <a:schemeClr val="bg1"/>
              </a:solidFill>
            </a:rPr>
            <a:t>Bios</a:t>
          </a:r>
        </a:p>
        <a:p>
          <a:r>
            <a:rPr lang="en-GB" sz="1400">
              <a:solidFill>
                <a:schemeClr val="bg1"/>
              </a:solidFill>
            </a:rPr>
            <a:t>66*</a:t>
          </a:r>
        </a:p>
      </dgm:t>
    </dgm:pt>
    <dgm:pt modelId="{D83A4F99-AF26-4571-BB96-7DB0485B9691}" type="parTrans" cxnId="{63D1E073-2599-4422-B8B4-7C582CBD95D0}">
      <dgm:prSet/>
      <dgm:spPr/>
      <dgm:t>
        <a:bodyPr/>
        <a:lstStyle/>
        <a:p>
          <a:endParaRPr lang="en-GB" sz="1400"/>
        </a:p>
      </dgm:t>
    </dgm:pt>
    <dgm:pt modelId="{1B991ED1-8850-4422-A01F-E5961CE6E4B0}" type="sibTrans" cxnId="{63D1E073-2599-4422-B8B4-7C582CBD95D0}">
      <dgm:prSet/>
      <dgm:spPr/>
      <dgm:t>
        <a:bodyPr/>
        <a:lstStyle/>
        <a:p>
          <a:endParaRPr lang="en-GB" sz="1400"/>
        </a:p>
      </dgm:t>
    </dgm:pt>
    <dgm:pt modelId="{63945493-078D-4144-AF54-5A17803B591E}">
      <dgm:prSet custT="1"/>
      <dgm:spPr>
        <a:solidFill>
          <a:schemeClr val="accent2"/>
        </a:solidFill>
      </dgm:spPr>
      <dgm:t>
        <a:bodyPr/>
        <a:lstStyle/>
        <a:p>
          <a:r>
            <a:rPr lang="en-GB" sz="1400">
              <a:solidFill>
                <a:schemeClr val="bg1"/>
              </a:solidFill>
            </a:rPr>
            <a:t>KOLs</a:t>
          </a:r>
        </a:p>
        <a:p>
          <a:r>
            <a:rPr lang="en-GB" sz="1400">
              <a:solidFill>
                <a:schemeClr val="bg1"/>
              </a:solidFill>
            </a:rPr>
            <a:t>607</a:t>
          </a:r>
        </a:p>
      </dgm:t>
    </dgm:pt>
    <dgm:pt modelId="{C57EE2FE-090E-4B6E-9867-6CA6F562F27F}" type="parTrans" cxnId="{20AA7A98-EB27-4E4B-B5AA-503141685165}">
      <dgm:prSet/>
      <dgm:spPr/>
      <dgm:t>
        <a:bodyPr/>
        <a:lstStyle/>
        <a:p>
          <a:endParaRPr lang="en-GB" sz="1400"/>
        </a:p>
      </dgm:t>
    </dgm:pt>
    <dgm:pt modelId="{77206132-0677-48D7-8789-1FE30F43C42C}" type="sibTrans" cxnId="{20AA7A98-EB27-4E4B-B5AA-503141685165}">
      <dgm:prSet/>
      <dgm:spPr/>
      <dgm:t>
        <a:bodyPr/>
        <a:lstStyle/>
        <a:p>
          <a:endParaRPr lang="en-GB" sz="1400"/>
        </a:p>
      </dgm:t>
    </dgm:pt>
    <dgm:pt modelId="{ED858F9D-E192-4EDA-96C4-B01CEDB3A322}">
      <dgm:prSet custT="1"/>
      <dgm:spPr>
        <a:solidFill>
          <a:schemeClr val="accent3"/>
        </a:solidFill>
      </dgm:spPr>
      <dgm:t>
        <a:bodyPr/>
        <a:lstStyle/>
        <a:p>
          <a:r>
            <a:rPr lang="en-GB" sz="1400">
              <a:solidFill>
                <a:schemeClr val="bg1"/>
              </a:solidFill>
            </a:rPr>
            <a:t>Shortlist</a:t>
          </a:r>
        </a:p>
        <a:p>
          <a:r>
            <a:rPr lang="en-GB" sz="1400">
              <a:solidFill>
                <a:schemeClr val="bg1"/>
              </a:solidFill>
            </a:rPr>
            <a:t>68</a:t>
          </a:r>
        </a:p>
      </dgm:t>
    </dgm:pt>
    <dgm:pt modelId="{64F54F1C-FAE7-462A-AE64-07BA7EBFC1BF}" type="parTrans" cxnId="{14701C08-76DB-4680-8795-E722C29000AA}">
      <dgm:prSet/>
      <dgm:spPr/>
      <dgm:t>
        <a:bodyPr/>
        <a:lstStyle/>
        <a:p>
          <a:endParaRPr lang="en-GB" sz="1400"/>
        </a:p>
      </dgm:t>
    </dgm:pt>
    <dgm:pt modelId="{48A50FFD-7EE2-4F5B-8568-CD930504DD2F}" type="sibTrans" cxnId="{14701C08-76DB-4680-8795-E722C29000AA}">
      <dgm:prSet/>
      <dgm:spPr/>
      <dgm:t>
        <a:bodyPr/>
        <a:lstStyle/>
        <a:p>
          <a:endParaRPr lang="en-GB" sz="1400"/>
        </a:p>
      </dgm:t>
    </dgm:pt>
    <dgm:pt modelId="{6C1BB3C6-DA37-4469-AE01-9CB6E9D20B42}" type="pres">
      <dgm:prSet presAssocID="{EB2719C0-FEF3-494A-B2D7-3F04D3FEF5D5}" presName="Name0" presStyleCnt="0">
        <dgm:presLayoutVars>
          <dgm:dir/>
          <dgm:animLvl val="lvl"/>
          <dgm:resizeHandles val="exact"/>
        </dgm:presLayoutVars>
      </dgm:prSet>
      <dgm:spPr/>
    </dgm:pt>
    <dgm:pt modelId="{11FB63D4-9A81-488D-BF3C-DBCCA88C73F2}" type="pres">
      <dgm:prSet presAssocID="{115C197B-0164-48C4-A1A0-BEED806B6102}" presName="Name8" presStyleCnt="0"/>
      <dgm:spPr/>
    </dgm:pt>
    <dgm:pt modelId="{515BAA98-FDBD-49A0-B268-3EE381F71447}" type="pres">
      <dgm:prSet presAssocID="{115C197B-0164-48C4-A1A0-BEED806B6102}" presName="level" presStyleLbl="node1" presStyleIdx="0" presStyleCnt="5">
        <dgm:presLayoutVars>
          <dgm:chMax val="1"/>
          <dgm:bulletEnabled val="1"/>
        </dgm:presLayoutVars>
      </dgm:prSet>
      <dgm:spPr/>
    </dgm:pt>
    <dgm:pt modelId="{F7205FAB-3073-44D3-96E4-16B4DE64C5D3}" type="pres">
      <dgm:prSet presAssocID="{115C197B-0164-48C4-A1A0-BEED806B6102}" presName="levelTx" presStyleLbl="revTx" presStyleIdx="0" presStyleCnt="0">
        <dgm:presLayoutVars>
          <dgm:chMax val="1"/>
          <dgm:bulletEnabled val="1"/>
        </dgm:presLayoutVars>
      </dgm:prSet>
      <dgm:spPr/>
    </dgm:pt>
    <dgm:pt modelId="{89513F87-BC44-42B2-B2F2-FD1339DE0150}" type="pres">
      <dgm:prSet presAssocID="{63945493-078D-4144-AF54-5A17803B591E}" presName="Name8" presStyleCnt="0"/>
      <dgm:spPr/>
    </dgm:pt>
    <dgm:pt modelId="{1F578584-6BA0-4E5C-A230-A28DF4C6C835}" type="pres">
      <dgm:prSet presAssocID="{63945493-078D-4144-AF54-5A17803B591E}" presName="level" presStyleLbl="node1" presStyleIdx="1" presStyleCnt="5">
        <dgm:presLayoutVars>
          <dgm:chMax val="1"/>
          <dgm:bulletEnabled val="1"/>
        </dgm:presLayoutVars>
      </dgm:prSet>
      <dgm:spPr/>
    </dgm:pt>
    <dgm:pt modelId="{5F713F84-6898-4365-9C5E-EE7B95175BEC}" type="pres">
      <dgm:prSet presAssocID="{63945493-078D-4144-AF54-5A17803B591E}" presName="levelTx" presStyleLbl="revTx" presStyleIdx="0" presStyleCnt="0">
        <dgm:presLayoutVars>
          <dgm:chMax val="1"/>
          <dgm:bulletEnabled val="1"/>
        </dgm:presLayoutVars>
      </dgm:prSet>
      <dgm:spPr/>
    </dgm:pt>
    <dgm:pt modelId="{18991A01-3001-4FED-932E-5FAF329AB7C3}" type="pres">
      <dgm:prSet presAssocID="{ED858F9D-E192-4EDA-96C4-B01CEDB3A322}" presName="Name8" presStyleCnt="0"/>
      <dgm:spPr/>
    </dgm:pt>
    <dgm:pt modelId="{49D314C9-F4E4-4357-8364-19975194AFF7}" type="pres">
      <dgm:prSet presAssocID="{ED858F9D-E192-4EDA-96C4-B01CEDB3A322}" presName="level" presStyleLbl="node1" presStyleIdx="2" presStyleCnt="5">
        <dgm:presLayoutVars>
          <dgm:chMax val="1"/>
          <dgm:bulletEnabled val="1"/>
        </dgm:presLayoutVars>
      </dgm:prSet>
      <dgm:spPr/>
    </dgm:pt>
    <dgm:pt modelId="{E9F78B2C-4C3F-4D19-82DB-8E53053EF3E3}" type="pres">
      <dgm:prSet presAssocID="{ED858F9D-E192-4EDA-96C4-B01CEDB3A322}" presName="levelTx" presStyleLbl="revTx" presStyleIdx="0" presStyleCnt="0">
        <dgm:presLayoutVars>
          <dgm:chMax val="1"/>
          <dgm:bulletEnabled val="1"/>
        </dgm:presLayoutVars>
      </dgm:prSet>
      <dgm:spPr/>
    </dgm:pt>
    <dgm:pt modelId="{998BA5A3-C2C5-4CF1-A7C5-6677217511AE}" type="pres">
      <dgm:prSet presAssocID="{1679B148-A99E-4174-8A06-5A1EFDFA2729}" presName="Name8" presStyleCnt="0"/>
      <dgm:spPr/>
    </dgm:pt>
    <dgm:pt modelId="{3401D2DD-C5F8-445E-B705-4E09C5A202A9}" type="pres">
      <dgm:prSet presAssocID="{1679B148-A99E-4174-8A06-5A1EFDFA2729}" presName="level" presStyleLbl="node1" presStyleIdx="3" presStyleCnt="5">
        <dgm:presLayoutVars>
          <dgm:chMax val="1"/>
          <dgm:bulletEnabled val="1"/>
        </dgm:presLayoutVars>
      </dgm:prSet>
      <dgm:spPr/>
    </dgm:pt>
    <dgm:pt modelId="{E08D44B7-9B30-4DD4-85C6-B2918576A08B}" type="pres">
      <dgm:prSet presAssocID="{1679B148-A99E-4174-8A06-5A1EFDFA2729}" presName="levelTx" presStyleLbl="revTx" presStyleIdx="0" presStyleCnt="0">
        <dgm:presLayoutVars>
          <dgm:chMax val="1"/>
          <dgm:bulletEnabled val="1"/>
        </dgm:presLayoutVars>
      </dgm:prSet>
      <dgm:spPr/>
    </dgm:pt>
    <dgm:pt modelId="{0352B44B-42D5-4DB2-8A82-9140B9318615}" type="pres">
      <dgm:prSet presAssocID="{637ADD3D-963F-4200-93CE-7D32A7E30567}" presName="Name8" presStyleCnt="0"/>
      <dgm:spPr/>
    </dgm:pt>
    <dgm:pt modelId="{845BA374-F0C0-4284-AC40-E9F509B64387}" type="pres">
      <dgm:prSet presAssocID="{637ADD3D-963F-4200-93CE-7D32A7E30567}" presName="level" presStyleLbl="node1" presStyleIdx="4" presStyleCnt="5">
        <dgm:presLayoutVars>
          <dgm:chMax val="1"/>
          <dgm:bulletEnabled val="1"/>
        </dgm:presLayoutVars>
      </dgm:prSet>
      <dgm:spPr/>
    </dgm:pt>
    <dgm:pt modelId="{6F380438-5700-4866-8091-16A89A7D380F}" type="pres">
      <dgm:prSet presAssocID="{637ADD3D-963F-4200-93CE-7D32A7E30567}" presName="levelTx" presStyleLbl="revTx" presStyleIdx="0" presStyleCnt="0">
        <dgm:presLayoutVars>
          <dgm:chMax val="1"/>
          <dgm:bulletEnabled val="1"/>
        </dgm:presLayoutVars>
      </dgm:prSet>
      <dgm:spPr/>
    </dgm:pt>
  </dgm:ptLst>
  <dgm:cxnLst>
    <dgm:cxn modelId="{C5AD7E02-AFCA-4B53-B259-6D7DFE3E2F30}" type="presOf" srcId="{1679B148-A99E-4174-8A06-5A1EFDFA2729}" destId="{E08D44B7-9B30-4DD4-85C6-B2918576A08B}" srcOrd="1" destOrd="0" presId="urn:microsoft.com/office/officeart/2005/8/layout/pyramid3"/>
    <dgm:cxn modelId="{14701C08-76DB-4680-8795-E722C29000AA}" srcId="{EB2719C0-FEF3-494A-B2D7-3F04D3FEF5D5}" destId="{ED858F9D-E192-4EDA-96C4-B01CEDB3A322}" srcOrd="2" destOrd="0" parTransId="{64F54F1C-FAE7-462A-AE64-07BA7EBFC1BF}" sibTransId="{48A50FFD-7EE2-4F5B-8568-CD930504DD2F}"/>
    <dgm:cxn modelId="{EBD03210-AA9B-4862-9CAA-C0CC398413C1}" type="presOf" srcId="{115C197B-0164-48C4-A1A0-BEED806B6102}" destId="{515BAA98-FDBD-49A0-B268-3EE381F71447}" srcOrd="0" destOrd="0" presId="urn:microsoft.com/office/officeart/2005/8/layout/pyramid3"/>
    <dgm:cxn modelId="{6729FB14-613D-4E83-AECD-5C9C93EAF5F7}" type="presOf" srcId="{1679B148-A99E-4174-8A06-5A1EFDFA2729}" destId="{3401D2DD-C5F8-445E-B705-4E09C5A202A9}" srcOrd="0" destOrd="0" presId="urn:microsoft.com/office/officeart/2005/8/layout/pyramid3"/>
    <dgm:cxn modelId="{1F330418-B42E-4F99-83D4-8FAE331C9422}" type="presOf" srcId="{63945493-078D-4144-AF54-5A17803B591E}" destId="{5F713F84-6898-4365-9C5E-EE7B95175BEC}" srcOrd="1" destOrd="0" presId="urn:microsoft.com/office/officeart/2005/8/layout/pyramid3"/>
    <dgm:cxn modelId="{382AE52F-FC8E-42C6-A55B-5A23EE1B32B8}" srcId="{EB2719C0-FEF3-494A-B2D7-3F04D3FEF5D5}" destId="{115C197B-0164-48C4-A1A0-BEED806B6102}" srcOrd="0" destOrd="0" parTransId="{29E0ABF7-56C8-47EC-9E7D-62CDD614A69E}" sibTransId="{A091D159-14CA-4D9A-90D2-4E942FA61262}"/>
    <dgm:cxn modelId="{462DE946-F86F-4214-9A4F-1179AC30A201}" type="presOf" srcId="{ED858F9D-E192-4EDA-96C4-B01CEDB3A322}" destId="{49D314C9-F4E4-4357-8364-19975194AFF7}" srcOrd="0" destOrd="0" presId="urn:microsoft.com/office/officeart/2005/8/layout/pyramid3"/>
    <dgm:cxn modelId="{63D1E073-2599-4422-B8B4-7C582CBD95D0}" srcId="{EB2719C0-FEF3-494A-B2D7-3F04D3FEF5D5}" destId="{637ADD3D-963F-4200-93CE-7D32A7E30567}" srcOrd="4" destOrd="0" parTransId="{D83A4F99-AF26-4571-BB96-7DB0485B9691}" sibTransId="{1B991ED1-8850-4422-A01F-E5961CE6E4B0}"/>
    <dgm:cxn modelId="{79CB527B-9860-4A61-BCF9-59D1DC39BE01}" type="presOf" srcId="{637ADD3D-963F-4200-93CE-7D32A7E30567}" destId="{845BA374-F0C0-4284-AC40-E9F509B64387}" srcOrd="0" destOrd="0" presId="urn:microsoft.com/office/officeart/2005/8/layout/pyramid3"/>
    <dgm:cxn modelId="{357EBF7D-E7EB-4159-BF80-A076CECBB6FB}" type="presOf" srcId="{ED858F9D-E192-4EDA-96C4-B01CEDB3A322}" destId="{E9F78B2C-4C3F-4D19-82DB-8E53053EF3E3}" srcOrd="1" destOrd="0" presId="urn:microsoft.com/office/officeart/2005/8/layout/pyramid3"/>
    <dgm:cxn modelId="{20AA7A98-EB27-4E4B-B5AA-503141685165}" srcId="{EB2719C0-FEF3-494A-B2D7-3F04D3FEF5D5}" destId="{63945493-078D-4144-AF54-5A17803B591E}" srcOrd="1" destOrd="0" parTransId="{C57EE2FE-090E-4B6E-9867-6CA6F562F27F}" sibTransId="{77206132-0677-48D7-8789-1FE30F43C42C}"/>
    <dgm:cxn modelId="{8AF587A7-8E9A-4AAD-9276-F3F205015457}" type="presOf" srcId="{63945493-078D-4144-AF54-5A17803B591E}" destId="{1F578584-6BA0-4E5C-A230-A28DF4C6C835}" srcOrd="0" destOrd="0" presId="urn:microsoft.com/office/officeart/2005/8/layout/pyramid3"/>
    <dgm:cxn modelId="{8C2C77B0-F918-4BBC-A226-52EC386B5C0E}" srcId="{EB2719C0-FEF3-494A-B2D7-3F04D3FEF5D5}" destId="{1679B148-A99E-4174-8A06-5A1EFDFA2729}" srcOrd="3" destOrd="0" parTransId="{66C9DAF2-0B89-4826-AD3C-509D3CC0630D}" sibTransId="{E901B97F-EF15-48D2-99D9-17B4ECC89B0F}"/>
    <dgm:cxn modelId="{B945C8C1-04A0-459B-82BA-331DE5B4A1A4}" type="presOf" srcId="{637ADD3D-963F-4200-93CE-7D32A7E30567}" destId="{6F380438-5700-4866-8091-16A89A7D380F}" srcOrd="1" destOrd="0" presId="urn:microsoft.com/office/officeart/2005/8/layout/pyramid3"/>
    <dgm:cxn modelId="{15A16CCB-0708-4887-B43A-A8F1BFBBBBC1}" type="presOf" srcId="{115C197B-0164-48C4-A1A0-BEED806B6102}" destId="{F7205FAB-3073-44D3-96E4-16B4DE64C5D3}" srcOrd="1" destOrd="0" presId="urn:microsoft.com/office/officeart/2005/8/layout/pyramid3"/>
    <dgm:cxn modelId="{BD8FF4E0-E0A8-45E6-A5E6-C3D783B8D2C7}" type="presOf" srcId="{EB2719C0-FEF3-494A-B2D7-3F04D3FEF5D5}" destId="{6C1BB3C6-DA37-4469-AE01-9CB6E9D20B42}" srcOrd="0" destOrd="0" presId="urn:microsoft.com/office/officeart/2005/8/layout/pyramid3"/>
    <dgm:cxn modelId="{2120F1E2-155B-4BC0-AE60-DFC4EE08F504}" type="presParOf" srcId="{6C1BB3C6-DA37-4469-AE01-9CB6E9D20B42}" destId="{11FB63D4-9A81-488D-BF3C-DBCCA88C73F2}" srcOrd="0" destOrd="0" presId="urn:microsoft.com/office/officeart/2005/8/layout/pyramid3"/>
    <dgm:cxn modelId="{32AA544F-0A86-46AE-9AE3-8FB856F0E3EB}" type="presParOf" srcId="{11FB63D4-9A81-488D-BF3C-DBCCA88C73F2}" destId="{515BAA98-FDBD-49A0-B268-3EE381F71447}" srcOrd="0" destOrd="0" presId="urn:microsoft.com/office/officeart/2005/8/layout/pyramid3"/>
    <dgm:cxn modelId="{FDC97183-BC80-48F2-8978-120E15DCD0E5}" type="presParOf" srcId="{11FB63D4-9A81-488D-BF3C-DBCCA88C73F2}" destId="{F7205FAB-3073-44D3-96E4-16B4DE64C5D3}" srcOrd="1" destOrd="0" presId="urn:microsoft.com/office/officeart/2005/8/layout/pyramid3"/>
    <dgm:cxn modelId="{01F2D258-538B-4A32-B8ED-3583465EA11D}" type="presParOf" srcId="{6C1BB3C6-DA37-4469-AE01-9CB6E9D20B42}" destId="{89513F87-BC44-42B2-B2F2-FD1339DE0150}" srcOrd="1" destOrd="0" presId="urn:microsoft.com/office/officeart/2005/8/layout/pyramid3"/>
    <dgm:cxn modelId="{E5A3AF27-E61D-41B7-BD4F-4632303B3840}" type="presParOf" srcId="{89513F87-BC44-42B2-B2F2-FD1339DE0150}" destId="{1F578584-6BA0-4E5C-A230-A28DF4C6C835}" srcOrd="0" destOrd="0" presId="urn:microsoft.com/office/officeart/2005/8/layout/pyramid3"/>
    <dgm:cxn modelId="{25E25F51-5AF1-425A-AA84-A6087C50B388}" type="presParOf" srcId="{89513F87-BC44-42B2-B2F2-FD1339DE0150}" destId="{5F713F84-6898-4365-9C5E-EE7B95175BEC}" srcOrd="1" destOrd="0" presId="urn:microsoft.com/office/officeart/2005/8/layout/pyramid3"/>
    <dgm:cxn modelId="{97FC34CA-A057-4A6F-8E38-0DFB38AF999F}" type="presParOf" srcId="{6C1BB3C6-DA37-4469-AE01-9CB6E9D20B42}" destId="{18991A01-3001-4FED-932E-5FAF329AB7C3}" srcOrd="2" destOrd="0" presId="urn:microsoft.com/office/officeart/2005/8/layout/pyramid3"/>
    <dgm:cxn modelId="{78816303-6461-4349-94B0-0FE1F84B18C4}" type="presParOf" srcId="{18991A01-3001-4FED-932E-5FAF329AB7C3}" destId="{49D314C9-F4E4-4357-8364-19975194AFF7}" srcOrd="0" destOrd="0" presId="urn:microsoft.com/office/officeart/2005/8/layout/pyramid3"/>
    <dgm:cxn modelId="{C42559BD-DB6D-4EBC-9CCF-B0ED3B911791}" type="presParOf" srcId="{18991A01-3001-4FED-932E-5FAF329AB7C3}" destId="{E9F78B2C-4C3F-4D19-82DB-8E53053EF3E3}" srcOrd="1" destOrd="0" presId="urn:microsoft.com/office/officeart/2005/8/layout/pyramid3"/>
    <dgm:cxn modelId="{7405EC01-D318-477C-AC99-9F42F42C5B36}" type="presParOf" srcId="{6C1BB3C6-DA37-4469-AE01-9CB6E9D20B42}" destId="{998BA5A3-C2C5-4CF1-A7C5-6677217511AE}" srcOrd="3" destOrd="0" presId="urn:microsoft.com/office/officeart/2005/8/layout/pyramid3"/>
    <dgm:cxn modelId="{E5E57CDB-2B7F-4D9E-8530-BFE30E8F1D80}" type="presParOf" srcId="{998BA5A3-C2C5-4CF1-A7C5-6677217511AE}" destId="{3401D2DD-C5F8-445E-B705-4E09C5A202A9}" srcOrd="0" destOrd="0" presId="urn:microsoft.com/office/officeart/2005/8/layout/pyramid3"/>
    <dgm:cxn modelId="{CC08C4E2-68C2-4E6F-B40B-60F66C9DE635}" type="presParOf" srcId="{998BA5A3-C2C5-4CF1-A7C5-6677217511AE}" destId="{E08D44B7-9B30-4DD4-85C6-B2918576A08B}" srcOrd="1" destOrd="0" presId="urn:microsoft.com/office/officeart/2005/8/layout/pyramid3"/>
    <dgm:cxn modelId="{39702F8F-2E90-4568-8A0F-DFFA29D61290}" type="presParOf" srcId="{6C1BB3C6-DA37-4469-AE01-9CB6E9D20B42}" destId="{0352B44B-42D5-4DB2-8A82-9140B9318615}" srcOrd="4" destOrd="0" presId="urn:microsoft.com/office/officeart/2005/8/layout/pyramid3"/>
    <dgm:cxn modelId="{4B4FE986-E287-4E06-8B8E-1A5AE32417E4}" type="presParOf" srcId="{0352B44B-42D5-4DB2-8A82-9140B9318615}" destId="{845BA374-F0C0-4284-AC40-E9F509B64387}" srcOrd="0" destOrd="0" presId="urn:microsoft.com/office/officeart/2005/8/layout/pyramid3"/>
    <dgm:cxn modelId="{1AC2C3CA-1B83-4D8E-BDBA-8301A061134D}" type="presParOf" srcId="{0352B44B-42D5-4DB2-8A82-9140B9318615}" destId="{6F380438-5700-4866-8091-16A89A7D380F}"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BAA98-FDBD-49A0-B268-3EE381F71447}">
      <dsp:nvSpPr>
        <dsp:cNvPr id="0" name=""/>
        <dsp:cNvSpPr/>
      </dsp:nvSpPr>
      <dsp:spPr>
        <a:xfrm rot="10800000">
          <a:off x="0" y="0"/>
          <a:ext cx="6286199" cy="675216"/>
        </a:xfrm>
        <a:prstGeom prst="trapezoid">
          <a:avLst>
            <a:gd name="adj" fmla="val 9309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Everyone</a:t>
          </a:r>
        </a:p>
        <a:p>
          <a:pPr marL="0" lvl="0" indent="0" algn="ctr" defTabSz="622300">
            <a:lnSpc>
              <a:spcPct val="90000"/>
            </a:lnSpc>
            <a:spcBef>
              <a:spcPct val="0"/>
            </a:spcBef>
            <a:spcAft>
              <a:spcPct val="35000"/>
            </a:spcAft>
            <a:buNone/>
          </a:pPr>
          <a:r>
            <a:rPr lang="en-GB" sz="1400" kern="1200">
              <a:solidFill>
                <a:schemeClr val="bg1"/>
              </a:solidFill>
            </a:rPr>
            <a:t>13,742</a:t>
          </a:r>
        </a:p>
      </dsp:txBody>
      <dsp:txXfrm rot="-10800000">
        <a:off x="1100084" y="0"/>
        <a:ext cx="4086029" cy="675216"/>
      </dsp:txXfrm>
    </dsp:sp>
    <dsp:sp modelId="{1F578584-6BA0-4E5C-A230-A28DF4C6C835}">
      <dsp:nvSpPr>
        <dsp:cNvPr id="0" name=""/>
        <dsp:cNvSpPr/>
      </dsp:nvSpPr>
      <dsp:spPr>
        <a:xfrm rot="10800000">
          <a:off x="628619" y="675216"/>
          <a:ext cx="5028959" cy="675216"/>
        </a:xfrm>
        <a:prstGeom prst="trapezoid">
          <a:avLst>
            <a:gd name="adj" fmla="val 93099"/>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KOLs</a:t>
          </a:r>
        </a:p>
        <a:p>
          <a:pPr marL="0" lvl="0" indent="0" algn="ctr" defTabSz="622300">
            <a:lnSpc>
              <a:spcPct val="90000"/>
            </a:lnSpc>
            <a:spcBef>
              <a:spcPct val="0"/>
            </a:spcBef>
            <a:spcAft>
              <a:spcPct val="35000"/>
            </a:spcAft>
            <a:buNone/>
          </a:pPr>
          <a:r>
            <a:rPr lang="en-GB" sz="1400" kern="1200">
              <a:solidFill>
                <a:schemeClr val="bg1"/>
              </a:solidFill>
            </a:rPr>
            <a:t>607</a:t>
          </a:r>
        </a:p>
      </dsp:txBody>
      <dsp:txXfrm rot="-10800000">
        <a:off x="1508687" y="675216"/>
        <a:ext cx="3268823" cy="675216"/>
      </dsp:txXfrm>
    </dsp:sp>
    <dsp:sp modelId="{49D314C9-F4E4-4357-8364-19975194AFF7}">
      <dsp:nvSpPr>
        <dsp:cNvPr id="0" name=""/>
        <dsp:cNvSpPr/>
      </dsp:nvSpPr>
      <dsp:spPr>
        <a:xfrm rot="10800000">
          <a:off x="1257239" y="1350433"/>
          <a:ext cx="3771719" cy="675216"/>
        </a:xfrm>
        <a:prstGeom prst="trapezoid">
          <a:avLst>
            <a:gd name="adj" fmla="val 93099"/>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Shortlist</a:t>
          </a:r>
        </a:p>
        <a:p>
          <a:pPr marL="0" lvl="0" indent="0" algn="ctr" defTabSz="622300">
            <a:lnSpc>
              <a:spcPct val="90000"/>
            </a:lnSpc>
            <a:spcBef>
              <a:spcPct val="0"/>
            </a:spcBef>
            <a:spcAft>
              <a:spcPct val="35000"/>
            </a:spcAft>
            <a:buNone/>
          </a:pPr>
          <a:r>
            <a:rPr lang="en-GB" sz="1400" kern="1200">
              <a:solidFill>
                <a:schemeClr val="bg1"/>
              </a:solidFill>
            </a:rPr>
            <a:t>68</a:t>
          </a:r>
        </a:p>
      </dsp:txBody>
      <dsp:txXfrm rot="-10800000">
        <a:off x="1917290" y="1350433"/>
        <a:ext cx="2451617" cy="675216"/>
      </dsp:txXfrm>
    </dsp:sp>
    <dsp:sp modelId="{3401D2DD-C5F8-445E-B705-4E09C5A202A9}">
      <dsp:nvSpPr>
        <dsp:cNvPr id="0" name=""/>
        <dsp:cNvSpPr/>
      </dsp:nvSpPr>
      <dsp:spPr>
        <a:xfrm rot="10800000">
          <a:off x="1885859" y="2025649"/>
          <a:ext cx="2514479" cy="675216"/>
        </a:xfrm>
        <a:prstGeom prst="trapezoid">
          <a:avLst>
            <a:gd name="adj" fmla="val 93099"/>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Crossover Analysis</a:t>
          </a:r>
        </a:p>
      </dsp:txBody>
      <dsp:txXfrm rot="-10800000">
        <a:off x="2325893" y="2025649"/>
        <a:ext cx="1634411" cy="675216"/>
      </dsp:txXfrm>
    </dsp:sp>
    <dsp:sp modelId="{845BA374-F0C0-4284-AC40-E9F509B64387}">
      <dsp:nvSpPr>
        <dsp:cNvPr id="0" name=""/>
        <dsp:cNvSpPr/>
      </dsp:nvSpPr>
      <dsp:spPr>
        <a:xfrm rot="10800000">
          <a:off x="2514479" y="2700866"/>
          <a:ext cx="1257239" cy="675216"/>
        </a:xfrm>
        <a:prstGeom prst="trapezoid">
          <a:avLst>
            <a:gd name="adj" fmla="val 93099"/>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Bios</a:t>
          </a:r>
        </a:p>
        <a:p>
          <a:pPr marL="0" lvl="0" indent="0" algn="ctr" defTabSz="622300">
            <a:lnSpc>
              <a:spcPct val="90000"/>
            </a:lnSpc>
            <a:spcBef>
              <a:spcPct val="0"/>
            </a:spcBef>
            <a:spcAft>
              <a:spcPct val="35000"/>
            </a:spcAft>
            <a:buNone/>
          </a:pPr>
          <a:r>
            <a:rPr lang="en-GB" sz="1400" kern="1200">
              <a:solidFill>
                <a:schemeClr val="bg1"/>
              </a:solidFill>
            </a:rPr>
            <a:t>66*</a:t>
          </a:r>
        </a:p>
      </dsp:txBody>
      <dsp:txXfrm rot="-10800000">
        <a:off x="2514479" y="2700866"/>
        <a:ext cx="1257239" cy="6752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7C74A-A568-4614-87EA-82A9E887945F}" type="datetimeFigureOut">
              <a:rPr lang="en-GB" smtClean="0"/>
              <a:t>17/06/2025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30226-E8DD-4980-846B-2DC1095CC773}" type="slidenum">
              <a:rPr lang="en-GB" smtClean="0"/>
              <a:t>‹#›</a:t>
            </a:fld>
            <a:endParaRPr lang="en-GB"/>
          </a:p>
        </p:txBody>
      </p:sp>
    </p:spTree>
    <p:extLst>
      <p:ext uri="{BB962C8B-B14F-4D97-AF65-F5344CB8AC3E}">
        <p14:creationId xmlns:p14="http://schemas.microsoft.com/office/powerpoint/2010/main" val="271989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930226-E8DD-4980-846B-2DC1095CC773}" type="slidenum">
              <a:rPr lang="en-GB" smtClean="0"/>
              <a:t>27</a:t>
            </a:fld>
            <a:endParaRPr lang="en-GB"/>
          </a:p>
        </p:txBody>
      </p:sp>
    </p:spTree>
    <p:extLst>
      <p:ext uri="{BB962C8B-B14F-4D97-AF65-F5344CB8AC3E}">
        <p14:creationId xmlns:p14="http://schemas.microsoft.com/office/powerpoint/2010/main" val="104682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930226-E8DD-4980-846B-2DC1095CC773}" type="slidenum">
              <a:rPr lang="en-GB" smtClean="0"/>
              <a:t>34</a:t>
            </a:fld>
            <a:endParaRPr lang="en-GB"/>
          </a:p>
        </p:txBody>
      </p:sp>
    </p:spTree>
    <p:extLst>
      <p:ext uri="{BB962C8B-B14F-4D97-AF65-F5344CB8AC3E}">
        <p14:creationId xmlns:p14="http://schemas.microsoft.com/office/powerpoint/2010/main" val="2579674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6CCCC-BF17-411E-A54A-ED7F86AAE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000" cy="6872869"/>
          </a:xfrm>
          <a:prstGeom prst="rect">
            <a:avLst/>
          </a:prstGeom>
        </p:spPr>
      </p:pic>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10896000" cy="1548000"/>
          </a:xfrm>
        </p:spPr>
        <p:txBody>
          <a:bodyPr anchor="t"/>
          <a:lstStyle>
            <a:lvl1pPr>
              <a:defRPr sz="6200" b="1">
                <a:solidFill>
                  <a:schemeClr val="tx2"/>
                </a:solidFill>
                <a:latin typeface="Gilroy Office Bold" panose="00000800000000000000" pitchFamily="2" charset="0"/>
              </a:defRPr>
            </a:lvl1pPr>
          </a:lstStyle>
          <a:p>
            <a:r>
              <a:rPr lang="en-US"/>
              <a:t>Insert heading</a:t>
            </a:r>
          </a:p>
        </p:txBody>
      </p:sp>
      <p:sp>
        <p:nvSpPr>
          <p:cNvPr id="13" name="Text Placeholder 12">
            <a:extLst>
              <a:ext uri="{FF2B5EF4-FFF2-40B4-BE49-F238E27FC236}">
                <a16:creationId xmlns:a16="http://schemas.microsoft.com/office/drawing/2014/main" id="{9D397B83-2D2C-4A54-9C6E-7B1183ED42B4}"/>
              </a:ext>
            </a:extLst>
          </p:cNvPr>
          <p:cNvSpPr>
            <a:spLocks noGrp="1"/>
          </p:cNvSpPr>
          <p:nvPr>
            <p:ph type="body" sz="quarter" idx="13" hasCustomPrompt="1"/>
          </p:nvPr>
        </p:nvSpPr>
        <p:spPr>
          <a:xfrm>
            <a:off x="647700" y="2997200"/>
            <a:ext cx="54483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1800" b="0">
                <a:solidFill>
                  <a:schemeClr val="bg1"/>
                </a:solidFill>
                <a:latin typeface="+mn-lt"/>
              </a:defRPr>
            </a:lvl2pPr>
          </a:lstStyle>
          <a:p>
            <a:pPr lvl="0"/>
            <a:r>
              <a:rPr lang="en-US"/>
              <a:t>Insert name in bold, title and department</a:t>
            </a:r>
          </a:p>
          <a:p>
            <a:pPr lvl="1"/>
            <a:r>
              <a:rPr lang="en-US"/>
              <a:t>Second level</a:t>
            </a:r>
          </a:p>
        </p:txBody>
      </p:sp>
      <p:sp>
        <p:nvSpPr>
          <p:cNvPr id="4" name="Date_GeneralDate"/>
          <p:cNvSpPr>
            <a:spLocks noGrp="1"/>
          </p:cNvSpPr>
          <p:nvPr>
            <p:ph type="dt" sz="half" idx="10"/>
          </p:nvPr>
        </p:nvSpPr>
        <p:spPr>
          <a:xfrm>
            <a:off x="647700" y="4368004"/>
            <a:ext cx="5448300" cy="270669"/>
          </a:xfrm>
        </p:spPr>
        <p:txBody>
          <a:bodyPr anchor="ctr"/>
          <a:lstStyle>
            <a:lvl1pPr algn="l">
              <a:defRPr sz="2100">
                <a:solidFill>
                  <a:schemeClr val="bg1"/>
                </a:solidFill>
                <a:latin typeface="+mn-lt"/>
              </a:defRPr>
            </a:lvl1pPr>
          </a:lstStyle>
          <a:p>
            <a:fld id="{AB09BF81-F427-4996-8B0B-04F621D69C94}" type="datetime4">
              <a:rPr lang="en-US" smtClean="0"/>
              <a:t>June 17, 2025</a:t>
            </a:fld>
            <a:endParaRPr lang="en-US"/>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latin typeface="Gilroy Office Thin" panose="00000200000000000000" pitchFamily="2" charset="0"/>
              </a:defRPr>
            </a:lvl1pPr>
          </a:lstStyle>
          <a:p>
            <a:r>
              <a:rPr lang="en-US"/>
              <a:t>Presentation title - click on the tab Insert, Header &amp; Footer</a:t>
            </a:r>
          </a:p>
        </p:txBody>
      </p:sp>
      <p:sp>
        <p:nvSpPr>
          <p:cNvPr id="6" name="Slide Number Placeholder 5" hidden="1"/>
          <p:cNvSpPr>
            <a:spLocks noGrp="1"/>
          </p:cNvSpPr>
          <p:nvPr>
            <p:ph type="sldNum" sz="quarter" idx="12"/>
          </p:nvPr>
        </p:nvSpPr>
        <p:spPr>
          <a:xfrm>
            <a:off x="0" y="6858000"/>
            <a:ext cx="0" cy="0"/>
          </a:xfrm>
        </p:spPr>
        <p:txBody>
          <a:bodyPr/>
          <a:lstStyle>
            <a:lvl1pPr>
              <a:defRPr sz="100">
                <a:noFill/>
              </a:defRPr>
            </a:lvl1pPr>
          </a:lstStyle>
          <a:p>
            <a:endParaRPr lang="en-US"/>
          </a:p>
        </p:txBody>
      </p:sp>
    </p:spTree>
    <p:extLst>
      <p:ext uri="{BB962C8B-B14F-4D97-AF65-F5344CB8AC3E}">
        <p14:creationId xmlns:p14="http://schemas.microsoft.com/office/powerpoint/2010/main" val="127733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F36E-98F6-4074-B380-253FDC24EFC3}"/>
              </a:ext>
            </a:extLst>
          </p:cNvPr>
          <p:cNvSpPr>
            <a:spLocks noGrp="1"/>
          </p:cNvSpPr>
          <p:nvPr>
            <p:ph type="title" hasCustomPrompt="1"/>
          </p:nvPr>
        </p:nvSpPr>
        <p:spPr>
          <a:xfrm>
            <a:off x="648000" y="648001"/>
            <a:ext cx="10896000" cy="900000"/>
          </a:xfrm>
        </p:spPr>
        <p:txBody>
          <a:bodyPr anchor="t"/>
          <a:lstStyle>
            <a:lvl1pPr>
              <a:defRPr>
                <a:solidFill>
                  <a:schemeClr val="tx2"/>
                </a:solidFill>
              </a:defRPr>
            </a:lvl1pPr>
          </a:lstStyle>
          <a:p>
            <a:r>
              <a:rPr lang="en-US"/>
              <a:t>Insert heading</a:t>
            </a:r>
          </a:p>
        </p:txBody>
      </p:sp>
      <p:sp>
        <p:nvSpPr>
          <p:cNvPr id="3" name="Content Placeholder 2"/>
          <p:cNvSpPr>
            <a:spLocks noGrp="1"/>
          </p:cNvSpPr>
          <p:nvPr>
            <p:ph idx="1" hasCustomPrompt="1"/>
          </p:nvPr>
        </p:nvSpPr>
        <p:spPr>
          <a:xfrm>
            <a:off x="648000" y="2093495"/>
            <a:ext cx="10895998" cy="3898781"/>
          </a:xfrm>
        </p:spPr>
        <p:txBody>
          <a:bodyPr/>
          <a:lstStyle>
            <a:lvl1pPr>
              <a:defRPr/>
            </a:lvl1pPr>
          </a:lstStyle>
          <a:p>
            <a:pPr lvl="0"/>
            <a:r>
              <a:rPr lang="en-US" noProof="0"/>
              <a:t>Click to add content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a:extLst>
              <a:ext uri="{FF2B5EF4-FFF2-40B4-BE49-F238E27FC236}">
                <a16:creationId xmlns:a16="http://schemas.microsoft.com/office/drawing/2014/main" id="{1745E6D3-BC1F-4EC9-AD5C-E8310FA65E84}"/>
              </a:ext>
            </a:extLst>
          </p:cNvPr>
          <p:cNvSpPr>
            <a:spLocks noGrp="1"/>
          </p:cNvSpPr>
          <p:nvPr>
            <p:ph type="dt" sz="half" idx="20"/>
          </p:nvPr>
        </p:nvSpPr>
        <p:spPr/>
        <p:txBody>
          <a:bodyPr/>
          <a:lstStyle>
            <a:lvl1pPr>
              <a:defRPr>
                <a:solidFill>
                  <a:schemeClr val="tx1"/>
                </a:solidFill>
              </a:defRPr>
            </a:lvl1pPr>
          </a:lstStyle>
          <a:p>
            <a:fld id="{AEAEB2E4-21F5-4199-95B3-F5D8E715D4CC}" type="datetime4">
              <a:rPr lang="en-US" smtClean="0"/>
              <a:t>June 17, 2025</a:t>
            </a:fld>
            <a:endParaRPr lang="en-US"/>
          </a:p>
        </p:txBody>
      </p:sp>
      <p:sp>
        <p:nvSpPr>
          <p:cNvPr id="10" name="Slide Number Placeholder 9">
            <a:extLst>
              <a:ext uri="{FF2B5EF4-FFF2-40B4-BE49-F238E27FC236}">
                <a16:creationId xmlns:a16="http://schemas.microsoft.com/office/drawing/2014/main" id="{BE3CFC13-418F-45B7-A3ED-16FF9D306933}"/>
              </a:ext>
            </a:extLst>
          </p:cNvPr>
          <p:cNvSpPr>
            <a:spLocks noGrp="1"/>
          </p:cNvSpPr>
          <p:nvPr>
            <p:ph type="sldNum" sz="quarter" idx="22"/>
          </p:nvPr>
        </p:nvSpPr>
        <p:spPr/>
        <p:txBody>
          <a:bodyPr/>
          <a:lstStyle>
            <a:lvl1pPr>
              <a:defRPr>
                <a:solidFill>
                  <a:schemeClr val="tx1"/>
                </a:solid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1016264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sub-heading and content">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7D21CE83-406F-442D-8365-1BA16E2B1824}"/>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11" name="Subtitle 2">
            <a:extLst>
              <a:ext uri="{FF2B5EF4-FFF2-40B4-BE49-F238E27FC236}">
                <a16:creationId xmlns:a16="http://schemas.microsoft.com/office/drawing/2014/main" id="{C12D8FA9-0A7C-405C-8329-D492551DE396}"/>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Content Placeholder 2"/>
          <p:cNvSpPr>
            <a:spLocks noGrp="1"/>
          </p:cNvSpPr>
          <p:nvPr>
            <p:ph idx="1" hasCustomPrompt="1"/>
          </p:nvPr>
        </p:nvSpPr>
        <p:spPr>
          <a:xfrm>
            <a:off x="648000" y="2093495"/>
            <a:ext cx="10895998" cy="3898781"/>
          </a:xfrm>
        </p:spPr>
        <p:txBody>
          <a:bodyPr/>
          <a:lstStyle>
            <a:lvl1pPr>
              <a:defRPr/>
            </a:lvl1pPr>
          </a:lstStyle>
          <a:p>
            <a:pPr lvl="0"/>
            <a:r>
              <a:rPr lang="en-US" noProof="0"/>
              <a:t>Click to add content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a:extLst>
              <a:ext uri="{FF2B5EF4-FFF2-40B4-BE49-F238E27FC236}">
                <a16:creationId xmlns:a16="http://schemas.microsoft.com/office/drawing/2014/main" id="{1745E6D3-BC1F-4EC9-AD5C-E8310FA65E84}"/>
              </a:ext>
            </a:extLst>
          </p:cNvPr>
          <p:cNvSpPr>
            <a:spLocks noGrp="1"/>
          </p:cNvSpPr>
          <p:nvPr>
            <p:ph type="dt" sz="half" idx="20"/>
          </p:nvPr>
        </p:nvSpPr>
        <p:spPr/>
        <p:txBody>
          <a:bodyPr/>
          <a:lstStyle/>
          <a:p>
            <a:fld id="{82236695-BAAD-49A4-950A-A155C8514217}" type="datetime4">
              <a:rPr lang="en-US" smtClean="0"/>
              <a:t>June 17, 2025</a:t>
            </a:fld>
            <a:endParaRPr lang="en-US"/>
          </a:p>
        </p:txBody>
      </p:sp>
      <p:sp>
        <p:nvSpPr>
          <p:cNvPr id="10" name="Slide Number Placeholder 9">
            <a:extLst>
              <a:ext uri="{FF2B5EF4-FFF2-40B4-BE49-F238E27FC236}">
                <a16:creationId xmlns:a16="http://schemas.microsoft.com/office/drawing/2014/main" id="{BE3CFC13-418F-45B7-A3ED-16FF9D306933}"/>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417559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sub-heading and content w. background">
    <p:bg>
      <p:bgPr>
        <a:solidFill>
          <a:schemeClr val="bg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7490512-4504-4A50-8F01-216FFD1AA267}"/>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13" name="Subtitle 2">
            <a:extLst>
              <a:ext uri="{FF2B5EF4-FFF2-40B4-BE49-F238E27FC236}">
                <a16:creationId xmlns:a16="http://schemas.microsoft.com/office/drawing/2014/main" id="{68B2B828-5E3C-4D92-B40E-5F42115A1AC8}"/>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a:t>Click to add content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8" name="Date Placeholder 7">
            <a:extLst>
              <a:ext uri="{FF2B5EF4-FFF2-40B4-BE49-F238E27FC236}">
                <a16:creationId xmlns:a16="http://schemas.microsoft.com/office/drawing/2014/main" id="{2C98E8FE-78D5-42B9-9959-4CF403F7C9EF}"/>
              </a:ext>
            </a:extLst>
          </p:cNvPr>
          <p:cNvSpPr>
            <a:spLocks noGrp="1"/>
          </p:cNvSpPr>
          <p:nvPr>
            <p:ph type="dt" sz="half" idx="20"/>
          </p:nvPr>
        </p:nvSpPr>
        <p:spPr/>
        <p:txBody>
          <a:bodyPr/>
          <a:lstStyle/>
          <a:p>
            <a:fld id="{4B97A62F-161B-43A7-B418-EFC08A2E5220}" type="datetime4">
              <a:rPr lang="en-US" smtClean="0"/>
              <a:t>June 17, 2025</a:t>
            </a:fld>
            <a:endParaRPr lang="en-US"/>
          </a:p>
        </p:txBody>
      </p:sp>
      <p:sp>
        <p:nvSpPr>
          <p:cNvPr id="9" name="Footer Placeholder 8">
            <a:extLst>
              <a:ext uri="{FF2B5EF4-FFF2-40B4-BE49-F238E27FC236}">
                <a16:creationId xmlns:a16="http://schemas.microsoft.com/office/drawing/2014/main" id="{3E1ABAF7-BBC5-40AD-BFDA-D11355EB3E93}"/>
              </a:ext>
            </a:extLst>
          </p:cNvPr>
          <p:cNvSpPr>
            <a:spLocks noGrp="1"/>
          </p:cNvSpPr>
          <p:nvPr>
            <p:ph type="ftr" sz="quarter" idx="21"/>
          </p:nvPr>
        </p:nvSpPr>
        <p:spPr>
          <a:xfrm>
            <a:off x="6208540" y="6434418"/>
            <a:ext cx="3939394" cy="180000"/>
          </a:xfrm>
          <a:prstGeom prst="rect">
            <a:avLst/>
          </a:prstGeom>
        </p:spPr>
        <p:txBody>
          <a:bodyPr/>
          <a:lstStyle/>
          <a:p>
            <a:r>
              <a:rPr lang="en-US"/>
              <a:t>Presentation title - click on the tab Insert, Header &amp; Footer</a:t>
            </a:r>
          </a:p>
        </p:txBody>
      </p:sp>
      <p:sp>
        <p:nvSpPr>
          <p:cNvPr id="10" name="Slide Number Placeholder 9">
            <a:extLst>
              <a:ext uri="{FF2B5EF4-FFF2-40B4-BE49-F238E27FC236}">
                <a16:creationId xmlns:a16="http://schemas.microsoft.com/office/drawing/2014/main" id="{D86970C0-974F-48C1-B088-59B7A033CDC4}"/>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292625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sub-heading and content w. footnote">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47F8B3B0-FA4A-4040-B33D-73DA78DD81B2}"/>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13" name="Subtitle 2">
            <a:extLst>
              <a:ext uri="{FF2B5EF4-FFF2-40B4-BE49-F238E27FC236}">
                <a16:creationId xmlns:a16="http://schemas.microsoft.com/office/drawing/2014/main" id="{575CF5F1-D73A-43CE-8E47-0625FC5A44C5}"/>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Content Placeholder 2"/>
          <p:cNvSpPr>
            <a:spLocks noGrp="1"/>
          </p:cNvSpPr>
          <p:nvPr>
            <p:ph idx="1" hasCustomPrompt="1"/>
          </p:nvPr>
        </p:nvSpPr>
        <p:spPr>
          <a:xfrm>
            <a:off x="648000" y="2093495"/>
            <a:ext cx="10895998" cy="3119855"/>
          </a:xfrm>
        </p:spPr>
        <p:txBody>
          <a:bodyPr/>
          <a:lstStyle>
            <a:lvl1pPr>
              <a:defRPr/>
            </a:lvl1pPr>
            <a:lvl5pPr>
              <a:defRPr/>
            </a:lvl5pPr>
          </a:lstStyle>
          <a:p>
            <a:pPr lvl="0"/>
            <a:r>
              <a:rPr lang="en-US" noProof="0"/>
              <a:t>Click to add content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2" name="Text Placeholder 11">
            <a:extLst>
              <a:ext uri="{FF2B5EF4-FFF2-40B4-BE49-F238E27FC236}">
                <a16:creationId xmlns:a16="http://schemas.microsoft.com/office/drawing/2014/main" id="{49C15FF9-575F-4538-A60B-E0CD61AB0106}"/>
              </a:ext>
            </a:extLst>
          </p:cNvPr>
          <p:cNvSpPr>
            <a:spLocks noGrp="1"/>
          </p:cNvSpPr>
          <p:nvPr>
            <p:ph type="body" sz="quarter" idx="20" hasCustomPrompt="1"/>
          </p:nvPr>
        </p:nvSpPr>
        <p:spPr>
          <a:xfrm>
            <a:off x="647700" y="5641386"/>
            <a:ext cx="10896600" cy="347458"/>
          </a:xfrm>
        </p:spPr>
        <p:txBody>
          <a:bodyPr/>
          <a:lstStyle>
            <a:lvl1pPr marL="0" indent="0">
              <a:buNone/>
              <a:defRPr sz="800"/>
            </a:lvl1pPr>
          </a:lstStyle>
          <a:p>
            <a:pPr lvl="0"/>
            <a:r>
              <a:rPr lang="en-US"/>
              <a:t>Insert footnote</a:t>
            </a:r>
          </a:p>
        </p:txBody>
      </p:sp>
      <p:cxnSp>
        <p:nvCxnSpPr>
          <p:cNvPr id="14" name="Straight Connector 13">
            <a:extLst>
              <a:ext uri="{FF2B5EF4-FFF2-40B4-BE49-F238E27FC236}">
                <a16:creationId xmlns:a16="http://schemas.microsoft.com/office/drawing/2014/main" id="{E00A7701-D531-4924-83B3-5D92F79610EB}"/>
              </a:ext>
            </a:extLst>
          </p:cNvPr>
          <p:cNvCxnSpPr>
            <a:cxnSpLocks/>
          </p:cNvCxnSpPr>
          <p:nvPr userDrawn="1"/>
        </p:nvCxnSpPr>
        <p:spPr>
          <a:xfrm>
            <a:off x="647700" y="5507354"/>
            <a:ext cx="1089629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77AFF190-090F-4431-B8BA-AF316C752016}"/>
              </a:ext>
            </a:extLst>
          </p:cNvPr>
          <p:cNvSpPr>
            <a:spLocks noGrp="1"/>
          </p:cNvSpPr>
          <p:nvPr>
            <p:ph type="dt" sz="half" idx="21"/>
          </p:nvPr>
        </p:nvSpPr>
        <p:spPr/>
        <p:txBody>
          <a:bodyPr/>
          <a:lstStyle/>
          <a:p>
            <a:fld id="{CAA331C7-34CE-47CA-84BB-DC4D9E8590AB}" type="datetime4">
              <a:rPr lang="en-US" smtClean="0"/>
              <a:t>June 17, 2025</a:t>
            </a:fld>
            <a:endParaRPr lang="en-US"/>
          </a:p>
        </p:txBody>
      </p:sp>
      <p:sp>
        <p:nvSpPr>
          <p:cNvPr id="9" name="Footer Placeholder 8">
            <a:extLst>
              <a:ext uri="{FF2B5EF4-FFF2-40B4-BE49-F238E27FC236}">
                <a16:creationId xmlns:a16="http://schemas.microsoft.com/office/drawing/2014/main" id="{FAE8BFA9-B7A7-4BF5-9482-BA8CBA7E8296}"/>
              </a:ext>
            </a:extLst>
          </p:cNvPr>
          <p:cNvSpPr>
            <a:spLocks noGrp="1"/>
          </p:cNvSpPr>
          <p:nvPr>
            <p:ph type="ftr" sz="quarter" idx="22"/>
          </p:nvPr>
        </p:nvSpPr>
        <p:spPr>
          <a:xfrm>
            <a:off x="6208540" y="6434418"/>
            <a:ext cx="3939394" cy="180000"/>
          </a:xfrm>
          <a:prstGeom prst="rect">
            <a:avLst/>
          </a:prstGeom>
        </p:spPr>
        <p:txBody>
          <a:bodyPr/>
          <a:lstStyle/>
          <a:p>
            <a:r>
              <a:rPr lang="en-US"/>
              <a:t>Presentation title - click on the tab Insert, Header &amp; Footer</a:t>
            </a:r>
          </a:p>
        </p:txBody>
      </p:sp>
      <p:sp>
        <p:nvSpPr>
          <p:cNvPr id="10" name="Slide Number Placeholder 9">
            <a:extLst>
              <a:ext uri="{FF2B5EF4-FFF2-40B4-BE49-F238E27FC236}">
                <a16:creationId xmlns:a16="http://schemas.microsoft.com/office/drawing/2014/main" id="{A9841DB1-B9C6-466E-9346-523415E847D3}"/>
              </a:ext>
            </a:extLst>
          </p:cNvPr>
          <p:cNvSpPr>
            <a:spLocks noGrp="1"/>
          </p:cNvSpPr>
          <p:nvPr>
            <p:ph type="sldNum" sz="quarter" idx="23"/>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2482150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1153E-92E6-448B-B550-E1BF07874628}"/>
              </a:ext>
            </a:extLst>
          </p:cNvPr>
          <p:cNvSpPr>
            <a:spLocks noGrp="1"/>
          </p:cNvSpPr>
          <p:nvPr>
            <p:ph type="ftr" sz="quarter" idx="11"/>
          </p:nvPr>
        </p:nvSpPr>
        <p:spPr>
          <a:xfrm>
            <a:off x="6208540" y="6434418"/>
            <a:ext cx="3939394" cy="180000"/>
          </a:xfrm>
          <a:prstGeom prst="rect">
            <a:avLst/>
          </a:prstGeom>
        </p:spPr>
        <p:txBody>
          <a:bodyPr/>
          <a:lstStyle/>
          <a:p>
            <a:r>
              <a:rPr lang="en-US"/>
              <a:t>Presentation title - click on the tab Insert, Header &amp; Footer</a:t>
            </a:r>
          </a:p>
        </p:txBody>
      </p:sp>
      <p:sp>
        <p:nvSpPr>
          <p:cNvPr id="4" name="Slide Number Placeholder 3">
            <a:extLst>
              <a:ext uri="{FF2B5EF4-FFF2-40B4-BE49-F238E27FC236}">
                <a16:creationId xmlns:a16="http://schemas.microsoft.com/office/drawing/2014/main" id="{82CF824E-5CD7-4CF2-AAC3-E377279720A2}"/>
              </a:ext>
            </a:extLst>
          </p:cNvPr>
          <p:cNvSpPr>
            <a:spLocks noGrp="1"/>
          </p:cNvSpPr>
          <p:nvPr>
            <p:ph type="sldNum" sz="quarter" idx="12"/>
          </p:nvPr>
        </p:nvSpPr>
        <p:spPr/>
        <p:txBody>
          <a:bodyPr/>
          <a:lstStyle/>
          <a:p>
            <a:fld id="{24C8C45C-947F-4981-8B3F-4F32E973C901}" type="slidenum">
              <a:rPr lang="en-US" smtClean="0"/>
              <a:pPr/>
              <a:t>‹#›</a:t>
            </a:fld>
            <a:endParaRPr lang="en-US"/>
          </a:p>
        </p:txBody>
      </p:sp>
      <p:sp>
        <p:nvSpPr>
          <p:cNvPr id="2" name="Date Placeholder 1">
            <a:extLst>
              <a:ext uri="{FF2B5EF4-FFF2-40B4-BE49-F238E27FC236}">
                <a16:creationId xmlns:a16="http://schemas.microsoft.com/office/drawing/2014/main" id="{73339C81-E17D-44AC-A1AC-E110B2970C8F}"/>
              </a:ext>
            </a:extLst>
          </p:cNvPr>
          <p:cNvSpPr>
            <a:spLocks noGrp="1"/>
          </p:cNvSpPr>
          <p:nvPr>
            <p:ph type="dt" sz="half" idx="10"/>
          </p:nvPr>
        </p:nvSpPr>
        <p:spPr/>
        <p:txBody>
          <a:bodyPr/>
          <a:lstStyle>
            <a:lvl1pPr>
              <a:defRPr>
                <a:solidFill>
                  <a:schemeClr val="accent1"/>
                </a:solidFill>
              </a:defRPr>
            </a:lvl1pPr>
          </a:lstStyle>
          <a:p>
            <a:fld id="{10599189-DDB9-451E-9965-CC4497159C3F}" type="datetime4">
              <a:rPr lang="en-US" smtClean="0"/>
              <a:t>June 17, 2025</a:t>
            </a:fld>
            <a:endParaRPr lang="en-US"/>
          </a:p>
        </p:txBody>
      </p:sp>
      <p:sp>
        <p:nvSpPr>
          <p:cNvPr id="7" name="Title 3">
            <a:extLst>
              <a:ext uri="{FF2B5EF4-FFF2-40B4-BE49-F238E27FC236}">
                <a16:creationId xmlns:a16="http://schemas.microsoft.com/office/drawing/2014/main" id="{728306B7-93CD-4916-A7BF-E8A7B3EFE027}"/>
              </a:ext>
            </a:extLst>
          </p:cNvPr>
          <p:cNvSpPr>
            <a:spLocks noGrp="1"/>
          </p:cNvSpPr>
          <p:nvPr>
            <p:ph type="title" hasCustomPrompt="1"/>
          </p:nvPr>
        </p:nvSpPr>
        <p:spPr>
          <a:xfrm>
            <a:off x="648000" y="648000"/>
            <a:ext cx="10896000" cy="900000"/>
          </a:xfrm>
        </p:spPr>
        <p:txBody>
          <a:bodyPr anchor="t"/>
          <a:lstStyle>
            <a:lvl1pPr>
              <a:defRPr>
                <a:solidFill>
                  <a:schemeClr val="tx2"/>
                </a:solidFill>
              </a:defRPr>
            </a:lvl1pPr>
          </a:lstStyle>
          <a:p>
            <a:r>
              <a:rPr lang="en-US"/>
              <a:t>Insert heading</a:t>
            </a:r>
          </a:p>
        </p:txBody>
      </p:sp>
    </p:spTree>
    <p:extLst>
      <p:ext uri="{BB962C8B-B14F-4D97-AF65-F5344CB8AC3E}">
        <p14:creationId xmlns:p14="http://schemas.microsoft.com/office/powerpoint/2010/main" val="281426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1153E-92E6-448B-B550-E1BF07874628}"/>
              </a:ext>
            </a:extLst>
          </p:cNvPr>
          <p:cNvSpPr>
            <a:spLocks noGrp="1"/>
          </p:cNvSpPr>
          <p:nvPr>
            <p:ph type="ftr" sz="quarter" idx="11"/>
          </p:nvPr>
        </p:nvSpPr>
        <p:spPr>
          <a:xfrm>
            <a:off x="6208540" y="6434418"/>
            <a:ext cx="3939394" cy="180000"/>
          </a:xfrm>
          <a:prstGeom prst="rect">
            <a:avLst/>
          </a:prstGeom>
        </p:spPr>
        <p:txBody>
          <a:bodyPr/>
          <a:lstStyle/>
          <a:p>
            <a:r>
              <a:rPr lang="en-US"/>
              <a:t>Presentation title - click on the tab Insert, Header &amp; Footer</a:t>
            </a:r>
          </a:p>
        </p:txBody>
      </p:sp>
      <p:sp>
        <p:nvSpPr>
          <p:cNvPr id="4" name="Slide Number Placeholder 3">
            <a:extLst>
              <a:ext uri="{FF2B5EF4-FFF2-40B4-BE49-F238E27FC236}">
                <a16:creationId xmlns:a16="http://schemas.microsoft.com/office/drawing/2014/main" id="{82CF824E-5CD7-4CF2-AAC3-E377279720A2}"/>
              </a:ext>
            </a:extLst>
          </p:cNvPr>
          <p:cNvSpPr>
            <a:spLocks noGrp="1"/>
          </p:cNvSpPr>
          <p:nvPr>
            <p:ph type="sldNum" sz="quarter" idx="12"/>
          </p:nvPr>
        </p:nvSpPr>
        <p:spPr/>
        <p:txBody>
          <a:bodyPr/>
          <a:lstStyle/>
          <a:p>
            <a:fld id="{24C8C45C-947F-4981-8B3F-4F32E973C901}" type="slidenum">
              <a:rPr lang="en-US" smtClean="0"/>
              <a:pPr/>
              <a:t>‹#›</a:t>
            </a:fld>
            <a:endParaRPr lang="en-US"/>
          </a:p>
        </p:txBody>
      </p:sp>
      <p:sp>
        <p:nvSpPr>
          <p:cNvPr id="2" name="Date Placeholder 1">
            <a:extLst>
              <a:ext uri="{FF2B5EF4-FFF2-40B4-BE49-F238E27FC236}">
                <a16:creationId xmlns:a16="http://schemas.microsoft.com/office/drawing/2014/main" id="{73339C81-E17D-44AC-A1AC-E110B2970C8F}"/>
              </a:ext>
            </a:extLst>
          </p:cNvPr>
          <p:cNvSpPr>
            <a:spLocks noGrp="1"/>
          </p:cNvSpPr>
          <p:nvPr>
            <p:ph type="dt" sz="half" idx="10"/>
          </p:nvPr>
        </p:nvSpPr>
        <p:spPr/>
        <p:txBody>
          <a:bodyPr/>
          <a:lstStyle>
            <a:lvl1pPr>
              <a:defRPr>
                <a:solidFill>
                  <a:schemeClr val="accent1"/>
                </a:solidFill>
              </a:defRPr>
            </a:lvl1pPr>
          </a:lstStyle>
          <a:p>
            <a:fld id="{0B9F51EE-4CA3-41F8-90A7-755E6B5E5754}" type="datetime4">
              <a:rPr lang="en-US" smtClean="0"/>
              <a:t>June 17, 2025</a:t>
            </a:fld>
            <a:endParaRPr lang="en-US"/>
          </a:p>
        </p:txBody>
      </p:sp>
    </p:spTree>
    <p:extLst>
      <p:ext uri="{BB962C8B-B14F-4D97-AF65-F5344CB8AC3E}">
        <p14:creationId xmlns:p14="http://schemas.microsoft.com/office/powerpoint/2010/main" val="1648128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08282008-733A-4AC5-BEF9-E71B8DFA7640}"/>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14" name="Subtitle 2">
            <a:extLst>
              <a:ext uri="{FF2B5EF4-FFF2-40B4-BE49-F238E27FC236}">
                <a16:creationId xmlns:a16="http://schemas.microsoft.com/office/drawing/2014/main" id="{DDD3A666-F358-4F98-B7B1-D39298617CD8}"/>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Content Placeholder 2"/>
          <p:cNvSpPr>
            <a:spLocks noGrp="1"/>
          </p:cNvSpPr>
          <p:nvPr>
            <p:ph sz="half" idx="1" hasCustomPrompt="1"/>
          </p:nvPr>
        </p:nvSpPr>
        <p:spPr>
          <a:xfrm>
            <a:off x="648000" y="2093495"/>
            <a:ext cx="5340000" cy="3898781"/>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204003" y="2093495"/>
            <a:ext cx="5339995" cy="3898781"/>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55118465-8862-47BB-8D97-802AF71E7B2B}"/>
              </a:ext>
            </a:extLst>
          </p:cNvPr>
          <p:cNvSpPr>
            <a:spLocks noGrp="1"/>
          </p:cNvSpPr>
          <p:nvPr>
            <p:ph type="dt" sz="half" idx="20"/>
          </p:nvPr>
        </p:nvSpPr>
        <p:spPr/>
        <p:txBody>
          <a:bodyPr/>
          <a:lstStyle/>
          <a:p>
            <a:fld id="{916F98B8-2AF3-4830-A891-E6DDE65D7E90}" type="datetime4">
              <a:rPr lang="en-US" smtClean="0"/>
              <a:t>June 17, 2025</a:t>
            </a:fld>
            <a:endParaRPr lang="en-US"/>
          </a:p>
        </p:txBody>
      </p:sp>
      <p:sp>
        <p:nvSpPr>
          <p:cNvPr id="10" name="Footer Placeholder 9">
            <a:extLst>
              <a:ext uri="{FF2B5EF4-FFF2-40B4-BE49-F238E27FC236}">
                <a16:creationId xmlns:a16="http://schemas.microsoft.com/office/drawing/2014/main" id="{AD6C8CD7-763C-466D-A990-9FE1137F68D1}"/>
              </a:ext>
            </a:extLst>
          </p:cNvPr>
          <p:cNvSpPr>
            <a:spLocks noGrp="1"/>
          </p:cNvSpPr>
          <p:nvPr>
            <p:ph type="ftr" sz="quarter" idx="21"/>
          </p:nvPr>
        </p:nvSpPr>
        <p:spPr>
          <a:xfrm>
            <a:off x="6208540" y="6434418"/>
            <a:ext cx="3939394" cy="180000"/>
          </a:xfrm>
          <a:prstGeom prst="rect">
            <a:avLst/>
          </a:prstGeom>
        </p:spPr>
        <p:txBody>
          <a:bodyPr/>
          <a:lstStyle/>
          <a:p>
            <a:r>
              <a:rPr lang="en-US"/>
              <a:t>Presentation title - click on the tab Insert, Header &amp; Footer</a:t>
            </a:r>
          </a:p>
        </p:txBody>
      </p:sp>
      <p:sp>
        <p:nvSpPr>
          <p:cNvPr id="11" name="Slide Number Placeholder 10">
            <a:extLst>
              <a:ext uri="{FF2B5EF4-FFF2-40B4-BE49-F238E27FC236}">
                <a16:creationId xmlns:a16="http://schemas.microsoft.com/office/drawing/2014/main" id="{EC322B7F-942D-4B1A-9C1F-26C84D508A13}"/>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3636614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 backgroun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BD0900DF-1832-4F36-BE6A-FF904B1E860B}"/>
              </a:ext>
            </a:extLst>
          </p:cNvPr>
          <p:cNvSpPr>
            <a:spLocks noGrp="1"/>
          </p:cNvSpPr>
          <p:nvPr>
            <p:ph type="title" hasCustomPrompt="1"/>
          </p:nvPr>
        </p:nvSpPr>
        <p:spPr>
          <a:xfrm>
            <a:off x="648000" y="648001"/>
            <a:ext cx="4630000" cy="538378"/>
          </a:xfrm>
        </p:spPr>
        <p:txBody>
          <a:bodyPr anchor="t"/>
          <a:lstStyle>
            <a:lvl1pPr>
              <a:defRPr>
                <a:solidFill>
                  <a:schemeClr val="tx2"/>
                </a:solidFill>
              </a:defRPr>
            </a:lvl1pPr>
          </a:lstStyle>
          <a:p>
            <a:r>
              <a:rPr lang="en-US"/>
              <a:t>Insert heading</a:t>
            </a:r>
          </a:p>
        </p:txBody>
      </p:sp>
      <p:sp>
        <p:nvSpPr>
          <p:cNvPr id="15" name="Subtitle 2">
            <a:extLst>
              <a:ext uri="{FF2B5EF4-FFF2-40B4-BE49-F238E27FC236}">
                <a16:creationId xmlns:a16="http://schemas.microsoft.com/office/drawing/2014/main" id="{45A0B19D-FD42-4968-B8A8-8E0EB977A7AC}"/>
              </a:ext>
            </a:extLst>
          </p:cNvPr>
          <p:cNvSpPr>
            <a:spLocks noGrp="1"/>
          </p:cNvSpPr>
          <p:nvPr>
            <p:ph type="subTitle" idx="19" hasCustomPrompt="1"/>
          </p:nvPr>
        </p:nvSpPr>
        <p:spPr>
          <a:xfrm>
            <a:off x="648000" y="1209239"/>
            <a:ext cx="4630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11" name="Rectangle 10">
            <a:extLst>
              <a:ext uri="{FF2B5EF4-FFF2-40B4-BE49-F238E27FC236}">
                <a16:creationId xmlns:a16="http://schemas.microsoft.com/office/drawing/2014/main" id="{4FB65135-5EBC-4D4C-8533-3B3FB22A4F07}"/>
              </a:ext>
            </a:extLst>
          </p:cNvPr>
          <p:cNvSpPr/>
          <p:nvPr userDrawn="1"/>
        </p:nvSpPr>
        <p:spPr>
          <a:xfrm>
            <a:off x="6095998" y="0"/>
            <a:ext cx="6096001" cy="6857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p>
        </p:txBody>
      </p:sp>
      <p:sp>
        <p:nvSpPr>
          <p:cNvPr id="3" name="Content Placeholder 2"/>
          <p:cNvSpPr>
            <a:spLocks noGrp="1"/>
          </p:cNvSpPr>
          <p:nvPr>
            <p:ph sz="half" idx="1" hasCustomPrompt="1"/>
          </p:nvPr>
        </p:nvSpPr>
        <p:spPr>
          <a:xfrm>
            <a:off x="648000" y="2093495"/>
            <a:ext cx="4630000" cy="3898781"/>
          </a:xfrm>
        </p:spPr>
        <p:txBody>
          <a:bodyPr/>
          <a:lstStyle>
            <a:lvl1pPr>
              <a:defRPr sz="1650"/>
            </a:lvl1pPr>
            <a:lvl2pPr>
              <a:defRPr sz="1650"/>
            </a:lvl2pPr>
            <a:lvl3pPr>
              <a:defRPr sz="1650"/>
            </a:lvl3pPr>
            <a:lvl4pPr>
              <a:defRPr sz="1650"/>
            </a:lvl4pPr>
            <a:lvl5pPr>
              <a:defRPr sz="16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	</a:t>
            </a:r>
          </a:p>
          <a:p>
            <a:pPr lvl="5"/>
            <a:r>
              <a:rPr lang="en-US"/>
              <a:t>6</a:t>
            </a:r>
          </a:p>
          <a:p>
            <a:pPr lvl="6"/>
            <a:r>
              <a:rPr lang="en-US"/>
              <a:t>7</a:t>
            </a:r>
          </a:p>
          <a:p>
            <a:pPr lvl="7"/>
            <a:r>
              <a:rPr lang="en-US"/>
              <a:t>8</a:t>
            </a:r>
          </a:p>
          <a:p>
            <a:pPr lvl="8"/>
            <a:r>
              <a:rPr lang="en-US"/>
              <a:t>9</a:t>
            </a:r>
          </a:p>
        </p:txBody>
      </p:sp>
      <p:sp>
        <p:nvSpPr>
          <p:cNvPr id="4" name="Content Placeholder 3"/>
          <p:cNvSpPr>
            <a:spLocks noGrp="1"/>
          </p:cNvSpPr>
          <p:nvPr>
            <p:ph sz="half" idx="2" hasCustomPrompt="1"/>
          </p:nvPr>
        </p:nvSpPr>
        <p:spPr>
          <a:xfrm>
            <a:off x="6914002" y="648001"/>
            <a:ext cx="4629996" cy="5344275"/>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2C104F86-68E6-4C4B-8940-FB3EFF32EFDE}"/>
              </a:ext>
            </a:extLst>
          </p:cNvPr>
          <p:cNvSpPr>
            <a:spLocks noGrp="1"/>
          </p:cNvSpPr>
          <p:nvPr>
            <p:ph type="dt" sz="half" idx="20"/>
          </p:nvPr>
        </p:nvSpPr>
        <p:spPr/>
        <p:txBody>
          <a:bodyPr/>
          <a:lstStyle/>
          <a:p>
            <a:fld id="{56FDB203-F8DA-4A1B-BA6E-40664EC9EA40}" type="datetime4">
              <a:rPr lang="en-US" smtClean="0"/>
              <a:t>June 17, 2025</a:t>
            </a:fld>
            <a:endParaRPr lang="en-US"/>
          </a:p>
        </p:txBody>
      </p:sp>
      <p:sp>
        <p:nvSpPr>
          <p:cNvPr id="10" name="Footer Placeholder 9">
            <a:extLst>
              <a:ext uri="{FF2B5EF4-FFF2-40B4-BE49-F238E27FC236}">
                <a16:creationId xmlns:a16="http://schemas.microsoft.com/office/drawing/2014/main" id="{C80DFC82-3467-49AE-A3C3-008547307CCB}"/>
              </a:ext>
            </a:extLst>
          </p:cNvPr>
          <p:cNvSpPr>
            <a:spLocks noGrp="1"/>
          </p:cNvSpPr>
          <p:nvPr>
            <p:ph type="ftr" sz="quarter" idx="21"/>
          </p:nvPr>
        </p:nvSpPr>
        <p:spPr>
          <a:xfrm>
            <a:off x="6208540" y="6434418"/>
            <a:ext cx="3939394" cy="180000"/>
          </a:xfrm>
          <a:prstGeom prst="rect">
            <a:avLst/>
          </a:prstGeom>
        </p:spPr>
        <p:txBody>
          <a:bodyPr/>
          <a:lstStyle/>
          <a:p>
            <a:r>
              <a:rPr lang="en-US"/>
              <a:t>Presentation title - click on the tab Insert, Header &amp; Footer</a:t>
            </a:r>
          </a:p>
        </p:txBody>
      </p:sp>
      <p:sp>
        <p:nvSpPr>
          <p:cNvPr id="12" name="Slide Number Placeholder 11">
            <a:extLst>
              <a:ext uri="{FF2B5EF4-FFF2-40B4-BE49-F238E27FC236}">
                <a16:creationId xmlns:a16="http://schemas.microsoft.com/office/drawing/2014/main" id="{F315BB2B-3C1B-4A64-A250-03EF003683EB}"/>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344124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and content w. backgroun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BD0900DF-1832-4F36-BE6A-FF904B1E860B}"/>
              </a:ext>
            </a:extLst>
          </p:cNvPr>
          <p:cNvSpPr>
            <a:spLocks noGrp="1"/>
          </p:cNvSpPr>
          <p:nvPr>
            <p:ph type="title" hasCustomPrompt="1"/>
          </p:nvPr>
        </p:nvSpPr>
        <p:spPr>
          <a:xfrm>
            <a:off x="648000" y="2895010"/>
            <a:ext cx="4630000" cy="1067981"/>
          </a:xfrm>
        </p:spPr>
        <p:txBody>
          <a:bodyPr anchor="ctr"/>
          <a:lstStyle>
            <a:lvl1pPr algn="ctr">
              <a:defRPr>
                <a:solidFill>
                  <a:schemeClr val="tx2"/>
                </a:solidFill>
              </a:defRPr>
            </a:lvl1pPr>
          </a:lstStyle>
          <a:p>
            <a:r>
              <a:rPr lang="en-US"/>
              <a:t>Insert heading</a:t>
            </a:r>
          </a:p>
        </p:txBody>
      </p:sp>
      <p:sp>
        <p:nvSpPr>
          <p:cNvPr id="11" name="Rectangle 10">
            <a:extLst>
              <a:ext uri="{FF2B5EF4-FFF2-40B4-BE49-F238E27FC236}">
                <a16:creationId xmlns:a16="http://schemas.microsoft.com/office/drawing/2014/main" id="{4FB65135-5EBC-4D4C-8533-3B3FB22A4F07}"/>
              </a:ext>
            </a:extLst>
          </p:cNvPr>
          <p:cNvSpPr/>
          <p:nvPr userDrawn="1"/>
        </p:nvSpPr>
        <p:spPr>
          <a:xfrm>
            <a:off x="6095998" y="0"/>
            <a:ext cx="6096001" cy="6857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p>
        </p:txBody>
      </p:sp>
      <p:sp>
        <p:nvSpPr>
          <p:cNvPr id="4" name="Content Placeholder 3"/>
          <p:cNvSpPr>
            <a:spLocks noGrp="1"/>
          </p:cNvSpPr>
          <p:nvPr>
            <p:ph sz="half" idx="2" hasCustomPrompt="1"/>
          </p:nvPr>
        </p:nvSpPr>
        <p:spPr>
          <a:xfrm>
            <a:off x="6914002" y="648001"/>
            <a:ext cx="4629996" cy="5344275"/>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2C104F86-68E6-4C4B-8940-FB3EFF32EFDE}"/>
              </a:ext>
            </a:extLst>
          </p:cNvPr>
          <p:cNvSpPr>
            <a:spLocks noGrp="1"/>
          </p:cNvSpPr>
          <p:nvPr>
            <p:ph type="dt" sz="half" idx="20"/>
          </p:nvPr>
        </p:nvSpPr>
        <p:spPr/>
        <p:txBody>
          <a:bodyPr/>
          <a:lstStyle/>
          <a:p>
            <a:fld id="{15EE3643-3686-4B36-B717-819F85DA4BC3}" type="datetime4">
              <a:rPr lang="en-US" smtClean="0"/>
              <a:t>June 17, 2025</a:t>
            </a:fld>
            <a:endParaRPr lang="en-US"/>
          </a:p>
        </p:txBody>
      </p:sp>
      <p:sp>
        <p:nvSpPr>
          <p:cNvPr id="10" name="Footer Placeholder 9">
            <a:extLst>
              <a:ext uri="{FF2B5EF4-FFF2-40B4-BE49-F238E27FC236}">
                <a16:creationId xmlns:a16="http://schemas.microsoft.com/office/drawing/2014/main" id="{C80DFC82-3467-49AE-A3C3-008547307CCB}"/>
              </a:ext>
            </a:extLst>
          </p:cNvPr>
          <p:cNvSpPr>
            <a:spLocks noGrp="1"/>
          </p:cNvSpPr>
          <p:nvPr>
            <p:ph type="ftr" sz="quarter" idx="21"/>
          </p:nvPr>
        </p:nvSpPr>
        <p:spPr>
          <a:xfrm>
            <a:off x="6208540" y="6434418"/>
            <a:ext cx="3939394" cy="180000"/>
          </a:xfrm>
          <a:prstGeom prst="rect">
            <a:avLst/>
          </a:prstGeom>
        </p:spPr>
        <p:txBody>
          <a:bodyPr/>
          <a:lstStyle/>
          <a:p>
            <a:r>
              <a:rPr lang="en-US"/>
              <a:t>Presentation title - click on the tab Insert, Header &amp; Footer</a:t>
            </a:r>
          </a:p>
        </p:txBody>
      </p:sp>
      <p:sp>
        <p:nvSpPr>
          <p:cNvPr id="12" name="Slide Number Placeholder 11">
            <a:extLst>
              <a:ext uri="{FF2B5EF4-FFF2-40B4-BE49-F238E27FC236}">
                <a16:creationId xmlns:a16="http://schemas.microsoft.com/office/drawing/2014/main" id="{F315BB2B-3C1B-4A64-A250-03EF003683EB}"/>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71495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 pictur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3B27F6C-7A23-4C84-8F72-45AFDECB9165}"/>
              </a:ext>
            </a:extLst>
          </p:cNvPr>
          <p:cNvSpPr>
            <a:spLocks noGrp="1"/>
          </p:cNvSpPr>
          <p:nvPr>
            <p:ph type="title" hasCustomPrompt="1"/>
          </p:nvPr>
        </p:nvSpPr>
        <p:spPr>
          <a:xfrm>
            <a:off x="648000" y="648001"/>
            <a:ext cx="4630000" cy="538378"/>
          </a:xfrm>
        </p:spPr>
        <p:txBody>
          <a:bodyPr anchor="t"/>
          <a:lstStyle>
            <a:lvl1pPr>
              <a:defRPr>
                <a:solidFill>
                  <a:schemeClr val="tx2"/>
                </a:solidFill>
              </a:defRPr>
            </a:lvl1pPr>
          </a:lstStyle>
          <a:p>
            <a:r>
              <a:rPr lang="en-US"/>
              <a:t>Insert heading</a:t>
            </a:r>
          </a:p>
        </p:txBody>
      </p:sp>
      <p:sp>
        <p:nvSpPr>
          <p:cNvPr id="13" name="Subtitle 2">
            <a:extLst>
              <a:ext uri="{FF2B5EF4-FFF2-40B4-BE49-F238E27FC236}">
                <a16:creationId xmlns:a16="http://schemas.microsoft.com/office/drawing/2014/main" id="{4740459B-8724-440D-AE22-836AEFC10F0C}"/>
              </a:ext>
            </a:extLst>
          </p:cNvPr>
          <p:cNvSpPr>
            <a:spLocks noGrp="1"/>
          </p:cNvSpPr>
          <p:nvPr>
            <p:ph type="subTitle" idx="19" hasCustomPrompt="1"/>
          </p:nvPr>
        </p:nvSpPr>
        <p:spPr>
          <a:xfrm>
            <a:off x="648000" y="1209239"/>
            <a:ext cx="4630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Content Placeholder 2"/>
          <p:cNvSpPr>
            <a:spLocks noGrp="1"/>
          </p:cNvSpPr>
          <p:nvPr>
            <p:ph sz="half" idx="1" hasCustomPrompt="1"/>
          </p:nvPr>
        </p:nvSpPr>
        <p:spPr>
          <a:xfrm>
            <a:off x="648000" y="2093495"/>
            <a:ext cx="4630000" cy="3898781"/>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656351-86C4-46D4-9364-25A7F6B70731}"/>
              </a:ext>
            </a:extLst>
          </p:cNvPr>
          <p:cNvSpPr>
            <a:spLocks noGrp="1"/>
          </p:cNvSpPr>
          <p:nvPr>
            <p:ph type="pic" sz="quarter" idx="20" hasCustomPrompt="1"/>
          </p:nvPr>
        </p:nvSpPr>
        <p:spPr>
          <a:xfrm>
            <a:off x="6095998" y="-1"/>
            <a:ext cx="6096002" cy="6857143"/>
          </a:xfrm>
          <a:solidFill>
            <a:schemeClr val="bg2"/>
          </a:solidFill>
        </p:spPr>
        <p:txBody>
          <a:bodyPr tIns="72000"/>
          <a:lstStyle>
            <a:lvl1pPr marL="0" indent="0" algn="ctr">
              <a:buNone/>
              <a:defRPr/>
            </a:lvl1pPr>
          </a:lstStyle>
          <a:p>
            <a:r>
              <a:rPr lang="en-US"/>
              <a:t>Click to insert picture</a:t>
            </a:r>
          </a:p>
        </p:txBody>
      </p:sp>
      <p:sp>
        <p:nvSpPr>
          <p:cNvPr id="5" name="Date_GeneralDate" hidden="1"/>
          <p:cNvSpPr>
            <a:spLocks noGrp="1"/>
          </p:cNvSpPr>
          <p:nvPr>
            <p:ph type="dt" sz="half" idx="10"/>
          </p:nvPr>
        </p:nvSpPr>
        <p:spPr/>
        <p:txBody>
          <a:bodyPr/>
          <a:lstStyle>
            <a:lvl1pPr>
              <a:defRPr>
                <a:noFill/>
              </a:defRPr>
            </a:lvl1pPr>
          </a:lstStyle>
          <a:p>
            <a:fld id="{1B09187B-8A3C-4EB2-84D7-1C3558742B57}" type="datetime4">
              <a:rPr lang="en-US" smtClean="0"/>
              <a:t>June 17, 2025</a:t>
            </a:fld>
            <a:endParaRPr lang="en-US"/>
          </a:p>
        </p:txBody>
      </p:sp>
      <p:sp>
        <p:nvSpPr>
          <p:cNvPr id="6"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7" name="Slide Number Placeholder 6" hidden="1"/>
          <p:cNvSpPr>
            <a:spLocks noGrp="1"/>
          </p:cNvSpPr>
          <p:nvPr>
            <p:ph type="sldNum" sz="quarter" idx="12"/>
          </p:nvPr>
        </p:nvSpPr>
        <p:spPr>
          <a:xfrm>
            <a:off x="0" y="6858000"/>
            <a:ext cx="0" cy="0"/>
          </a:xfrm>
        </p:spPr>
        <p:txBody>
          <a:bodyPr/>
          <a:lstStyle>
            <a:lvl1pPr>
              <a:defRPr sz="100">
                <a:noFill/>
              </a:defRPr>
            </a:lvl1pPr>
          </a:lstStyle>
          <a:p>
            <a:endParaRPr lang="en-US"/>
          </a:p>
        </p:txBody>
      </p:sp>
    </p:spTree>
    <p:extLst>
      <p:ext uri="{BB962C8B-B14F-4D97-AF65-F5344CB8AC3E}">
        <p14:creationId xmlns:p14="http://schemas.microsoft.com/office/powerpoint/2010/main" val="106475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 picture A">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5004000" cy="1548000"/>
          </a:xfrm>
        </p:spPr>
        <p:txBody>
          <a:bodyPr anchor="t"/>
          <a:lstStyle>
            <a:lvl1pPr>
              <a:defRPr sz="6200" b="1">
                <a:solidFill>
                  <a:schemeClr val="tx2"/>
                </a:solidFill>
                <a:latin typeface="Gilroy Office Bold" panose="00000800000000000000" pitchFamily="2" charset="0"/>
              </a:defRPr>
            </a:lvl1pPr>
          </a:lstStyle>
          <a:p>
            <a:r>
              <a:rPr lang="en-US"/>
              <a:t>Insert heading</a:t>
            </a:r>
          </a:p>
        </p:txBody>
      </p:sp>
      <p:sp>
        <p:nvSpPr>
          <p:cNvPr id="12" name="Text Placeholder 12">
            <a:extLst>
              <a:ext uri="{FF2B5EF4-FFF2-40B4-BE49-F238E27FC236}">
                <a16:creationId xmlns:a16="http://schemas.microsoft.com/office/drawing/2014/main" id="{DDA6D793-EECD-4F34-98B4-CD664D35F689}"/>
              </a:ext>
            </a:extLst>
          </p:cNvPr>
          <p:cNvSpPr>
            <a:spLocks noGrp="1"/>
          </p:cNvSpPr>
          <p:nvPr>
            <p:ph type="body" sz="quarter" idx="13" hasCustomPrompt="1"/>
          </p:nvPr>
        </p:nvSpPr>
        <p:spPr>
          <a:xfrm>
            <a:off x="647700"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1800" b="0">
                <a:solidFill>
                  <a:schemeClr val="bg1"/>
                </a:solidFill>
                <a:latin typeface="+mn-lt"/>
              </a:defRPr>
            </a:lvl2pPr>
          </a:lstStyle>
          <a:p>
            <a:pPr lvl="0"/>
            <a:r>
              <a:rPr lang="en-US"/>
              <a:t>Insert name in bold, title and department</a:t>
            </a:r>
          </a:p>
          <a:p>
            <a:pPr lvl="1"/>
            <a:r>
              <a:rPr lang="en-US"/>
              <a:t>Second level</a:t>
            </a:r>
          </a:p>
          <a:p>
            <a:pPr lvl="1"/>
            <a:endParaRPr lang="en-US"/>
          </a:p>
        </p:txBody>
      </p:sp>
      <p:sp>
        <p:nvSpPr>
          <p:cNvPr id="4" name="Date"/>
          <p:cNvSpPr>
            <a:spLocks noGrp="1"/>
          </p:cNvSpPr>
          <p:nvPr>
            <p:ph type="dt" sz="half" idx="10"/>
          </p:nvPr>
        </p:nvSpPr>
        <p:spPr>
          <a:xfrm>
            <a:off x="647700" y="4368004"/>
            <a:ext cx="5067300" cy="270669"/>
          </a:xfrm>
        </p:spPr>
        <p:txBody>
          <a:bodyPr anchor="ctr"/>
          <a:lstStyle>
            <a:lvl1pPr algn="l">
              <a:defRPr sz="2100">
                <a:solidFill>
                  <a:schemeClr val="bg1"/>
                </a:solidFill>
                <a:latin typeface="+mn-lt"/>
              </a:defRPr>
            </a:lvl1pPr>
          </a:lstStyle>
          <a:p>
            <a:fld id="{69119695-672D-42D2-A32F-78233A92CE9C}" type="datetime4">
              <a:rPr lang="en-US" smtClean="0"/>
              <a:t>June 17, 2025</a:t>
            </a:fld>
            <a:endParaRPr lang="en-US"/>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6096000" y="0"/>
            <a:ext cx="6096000" cy="6858000"/>
          </a:xfrm>
        </p:spPr>
        <p:txBody>
          <a:bodyPr tIns="72000"/>
          <a:lstStyle>
            <a:lvl1pPr marL="0" indent="0" algn="ctr">
              <a:buNone/>
              <a:defRPr>
                <a:solidFill>
                  <a:schemeClr val="bg1"/>
                </a:solidFill>
              </a:defRPr>
            </a:lvl1pPr>
          </a:lstStyle>
          <a:p>
            <a:r>
              <a:rPr lang="en-US"/>
              <a:t>Click to insert picture</a:t>
            </a:r>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6" name="Text Placeholder tagline">
            <a:extLst>
              <a:ext uri="{FF2B5EF4-FFF2-40B4-BE49-F238E27FC236}">
                <a16:creationId xmlns:a16="http://schemas.microsoft.com/office/drawing/2014/main" id="{E9DE3004-FFAA-4F34-A001-0A286A9B200C}"/>
              </a:ext>
            </a:extLst>
          </p:cNvPr>
          <p:cNvSpPr>
            <a:spLocks noGrp="1"/>
          </p:cNvSpPr>
          <p:nvPr>
            <p:ph type="body" sz="quarter" idx="18"/>
          </p:nvPr>
        </p:nvSpPr>
        <p:spPr>
          <a:xfrm>
            <a:off x="10367645" y="669994"/>
            <a:ext cx="1176355" cy="352800"/>
          </a:xfrm>
          <a:blipFill>
            <a:blip r:embed="rId3"/>
            <a:stretch>
              <a:fillRect/>
            </a:stretch>
          </a:blipFill>
        </p:spPr>
        <p:txBody>
          <a:bodyPr/>
          <a:lstStyle>
            <a:lvl1pPr marL="0" indent="0">
              <a:buNone/>
              <a:defRPr sz="100">
                <a:noFill/>
              </a:defRPr>
            </a:lvl1pPr>
          </a:lstStyle>
          <a:p>
            <a:pPr lvl="0"/>
            <a:r>
              <a:rPr lang="en-US"/>
              <a:t>Click to edit Master text styles</a:t>
            </a:r>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6" name="Slide Number Placeholder 5" hidden="1"/>
          <p:cNvSpPr>
            <a:spLocks noGrp="1"/>
          </p:cNvSpPr>
          <p:nvPr>
            <p:ph type="sldNum" sz="quarter" idx="12"/>
          </p:nvPr>
        </p:nvSpPr>
        <p:spPr>
          <a:xfrm>
            <a:off x="0" y="6858000"/>
            <a:ext cx="0" cy="0"/>
          </a:xfrm>
        </p:spPr>
        <p:txBody>
          <a:bodyPr/>
          <a:lstStyle>
            <a:lvl1pPr>
              <a:defRPr sz="100">
                <a:noFill/>
              </a:defRPr>
            </a:lvl1pPr>
          </a:lstStyle>
          <a:p>
            <a:endParaRPr lang="en-US"/>
          </a:p>
        </p:txBody>
      </p:sp>
    </p:spTree>
    <p:extLst>
      <p:ext uri="{BB962C8B-B14F-4D97-AF65-F5344CB8AC3E}">
        <p14:creationId xmlns:p14="http://schemas.microsoft.com/office/powerpoint/2010/main" val="1886414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w. pictur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3B27F6C-7A23-4C84-8F72-45AFDECB9165}"/>
              </a:ext>
            </a:extLst>
          </p:cNvPr>
          <p:cNvSpPr>
            <a:spLocks noGrp="1"/>
          </p:cNvSpPr>
          <p:nvPr>
            <p:ph type="title" hasCustomPrompt="1"/>
          </p:nvPr>
        </p:nvSpPr>
        <p:spPr>
          <a:xfrm>
            <a:off x="648000" y="2895010"/>
            <a:ext cx="4630000" cy="1067981"/>
          </a:xfrm>
        </p:spPr>
        <p:txBody>
          <a:bodyPr anchor="ctr"/>
          <a:lstStyle>
            <a:lvl1pPr algn="ctr">
              <a:defRPr>
                <a:solidFill>
                  <a:schemeClr val="tx2"/>
                </a:solidFill>
              </a:defRPr>
            </a:lvl1pPr>
          </a:lstStyle>
          <a:p>
            <a:r>
              <a:rPr lang="en-US"/>
              <a:t>Insert heading</a:t>
            </a:r>
          </a:p>
        </p:txBody>
      </p:sp>
      <p:sp>
        <p:nvSpPr>
          <p:cNvPr id="10" name="Picture Placeholder 9">
            <a:extLst>
              <a:ext uri="{FF2B5EF4-FFF2-40B4-BE49-F238E27FC236}">
                <a16:creationId xmlns:a16="http://schemas.microsoft.com/office/drawing/2014/main" id="{CC656351-86C4-46D4-9364-25A7F6B70731}"/>
              </a:ext>
            </a:extLst>
          </p:cNvPr>
          <p:cNvSpPr>
            <a:spLocks noGrp="1"/>
          </p:cNvSpPr>
          <p:nvPr>
            <p:ph type="pic" sz="quarter" idx="20" hasCustomPrompt="1"/>
          </p:nvPr>
        </p:nvSpPr>
        <p:spPr>
          <a:xfrm>
            <a:off x="6095998" y="-1"/>
            <a:ext cx="6096002" cy="6857143"/>
          </a:xfrm>
          <a:solidFill>
            <a:schemeClr val="bg2"/>
          </a:solidFill>
        </p:spPr>
        <p:txBody>
          <a:bodyPr tIns="72000"/>
          <a:lstStyle>
            <a:lvl1pPr marL="0" indent="0" algn="ctr">
              <a:buNone/>
              <a:defRPr/>
            </a:lvl1pPr>
          </a:lstStyle>
          <a:p>
            <a:r>
              <a:rPr lang="en-US"/>
              <a:t>Click to insert picture</a:t>
            </a:r>
          </a:p>
        </p:txBody>
      </p:sp>
      <p:sp>
        <p:nvSpPr>
          <p:cNvPr id="5" name="Date_GeneralDate" hidden="1"/>
          <p:cNvSpPr>
            <a:spLocks noGrp="1"/>
          </p:cNvSpPr>
          <p:nvPr>
            <p:ph type="dt" sz="half" idx="10"/>
          </p:nvPr>
        </p:nvSpPr>
        <p:spPr/>
        <p:txBody>
          <a:bodyPr/>
          <a:lstStyle>
            <a:lvl1pPr>
              <a:defRPr>
                <a:noFill/>
              </a:defRPr>
            </a:lvl1pPr>
          </a:lstStyle>
          <a:p>
            <a:fld id="{9F211FD3-C998-4396-8C7C-843F9296306B}" type="datetime4">
              <a:rPr lang="en-US" smtClean="0"/>
              <a:t>June 17, 2025</a:t>
            </a:fld>
            <a:endParaRPr lang="en-US"/>
          </a:p>
        </p:txBody>
      </p:sp>
      <p:sp>
        <p:nvSpPr>
          <p:cNvPr id="6"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7" name="Slide Number Placeholder 6" hidden="1"/>
          <p:cNvSpPr>
            <a:spLocks noGrp="1"/>
          </p:cNvSpPr>
          <p:nvPr>
            <p:ph type="sldNum" sz="quarter" idx="12"/>
          </p:nvPr>
        </p:nvSpPr>
        <p:spPr>
          <a:xfrm>
            <a:off x="0" y="6858000"/>
            <a:ext cx="0" cy="0"/>
          </a:xfrm>
        </p:spPr>
        <p:txBody>
          <a:bodyPr/>
          <a:lstStyle>
            <a:lvl1pPr>
              <a:defRPr sz="100">
                <a:noFill/>
              </a:defRPr>
            </a:lvl1pPr>
          </a:lstStyle>
          <a:p>
            <a:endParaRPr lang="en-US"/>
          </a:p>
        </p:txBody>
      </p:sp>
    </p:spTree>
    <p:extLst>
      <p:ext uri="{BB962C8B-B14F-4D97-AF65-F5344CB8AC3E}">
        <p14:creationId xmlns:p14="http://schemas.microsoft.com/office/powerpoint/2010/main" val="9022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16BFAAC4-5355-43FE-BE1C-8F796159F5CE}"/>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17" name="Subtitle 2">
            <a:extLst>
              <a:ext uri="{FF2B5EF4-FFF2-40B4-BE49-F238E27FC236}">
                <a16:creationId xmlns:a16="http://schemas.microsoft.com/office/drawing/2014/main" id="{CC220A52-5B0A-487E-A4AD-86475A789000}"/>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3" name="Text Placeholder 2"/>
          <p:cNvSpPr>
            <a:spLocks noGrp="1"/>
          </p:cNvSpPr>
          <p:nvPr>
            <p:ph type="body" idx="1" hasCustomPrompt="1"/>
          </p:nvPr>
        </p:nvSpPr>
        <p:spPr>
          <a:xfrm>
            <a:off x="648000" y="2093495"/>
            <a:ext cx="3240000" cy="375385"/>
          </a:xfrm>
          <a:ln>
            <a:noFill/>
          </a:ln>
        </p:spPr>
        <p:txBody>
          <a:bodyPr anchor="t"/>
          <a:lstStyle>
            <a:lvl1pPr marL="0" indent="0" algn="ctr">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5" name="Text Placeholder 4"/>
          <p:cNvSpPr>
            <a:spLocks noGrp="1"/>
          </p:cNvSpPr>
          <p:nvPr>
            <p:ph type="body" sz="quarter" idx="3" hasCustomPrompt="1"/>
          </p:nvPr>
        </p:nvSpPr>
        <p:spPr>
          <a:xfrm>
            <a:off x="4473037" y="2093495"/>
            <a:ext cx="3240000" cy="375385"/>
          </a:xfrm>
          <a:ln>
            <a:noFill/>
          </a:ln>
        </p:spPr>
        <p:txBody>
          <a:bodyPr anchor="t"/>
          <a:lstStyle>
            <a:lvl1pPr marL="0" indent="0" algn="ctr">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text</a:t>
            </a:r>
          </a:p>
        </p:txBody>
      </p:sp>
      <p:sp>
        <p:nvSpPr>
          <p:cNvPr id="11" name="Text Placeholder 10">
            <a:extLst>
              <a:ext uri="{FF2B5EF4-FFF2-40B4-BE49-F238E27FC236}">
                <a16:creationId xmlns:a16="http://schemas.microsoft.com/office/drawing/2014/main" id="{4BC3639E-2081-4001-8BFB-ED814ED2B312}"/>
              </a:ext>
            </a:extLst>
          </p:cNvPr>
          <p:cNvSpPr>
            <a:spLocks noGrp="1"/>
          </p:cNvSpPr>
          <p:nvPr>
            <p:ph type="body" sz="quarter" idx="13" hasCustomPrompt="1"/>
          </p:nvPr>
        </p:nvSpPr>
        <p:spPr>
          <a:xfrm>
            <a:off x="8298074" y="2093495"/>
            <a:ext cx="3240000" cy="375385"/>
          </a:xfrm>
          <a:ln>
            <a:noFill/>
          </a:ln>
        </p:spPr>
        <p:txBody>
          <a:bodyPr/>
          <a:lstStyle>
            <a:lvl1pPr marL="0" indent="0" algn="ctr">
              <a:buNone/>
              <a:defRPr sz="1800" b="1"/>
            </a:lvl1pPr>
          </a:lstStyle>
          <a:p>
            <a:pPr lvl="0"/>
            <a:r>
              <a:rPr lang="en-US"/>
              <a:t>Insert text</a:t>
            </a:r>
          </a:p>
        </p:txBody>
      </p:sp>
      <p:sp>
        <p:nvSpPr>
          <p:cNvPr id="4" name="Content Placeholder 3"/>
          <p:cNvSpPr>
            <a:spLocks noGrp="1"/>
          </p:cNvSpPr>
          <p:nvPr>
            <p:ph sz="half" idx="2" hasCustomPrompt="1"/>
          </p:nvPr>
        </p:nvSpPr>
        <p:spPr>
          <a:xfrm>
            <a:off x="660166"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4473039"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41A0B6E4-0792-4FB6-9C69-DCAF7308CE07}"/>
              </a:ext>
            </a:extLst>
          </p:cNvPr>
          <p:cNvSpPr>
            <a:spLocks noGrp="1"/>
          </p:cNvSpPr>
          <p:nvPr>
            <p:ph sz="quarter" idx="14" hasCustomPrompt="1"/>
          </p:nvPr>
        </p:nvSpPr>
        <p:spPr>
          <a:xfrm>
            <a:off x="8285912"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7623BAEC-2395-4E3C-AA89-18B063517EA5}"/>
              </a:ext>
            </a:extLst>
          </p:cNvPr>
          <p:cNvSpPr>
            <a:spLocks noGrp="1"/>
          </p:cNvSpPr>
          <p:nvPr>
            <p:ph type="dt" sz="half" idx="20"/>
          </p:nvPr>
        </p:nvSpPr>
        <p:spPr/>
        <p:txBody>
          <a:bodyPr/>
          <a:lstStyle/>
          <a:p>
            <a:fld id="{CB9690A7-56D5-4885-BFA0-D88B87CF3CA6}" type="datetime4">
              <a:rPr lang="en-US" smtClean="0"/>
              <a:t>June 17, 2025</a:t>
            </a:fld>
            <a:endParaRPr lang="en-US"/>
          </a:p>
        </p:txBody>
      </p:sp>
      <p:sp>
        <p:nvSpPr>
          <p:cNvPr id="12" name="Footer Placeholder 11">
            <a:extLst>
              <a:ext uri="{FF2B5EF4-FFF2-40B4-BE49-F238E27FC236}">
                <a16:creationId xmlns:a16="http://schemas.microsoft.com/office/drawing/2014/main" id="{BC621A1C-6211-4A39-A018-FD44ABE41DE2}"/>
              </a:ext>
            </a:extLst>
          </p:cNvPr>
          <p:cNvSpPr>
            <a:spLocks noGrp="1"/>
          </p:cNvSpPr>
          <p:nvPr>
            <p:ph type="ftr" sz="quarter" idx="21"/>
          </p:nvPr>
        </p:nvSpPr>
        <p:spPr>
          <a:xfrm>
            <a:off x="6208540" y="6434418"/>
            <a:ext cx="3939394" cy="180000"/>
          </a:xfrm>
          <a:prstGeom prst="rect">
            <a:avLst/>
          </a:prstGeom>
        </p:spPr>
        <p:txBody>
          <a:bodyPr/>
          <a:lstStyle/>
          <a:p>
            <a:r>
              <a:rPr lang="en-US"/>
              <a:t>Presentation title - click on the tab Insert, Header &amp; Footer</a:t>
            </a:r>
          </a:p>
        </p:txBody>
      </p:sp>
      <p:sp>
        <p:nvSpPr>
          <p:cNvPr id="14" name="Slide Number Placeholder 13">
            <a:extLst>
              <a:ext uri="{FF2B5EF4-FFF2-40B4-BE49-F238E27FC236}">
                <a16:creationId xmlns:a16="http://schemas.microsoft.com/office/drawing/2014/main" id="{E0BE468B-5FF7-45C0-BF61-AF20651DE0E0}"/>
              </a:ext>
            </a:extLst>
          </p:cNvPr>
          <p:cNvSpPr>
            <a:spLocks noGrp="1"/>
          </p:cNvSpPr>
          <p:nvPr>
            <p:ph type="sldNum" sz="quarter" idx="22"/>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3167274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picture">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F542DC02-281B-4C22-9D46-B729A03302FB}"/>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a:t>Insert heading</a:t>
            </a:r>
          </a:p>
        </p:txBody>
      </p:sp>
      <p:sp>
        <p:nvSpPr>
          <p:cNvPr id="21" name="Subtitle 2">
            <a:extLst>
              <a:ext uri="{FF2B5EF4-FFF2-40B4-BE49-F238E27FC236}">
                <a16:creationId xmlns:a16="http://schemas.microsoft.com/office/drawing/2014/main" id="{7BBC1487-D816-4CE2-A2A2-57AB192F7975}"/>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a:t>Insert sub-heading</a:t>
            </a:r>
          </a:p>
        </p:txBody>
      </p:sp>
      <p:sp>
        <p:nvSpPr>
          <p:cNvPr id="9" name="Content Placeholder 8">
            <a:extLst>
              <a:ext uri="{FF2B5EF4-FFF2-40B4-BE49-F238E27FC236}">
                <a16:creationId xmlns:a16="http://schemas.microsoft.com/office/drawing/2014/main" id="{E6B2B352-6BCF-4813-A411-FDB6ED7D7B86}"/>
              </a:ext>
            </a:extLst>
          </p:cNvPr>
          <p:cNvSpPr>
            <a:spLocks noGrp="1"/>
          </p:cNvSpPr>
          <p:nvPr>
            <p:ph sz="quarter" idx="26" hasCustomPrompt="1"/>
          </p:nvPr>
        </p:nvSpPr>
        <p:spPr>
          <a:xfrm>
            <a:off x="647700" y="2093913"/>
            <a:ext cx="3488400" cy="1584000"/>
          </a:xfrm>
        </p:spPr>
        <p:txBody>
          <a:bodyPr tIns="0"/>
          <a:lstStyle>
            <a:lvl1pPr marL="0" indent="0" algn="l">
              <a:buNone/>
              <a:defRPr sz="1400"/>
            </a:lvl1pPr>
          </a:lstStyle>
          <a:p>
            <a:pPr lvl="0"/>
            <a:r>
              <a:rPr lang="en-US"/>
              <a:t>Click to add content</a:t>
            </a:r>
          </a:p>
        </p:txBody>
      </p:sp>
      <p:sp>
        <p:nvSpPr>
          <p:cNvPr id="11" name="Content Placeholder 10">
            <a:extLst>
              <a:ext uri="{FF2B5EF4-FFF2-40B4-BE49-F238E27FC236}">
                <a16:creationId xmlns:a16="http://schemas.microsoft.com/office/drawing/2014/main" id="{C585B568-8162-46DE-ACC1-C7F94510A362}"/>
              </a:ext>
            </a:extLst>
          </p:cNvPr>
          <p:cNvSpPr>
            <a:spLocks noGrp="1"/>
          </p:cNvSpPr>
          <p:nvPr>
            <p:ph sz="quarter" idx="27" hasCustomPrompt="1"/>
          </p:nvPr>
        </p:nvSpPr>
        <p:spPr>
          <a:xfrm>
            <a:off x="4349299" y="2093913"/>
            <a:ext cx="3488400" cy="1584000"/>
          </a:xfrm>
        </p:spPr>
        <p:txBody>
          <a:bodyPr tIns="0"/>
          <a:lstStyle>
            <a:lvl1pPr marL="0" indent="0" algn="l">
              <a:buNone/>
              <a:defRPr sz="1400"/>
            </a:lvl1pPr>
          </a:lstStyle>
          <a:p>
            <a:pPr lvl="0"/>
            <a:r>
              <a:rPr lang="en-US"/>
              <a:t>Click to add content</a:t>
            </a:r>
          </a:p>
        </p:txBody>
      </p:sp>
      <p:sp>
        <p:nvSpPr>
          <p:cNvPr id="17" name="Content Placeholder 16">
            <a:extLst>
              <a:ext uri="{FF2B5EF4-FFF2-40B4-BE49-F238E27FC236}">
                <a16:creationId xmlns:a16="http://schemas.microsoft.com/office/drawing/2014/main" id="{6B5DBFC9-886D-4E65-BBE9-27B812EABD12}"/>
              </a:ext>
            </a:extLst>
          </p:cNvPr>
          <p:cNvSpPr>
            <a:spLocks noGrp="1"/>
          </p:cNvSpPr>
          <p:nvPr>
            <p:ph sz="quarter" idx="28" hasCustomPrompt="1"/>
          </p:nvPr>
        </p:nvSpPr>
        <p:spPr>
          <a:xfrm>
            <a:off x="8050212" y="2093913"/>
            <a:ext cx="3488400" cy="1584000"/>
          </a:xfrm>
        </p:spPr>
        <p:txBody>
          <a:bodyPr tIns="0"/>
          <a:lstStyle>
            <a:lvl1pPr marL="0" indent="0" algn="l">
              <a:buNone/>
              <a:defRPr sz="1400"/>
            </a:lvl1pPr>
          </a:lstStyle>
          <a:p>
            <a:pPr lvl="0"/>
            <a:r>
              <a:rPr lang="en-US"/>
              <a:t>Click to add content</a:t>
            </a:r>
          </a:p>
        </p:txBody>
      </p:sp>
      <p:sp>
        <p:nvSpPr>
          <p:cNvPr id="4" name="Content Placeholder 3"/>
          <p:cNvSpPr>
            <a:spLocks noGrp="1"/>
          </p:cNvSpPr>
          <p:nvPr>
            <p:ph sz="half" idx="2" hasCustomPrompt="1"/>
          </p:nvPr>
        </p:nvSpPr>
        <p:spPr>
          <a:xfrm>
            <a:off x="647700" y="3883480"/>
            <a:ext cx="3487995" cy="2047420"/>
          </a:xfrm>
        </p:spPr>
        <p:txBody>
          <a:bodyPr/>
          <a:lstStyle>
            <a:lvl1pPr marL="0" indent="0">
              <a:lnSpc>
                <a:spcPct val="113000"/>
              </a:lnSpc>
              <a:buNone/>
              <a:defRPr sz="1650"/>
            </a:lvl1pPr>
          </a:lstStyle>
          <a:p>
            <a:pPr lvl="0"/>
            <a:r>
              <a:rPr lang="en-US"/>
              <a:t>Click to add text</a:t>
            </a:r>
          </a:p>
        </p:txBody>
      </p:sp>
      <p:sp>
        <p:nvSpPr>
          <p:cNvPr id="6" name="Content Placeholder 5"/>
          <p:cNvSpPr>
            <a:spLocks noGrp="1"/>
          </p:cNvSpPr>
          <p:nvPr>
            <p:ph sz="quarter" idx="4" hasCustomPrompt="1"/>
          </p:nvPr>
        </p:nvSpPr>
        <p:spPr>
          <a:xfrm>
            <a:off x="4349299" y="3883479"/>
            <a:ext cx="3487995" cy="2047419"/>
          </a:xfrm>
        </p:spPr>
        <p:txBody>
          <a:bodyPr/>
          <a:lstStyle>
            <a:lvl1pPr marL="0" indent="0">
              <a:lnSpc>
                <a:spcPct val="113000"/>
              </a:lnSpc>
              <a:buNone/>
              <a:defRPr sz="1650"/>
            </a:lvl1pPr>
          </a:lstStyle>
          <a:p>
            <a:pPr lvl="0"/>
            <a:r>
              <a:rPr lang="en-US"/>
              <a:t>Click to add text</a:t>
            </a:r>
          </a:p>
        </p:txBody>
      </p:sp>
      <p:sp>
        <p:nvSpPr>
          <p:cNvPr id="13" name="Content Placeholder 12">
            <a:extLst>
              <a:ext uri="{FF2B5EF4-FFF2-40B4-BE49-F238E27FC236}">
                <a16:creationId xmlns:a16="http://schemas.microsoft.com/office/drawing/2014/main" id="{41A0B6E4-0792-4FB6-9C69-DCAF7308CE07}"/>
              </a:ext>
            </a:extLst>
          </p:cNvPr>
          <p:cNvSpPr>
            <a:spLocks noGrp="1"/>
          </p:cNvSpPr>
          <p:nvPr>
            <p:ph sz="quarter" idx="14" hasCustomPrompt="1"/>
          </p:nvPr>
        </p:nvSpPr>
        <p:spPr>
          <a:xfrm>
            <a:off x="8050618" y="3883479"/>
            <a:ext cx="3487994" cy="2047419"/>
          </a:xfrm>
        </p:spPr>
        <p:txBody>
          <a:bodyPr/>
          <a:lstStyle>
            <a:lvl1pPr marL="0" indent="0">
              <a:lnSpc>
                <a:spcPct val="113000"/>
              </a:lnSpc>
              <a:buNone/>
              <a:defRPr sz="1650"/>
            </a:lvl1pPr>
          </a:lstStyle>
          <a:p>
            <a:pPr lvl="0"/>
            <a:r>
              <a:rPr lang="en-US"/>
              <a:t>Click to add text</a:t>
            </a:r>
          </a:p>
        </p:txBody>
      </p:sp>
      <p:sp>
        <p:nvSpPr>
          <p:cNvPr id="2" name="Date Placeholder 1">
            <a:extLst>
              <a:ext uri="{FF2B5EF4-FFF2-40B4-BE49-F238E27FC236}">
                <a16:creationId xmlns:a16="http://schemas.microsoft.com/office/drawing/2014/main" id="{4C5DCEFD-FA64-4ED3-B7EF-D59E2412B609}"/>
              </a:ext>
            </a:extLst>
          </p:cNvPr>
          <p:cNvSpPr>
            <a:spLocks noGrp="1"/>
          </p:cNvSpPr>
          <p:nvPr>
            <p:ph type="dt" sz="half" idx="23"/>
          </p:nvPr>
        </p:nvSpPr>
        <p:spPr/>
        <p:txBody>
          <a:bodyPr/>
          <a:lstStyle/>
          <a:p>
            <a:fld id="{C2201948-7E3B-44C8-BD47-C81F22F40757}" type="datetime4">
              <a:rPr lang="en-US" smtClean="0"/>
              <a:t>June 17, 2025</a:t>
            </a:fld>
            <a:endParaRPr lang="en-US"/>
          </a:p>
        </p:txBody>
      </p:sp>
      <p:sp>
        <p:nvSpPr>
          <p:cNvPr id="3" name="Footer Placeholder 2">
            <a:extLst>
              <a:ext uri="{FF2B5EF4-FFF2-40B4-BE49-F238E27FC236}">
                <a16:creationId xmlns:a16="http://schemas.microsoft.com/office/drawing/2014/main" id="{FEEA9710-F9F9-412E-83B4-7A8A676A1AF3}"/>
              </a:ext>
            </a:extLst>
          </p:cNvPr>
          <p:cNvSpPr>
            <a:spLocks noGrp="1"/>
          </p:cNvSpPr>
          <p:nvPr>
            <p:ph type="ftr" sz="quarter" idx="24"/>
          </p:nvPr>
        </p:nvSpPr>
        <p:spPr>
          <a:xfrm>
            <a:off x="6208540" y="6434418"/>
            <a:ext cx="3939394" cy="180000"/>
          </a:xfrm>
          <a:prstGeom prst="rect">
            <a:avLst/>
          </a:prstGeom>
        </p:spPr>
        <p:txBody>
          <a:bodyPr/>
          <a:lstStyle/>
          <a:p>
            <a:r>
              <a:rPr lang="en-US"/>
              <a:t>Presentation title - click on the tab Insert, Header &amp; Footer</a:t>
            </a:r>
          </a:p>
        </p:txBody>
      </p:sp>
      <p:sp>
        <p:nvSpPr>
          <p:cNvPr id="5" name="Slide Number Placeholder 4">
            <a:extLst>
              <a:ext uri="{FF2B5EF4-FFF2-40B4-BE49-F238E27FC236}">
                <a16:creationId xmlns:a16="http://schemas.microsoft.com/office/drawing/2014/main" id="{C27EB32D-4947-476E-8652-94A931DC0498}"/>
              </a:ext>
            </a:extLst>
          </p:cNvPr>
          <p:cNvSpPr>
            <a:spLocks noGrp="1"/>
          </p:cNvSpPr>
          <p:nvPr>
            <p:ph type="sldNum" sz="quarter" idx="25"/>
          </p:nvPr>
        </p:nvSpPr>
        <p:spPr/>
        <p:txBody>
          <a:bodyPr/>
          <a:lstStyle/>
          <a:p>
            <a:fld id="{24C8C45C-947F-4981-8B3F-4F32E973C901}" type="slidenum">
              <a:rPr lang="en-US" smtClean="0"/>
              <a:pPr/>
              <a:t>‹#›</a:t>
            </a:fld>
            <a:endParaRPr lang="en-US"/>
          </a:p>
        </p:txBody>
      </p:sp>
    </p:spTree>
    <p:extLst>
      <p:ext uri="{BB962C8B-B14F-4D97-AF65-F5344CB8AC3E}">
        <p14:creationId xmlns:p14="http://schemas.microsoft.com/office/powerpoint/2010/main" val="3441147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1673017"/>
            <a:ext cx="10895998" cy="3511966"/>
          </a:xfrm>
        </p:spPr>
        <p:txBody>
          <a:bodyPr lIns="0" rIns="0" bIns="288000" anchor="ctr"/>
          <a:lstStyle>
            <a:lvl1pPr algn="ctr">
              <a:defRPr sz="6200" b="1">
                <a:solidFill>
                  <a:schemeClr val="accent1"/>
                </a:solidFill>
              </a:defRPr>
            </a:lvl1pPr>
          </a:lstStyle>
          <a:p>
            <a:r>
              <a:rPr lang="en-US"/>
              <a:t>“Click to insert quote </a:t>
            </a:r>
            <a:br>
              <a:rPr lang="en-US"/>
            </a:br>
            <a:r>
              <a:rPr lang="en-US"/>
              <a:t>or statement”</a:t>
            </a:r>
          </a:p>
        </p:txBody>
      </p:sp>
      <p:sp>
        <p:nvSpPr>
          <p:cNvPr id="3" name="Date Placeholder 2">
            <a:extLst>
              <a:ext uri="{FF2B5EF4-FFF2-40B4-BE49-F238E27FC236}">
                <a16:creationId xmlns:a16="http://schemas.microsoft.com/office/drawing/2014/main" id="{FA0384CC-0A51-46E7-A513-42D4EF62CABE}"/>
              </a:ext>
            </a:extLst>
          </p:cNvPr>
          <p:cNvSpPr>
            <a:spLocks noGrp="1"/>
          </p:cNvSpPr>
          <p:nvPr>
            <p:ph type="dt" sz="half" idx="10"/>
          </p:nvPr>
        </p:nvSpPr>
        <p:spPr/>
        <p:txBody>
          <a:bodyPr/>
          <a:lstStyle>
            <a:lvl1pPr>
              <a:defRPr>
                <a:solidFill>
                  <a:schemeClr val="tx1"/>
                </a:solidFill>
              </a:defRPr>
            </a:lvl1pPr>
          </a:lstStyle>
          <a:p>
            <a:fld id="{81051719-1231-4DEB-9DD9-B89366CA9BC5}" type="datetime4">
              <a:rPr lang="en-US" smtClean="0"/>
              <a:t>June 17, 2025</a:t>
            </a:fld>
            <a:endParaRPr lang="en-US"/>
          </a:p>
        </p:txBody>
      </p:sp>
      <p:sp>
        <p:nvSpPr>
          <p:cNvPr id="7" name="Footer Placeholder 6">
            <a:extLst>
              <a:ext uri="{FF2B5EF4-FFF2-40B4-BE49-F238E27FC236}">
                <a16:creationId xmlns:a16="http://schemas.microsoft.com/office/drawing/2014/main" id="{E2E690FC-B878-45C0-8F73-A16E302E6BA6}"/>
              </a:ext>
            </a:extLst>
          </p:cNvPr>
          <p:cNvSpPr>
            <a:spLocks noGrp="1"/>
          </p:cNvSpPr>
          <p:nvPr>
            <p:ph type="ftr" sz="quarter" idx="11"/>
          </p:nvPr>
        </p:nvSpPr>
        <p:spPr>
          <a:xfrm>
            <a:off x="6208540" y="6434418"/>
            <a:ext cx="3939394" cy="180000"/>
          </a:xfrm>
          <a:prstGeom prst="rect">
            <a:avLst/>
          </a:prstGeom>
        </p:spPr>
        <p:txBody>
          <a:bodyPr/>
          <a:lstStyle>
            <a:lvl1pPr>
              <a:defRPr>
                <a:solidFill>
                  <a:schemeClr val="tx1"/>
                </a:solidFill>
              </a:defRPr>
            </a:lvl1pPr>
          </a:lstStyle>
          <a:p>
            <a:r>
              <a:rPr lang="en-US"/>
              <a:t>Presentation title - click on the tab Insert, Header &amp; Footer</a:t>
            </a:r>
          </a:p>
        </p:txBody>
      </p:sp>
      <p:sp>
        <p:nvSpPr>
          <p:cNvPr id="8" name="Slide Number Placeholder 7">
            <a:extLst>
              <a:ext uri="{FF2B5EF4-FFF2-40B4-BE49-F238E27FC236}">
                <a16:creationId xmlns:a16="http://schemas.microsoft.com/office/drawing/2014/main" id="{30C178DC-BD31-438D-B493-12461C8B9D02}"/>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938381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9086400" cy="1548000"/>
          </a:xfrm>
        </p:spPr>
        <p:txBody>
          <a:bodyPr anchor="t"/>
          <a:lstStyle>
            <a:lvl1pPr>
              <a:defRPr sz="6200" b="1">
                <a:solidFill>
                  <a:schemeClr val="tx2"/>
                </a:solidFill>
                <a:latin typeface="Gilroy Office Bold" panose="00000800000000000000" pitchFamily="2" charset="0"/>
              </a:defRPr>
            </a:lvl1pPr>
          </a:lstStyle>
          <a:p>
            <a:r>
              <a:rPr lang="en-US"/>
              <a:t>Insert heading</a:t>
            </a:r>
          </a:p>
        </p:txBody>
      </p:sp>
      <p:sp>
        <p:nvSpPr>
          <p:cNvPr id="20" name="Text Placeholder 12">
            <a:extLst>
              <a:ext uri="{FF2B5EF4-FFF2-40B4-BE49-F238E27FC236}">
                <a16:creationId xmlns:a16="http://schemas.microsoft.com/office/drawing/2014/main" id="{E26B7D46-EBB7-4C04-9074-754A14D3AA2D}"/>
              </a:ext>
            </a:extLst>
          </p:cNvPr>
          <p:cNvSpPr>
            <a:spLocks noGrp="1"/>
          </p:cNvSpPr>
          <p:nvPr>
            <p:ph type="body" sz="quarter" idx="13" hasCustomPrompt="1"/>
          </p:nvPr>
        </p:nvSpPr>
        <p:spPr>
          <a:xfrm>
            <a:off x="647700" y="2997200"/>
            <a:ext cx="9086400" cy="252000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Char char="​"/>
              <a:defRPr b="0">
                <a:solidFill>
                  <a:schemeClr val="bg1"/>
                </a:solidFill>
                <a:latin typeface="+mn-lt"/>
              </a:defRPr>
            </a:lvl2pPr>
          </a:lstStyle>
          <a:p>
            <a:pPr lvl="0"/>
            <a:r>
              <a:rPr lang="en-US"/>
              <a:t>Insert name, title, department, phone and email</a:t>
            </a:r>
          </a:p>
          <a:p>
            <a:pPr lvl="1"/>
            <a:r>
              <a:rPr lang="en-US"/>
              <a:t>Title, department</a:t>
            </a:r>
          </a:p>
          <a:p>
            <a:pPr lvl="1"/>
            <a:endParaRPr lang="en-US"/>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pic>
        <p:nvPicPr>
          <p:cNvPr id="5" name="Picture 4">
            <a:extLst>
              <a:ext uri="{FF2B5EF4-FFF2-40B4-BE49-F238E27FC236}">
                <a16:creationId xmlns:a16="http://schemas.microsoft.com/office/drawing/2014/main" id="{0C3E9A5B-EF7A-4698-9506-F56FDC3AAD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7645" y="666872"/>
            <a:ext cx="1179257" cy="357068"/>
          </a:xfrm>
          <a:prstGeom prst="rect">
            <a:avLst/>
          </a:prstGeom>
        </p:spPr>
      </p:pic>
      <p:sp>
        <p:nvSpPr>
          <p:cNvPr id="2" name="Date Placeholder 1">
            <a:extLst>
              <a:ext uri="{FF2B5EF4-FFF2-40B4-BE49-F238E27FC236}">
                <a16:creationId xmlns:a16="http://schemas.microsoft.com/office/drawing/2014/main" id="{AC5AD82A-33AE-4590-9C13-B18B9354EE63}"/>
              </a:ext>
            </a:extLst>
          </p:cNvPr>
          <p:cNvSpPr>
            <a:spLocks noGrp="1"/>
          </p:cNvSpPr>
          <p:nvPr>
            <p:ph type="dt" sz="half" idx="14"/>
          </p:nvPr>
        </p:nvSpPr>
        <p:spPr/>
        <p:txBody>
          <a:bodyPr/>
          <a:lstStyle>
            <a:lvl1pPr>
              <a:defRPr>
                <a:solidFill>
                  <a:schemeClr val="bg1"/>
                </a:solidFill>
              </a:defRPr>
            </a:lvl1pPr>
          </a:lstStyle>
          <a:p>
            <a:fld id="{0F1FACD1-3031-42AF-A91D-3C3EE748898D}" type="datetime4">
              <a:rPr lang="en-US" smtClean="0"/>
              <a:t>June 17, 2025</a:t>
            </a:fld>
            <a:endParaRPr lang="en-US"/>
          </a:p>
        </p:txBody>
      </p:sp>
      <p:sp>
        <p:nvSpPr>
          <p:cNvPr id="6" name="Footer Placeholder 5">
            <a:extLst>
              <a:ext uri="{FF2B5EF4-FFF2-40B4-BE49-F238E27FC236}">
                <a16:creationId xmlns:a16="http://schemas.microsoft.com/office/drawing/2014/main" id="{5FF49A88-5BA8-4E94-9BBE-DA8B6ABD9113}"/>
              </a:ext>
            </a:extLst>
          </p:cNvPr>
          <p:cNvSpPr>
            <a:spLocks noGrp="1"/>
          </p:cNvSpPr>
          <p:nvPr>
            <p:ph type="ftr" sz="quarter" idx="15"/>
          </p:nvPr>
        </p:nvSpPr>
        <p:spPr>
          <a:xfrm>
            <a:off x="6208540" y="6434418"/>
            <a:ext cx="3939394" cy="180000"/>
          </a:xfrm>
          <a:prstGeom prst="rect">
            <a:avLst/>
          </a:prstGeom>
        </p:spPr>
        <p:txBody>
          <a:bodyPr/>
          <a:lstStyle>
            <a:lvl1pPr>
              <a:defRPr>
                <a:solidFill>
                  <a:schemeClr val="bg1"/>
                </a:solidFill>
              </a:defRPr>
            </a:lvl1pPr>
          </a:lstStyle>
          <a:p>
            <a:r>
              <a:rPr lang="en-US"/>
              <a:t>Presentation title - click on the tab Insert, Header &amp; Footer</a:t>
            </a:r>
          </a:p>
        </p:txBody>
      </p:sp>
      <p:sp>
        <p:nvSpPr>
          <p:cNvPr id="8" name="Slide Number Placeholder 7">
            <a:extLst>
              <a:ext uri="{FF2B5EF4-FFF2-40B4-BE49-F238E27FC236}">
                <a16:creationId xmlns:a16="http://schemas.microsoft.com/office/drawing/2014/main" id="{D1DB4997-EAB9-43A3-B864-8EDBB32E1EDF}"/>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1285710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w.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7920000" cy="1548000"/>
          </a:xfrm>
        </p:spPr>
        <p:txBody>
          <a:bodyPr anchor="t"/>
          <a:lstStyle>
            <a:lvl1pPr>
              <a:defRPr sz="6200" b="1">
                <a:solidFill>
                  <a:schemeClr val="tx2"/>
                </a:solidFill>
                <a:latin typeface="Gilroy Office Bold" panose="00000800000000000000" pitchFamily="2" charset="0"/>
              </a:defRPr>
            </a:lvl1pPr>
          </a:lstStyle>
          <a:p>
            <a:r>
              <a:rPr lang="en-US"/>
              <a:t>Insert heading</a:t>
            </a:r>
          </a:p>
        </p:txBody>
      </p:sp>
      <p:sp>
        <p:nvSpPr>
          <p:cNvPr id="20" name="Text Placeholder 12">
            <a:extLst>
              <a:ext uri="{FF2B5EF4-FFF2-40B4-BE49-F238E27FC236}">
                <a16:creationId xmlns:a16="http://schemas.microsoft.com/office/drawing/2014/main" id="{E332E70F-D53F-49BB-A903-0C2C675C6A33}"/>
              </a:ext>
            </a:extLst>
          </p:cNvPr>
          <p:cNvSpPr>
            <a:spLocks noGrp="1"/>
          </p:cNvSpPr>
          <p:nvPr>
            <p:ph type="body" sz="quarter" idx="13" hasCustomPrompt="1"/>
          </p:nvPr>
        </p:nvSpPr>
        <p:spPr>
          <a:xfrm>
            <a:off x="647700" y="2997200"/>
            <a:ext cx="6480000" cy="2520000"/>
          </a:xfrm>
        </p:spPr>
        <p:txBody>
          <a:bodyPr/>
          <a:lstStyle>
            <a:lvl1pPr marL="0" indent="0">
              <a:spcAft>
                <a:spcPts val="0"/>
              </a:spcAft>
              <a:buNone/>
              <a:defRPr sz="2100" b="0">
                <a:solidFill>
                  <a:schemeClr val="tx1"/>
                </a:solidFill>
                <a:latin typeface="+mn-lt"/>
              </a:defRPr>
            </a:lvl1pPr>
            <a:lvl2pPr marL="0" indent="0">
              <a:spcBef>
                <a:spcPts val="0"/>
              </a:spcBef>
              <a:buFont typeface="Arial" panose="020B0604020202020204" pitchFamily="34" charset="0"/>
              <a:buChar char="​"/>
              <a:defRPr>
                <a:solidFill>
                  <a:schemeClr val="tx1"/>
                </a:solidFill>
              </a:defRPr>
            </a:lvl2pPr>
          </a:lstStyle>
          <a:p>
            <a:pPr lvl="0"/>
            <a:r>
              <a:rPr lang="en-US"/>
              <a:t>Insert name, title, department, phone and email</a:t>
            </a:r>
          </a:p>
          <a:p>
            <a:pPr lvl="1"/>
            <a:r>
              <a:rPr lang="en-US"/>
              <a:t>Title, department</a:t>
            </a:r>
          </a:p>
          <a:p>
            <a:pPr lvl="1"/>
            <a:endParaRPr lang="en-US"/>
          </a:p>
        </p:txBody>
      </p:sp>
      <p:pic>
        <p:nvPicPr>
          <p:cNvPr id="22" name="Graphic 21">
            <a:extLst>
              <a:ext uri="{FF2B5EF4-FFF2-40B4-BE49-F238E27FC236}">
                <a16:creationId xmlns:a16="http://schemas.microsoft.com/office/drawing/2014/main" id="{818B7F03-AC55-4EC5-8DC2-784E3E1000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7969" y="2421985"/>
            <a:ext cx="3044031" cy="3627471"/>
          </a:xfrm>
          <a:prstGeom prst="rect">
            <a:avLst/>
          </a:prstGeom>
        </p:spPr>
      </p:pic>
      <p:sp>
        <p:nvSpPr>
          <p:cNvPr id="21" name="Picture Placeholder 20">
            <a:extLst>
              <a:ext uri="{FF2B5EF4-FFF2-40B4-BE49-F238E27FC236}">
                <a16:creationId xmlns:a16="http://schemas.microsoft.com/office/drawing/2014/main" id="{40FD0AA4-4443-45D3-BE53-AF2D26E10731}"/>
              </a:ext>
            </a:extLst>
          </p:cNvPr>
          <p:cNvSpPr>
            <a:spLocks noGrp="1"/>
          </p:cNvSpPr>
          <p:nvPr>
            <p:ph type="pic" sz="quarter" idx="22" hasCustomPrompt="1"/>
          </p:nvPr>
        </p:nvSpPr>
        <p:spPr>
          <a:xfrm>
            <a:off x="9599666" y="2860847"/>
            <a:ext cx="2604334" cy="2733503"/>
          </a:xfrm>
          <a:custGeom>
            <a:avLst/>
            <a:gdLst>
              <a:gd name="connsiteX0" fmla="*/ 1528196 w 2613824"/>
              <a:gd name="connsiteY0" fmla="*/ 0 h 2743463"/>
              <a:gd name="connsiteX1" fmla="*/ 2613824 w 2613824"/>
              <a:gd name="connsiteY1" fmla="*/ 381985 h 2743463"/>
              <a:gd name="connsiteX2" fmla="*/ 2613824 w 2613824"/>
              <a:gd name="connsiteY2" fmla="*/ 2361606 h 2743463"/>
              <a:gd name="connsiteX3" fmla="*/ 1528196 w 2613824"/>
              <a:gd name="connsiteY3" fmla="*/ 2743463 h 2743463"/>
              <a:gd name="connsiteX4" fmla="*/ 430632 w 2613824"/>
              <a:gd name="connsiteY4" fmla="*/ 2352236 h 2743463"/>
              <a:gd name="connsiteX5" fmla="*/ 115905 w 2613824"/>
              <a:gd name="connsiteY5" fmla="*/ 1926482 h 2743463"/>
              <a:gd name="connsiteX6" fmla="*/ 0 w 2613824"/>
              <a:gd name="connsiteY6" fmla="*/ 1372245 h 2743463"/>
              <a:gd name="connsiteX7" fmla="*/ 115905 w 2613824"/>
              <a:gd name="connsiteY7" fmla="*/ 817237 h 2743463"/>
              <a:gd name="connsiteX8" fmla="*/ 430632 w 2613824"/>
              <a:gd name="connsiteY8" fmla="*/ 391226 h 2743463"/>
              <a:gd name="connsiteX9" fmla="*/ 1528196 w 2613824"/>
              <a:gd name="connsiteY9" fmla="*/ 0 h 27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3824" h="2743463">
                <a:moveTo>
                  <a:pt x="1528196" y="0"/>
                </a:moveTo>
                <a:cubicBezTo>
                  <a:pt x="1947789" y="0"/>
                  <a:pt x="2332598" y="135543"/>
                  <a:pt x="2613824" y="381985"/>
                </a:cubicBezTo>
                <a:lnTo>
                  <a:pt x="2613824" y="2361606"/>
                </a:lnTo>
                <a:cubicBezTo>
                  <a:pt x="2332598" y="2607920"/>
                  <a:pt x="1947789" y="2743463"/>
                  <a:pt x="1528196" y="2743463"/>
                </a:cubicBezTo>
                <a:cubicBezTo>
                  <a:pt x="1102571" y="2743463"/>
                  <a:pt x="712756" y="2604583"/>
                  <a:pt x="430632" y="2352236"/>
                </a:cubicBezTo>
                <a:cubicBezTo>
                  <a:pt x="294832" y="2230813"/>
                  <a:pt x="188939" y="2087568"/>
                  <a:pt x="115905" y="1926482"/>
                </a:cubicBezTo>
                <a:cubicBezTo>
                  <a:pt x="39020" y="1756925"/>
                  <a:pt x="0" y="1570425"/>
                  <a:pt x="0" y="1372245"/>
                </a:cubicBezTo>
                <a:cubicBezTo>
                  <a:pt x="0" y="1173679"/>
                  <a:pt x="39020" y="986923"/>
                  <a:pt x="115905" y="817237"/>
                </a:cubicBezTo>
                <a:cubicBezTo>
                  <a:pt x="188939" y="656023"/>
                  <a:pt x="294832" y="512779"/>
                  <a:pt x="430632" y="391226"/>
                </a:cubicBezTo>
                <a:cubicBezTo>
                  <a:pt x="712756" y="139009"/>
                  <a:pt x="1102571" y="0"/>
                  <a:pt x="1528196" y="0"/>
                </a:cubicBezTo>
                <a:close/>
              </a:path>
            </a:pathLst>
          </a:custGeom>
          <a:noFill/>
          <a:ln w="3175">
            <a:noFill/>
          </a:ln>
        </p:spPr>
        <p:txBody>
          <a:bodyPr wrap="square" bIns="648000" anchor="ctr">
            <a:noAutofit/>
          </a:bodyPr>
          <a:lstStyle>
            <a:lvl1pPr marL="0" indent="0" algn="ctr">
              <a:buNone/>
              <a:defRPr sz="1400"/>
            </a:lvl1pPr>
          </a:lstStyle>
          <a:p>
            <a:r>
              <a:rPr lang="en-US"/>
              <a:t>Click to insert picture</a:t>
            </a:r>
          </a:p>
        </p:txBody>
      </p:sp>
      <p:pic>
        <p:nvPicPr>
          <p:cNvPr id="3" name="Picture 2">
            <a:extLst>
              <a:ext uri="{FF2B5EF4-FFF2-40B4-BE49-F238E27FC236}">
                <a16:creationId xmlns:a16="http://schemas.microsoft.com/office/drawing/2014/main" id="{13885A1C-0380-461B-AEFF-EFC1F4B229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3863" y="5020961"/>
            <a:ext cx="1053562" cy="282083"/>
          </a:xfrm>
          <a:prstGeom prst="rect">
            <a:avLst/>
          </a:prstGeom>
        </p:spPr>
      </p:pic>
      <p:sp>
        <p:nvSpPr>
          <p:cNvPr id="12" name="Oval 5">
            <a:extLst>
              <a:ext uri="{FF2B5EF4-FFF2-40B4-BE49-F238E27FC236}">
                <a16:creationId xmlns:a16="http://schemas.microsoft.com/office/drawing/2014/main" id="{72378C10-5357-4161-A633-8D4D78C1A940}"/>
              </a:ext>
            </a:extLst>
          </p:cNvPr>
          <p:cNvSpPr>
            <a:spLocks noChangeArrowheads="1"/>
          </p:cNvSpPr>
          <p:nvPr userDrawn="1"/>
        </p:nvSpPr>
        <p:spPr bwMode="auto">
          <a:xfrm>
            <a:off x="9147969" y="4933651"/>
            <a:ext cx="68262" cy="68262"/>
          </a:xfrm>
          <a:prstGeom prst="ellipse">
            <a:avLst/>
          </a:prstGeom>
          <a:solidFill>
            <a:srgbClr val="D8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ooter Placeholder 13" hidden="1">
            <a:extLst>
              <a:ext uri="{FF2B5EF4-FFF2-40B4-BE49-F238E27FC236}">
                <a16:creationId xmlns:a16="http://schemas.microsoft.com/office/drawing/2014/main" id="{2B39213B-AE93-4629-8C21-37859E382460}"/>
              </a:ext>
            </a:extLst>
          </p:cNvPr>
          <p:cNvSpPr>
            <a:spLocks noGrp="1"/>
          </p:cNvSpPr>
          <p:nvPr>
            <p:ph type="ftr" sz="quarter" idx="20"/>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19" name="Slide Number Placeholder 18" hidden="1">
            <a:extLst>
              <a:ext uri="{FF2B5EF4-FFF2-40B4-BE49-F238E27FC236}">
                <a16:creationId xmlns:a16="http://schemas.microsoft.com/office/drawing/2014/main" id="{AD2B68C2-BCDC-4D2F-8A43-9DE1D0858C96}"/>
              </a:ext>
            </a:extLst>
          </p:cNvPr>
          <p:cNvSpPr>
            <a:spLocks noGrp="1"/>
          </p:cNvSpPr>
          <p:nvPr>
            <p:ph type="sldNum" sz="quarter" idx="21"/>
          </p:nvPr>
        </p:nvSpPr>
        <p:spPr>
          <a:xfrm>
            <a:off x="0" y="6858000"/>
            <a:ext cx="0" cy="0"/>
          </a:xfrm>
        </p:spPr>
        <p:txBody>
          <a:bodyPr/>
          <a:lstStyle>
            <a:lvl1pPr>
              <a:defRPr sz="100">
                <a:noFill/>
              </a:defRPr>
            </a:lvl1pPr>
          </a:lstStyle>
          <a:p>
            <a:fld id="{24C8C45C-947F-4981-8B3F-4F32E973C901}" type="slidenum">
              <a:rPr lang="en-US" smtClean="0"/>
              <a:pPr/>
              <a:t>‹#›</a:t>
            </a:fld>
            <a:endParaRPr lang="en-US"/>
          </a:p>
        </p:txBody>
      </p:sp>
      <p:sp>
        <p:nvSpPr>
          <p:cNvPr id="4" name="Date_GeneralDate" hidden="1"/>
          <p:cNvSpPr>
            <a:spLocks noGrp="1"/>
          </p:cNvSpPr>
          <p:nvPr>
            <p:ph type="dt" sz="half" idx="10"/>
          </p:nvPr>
        </p:nvSpPr>
        <p:spPr>
          <a:xfrm>
            <a:off x="0" y="6858000"/>
            <a:ext cx="0" cy="0"/>
          </a:xfrm>
        </p:spPr>
        <p:txBody>
          <a:bodyPr anchor="ctr"/>
          <a:lstStyle>
            <a:lvl1pPr>
              <a:defRPr sz="100">
                <a:noFill/>
                <a:latin typeface="+mn-lt"/>
              </a:defRPr>
            </a:lvl1pPr>
          </a:lstStyle>
          <a:p>
            <a:fld id="{2DC7407F-83BD-4C66-97DF-A98136CDB770}" type="datetime4">
              <a:rPr lang="en-US" smtClean="0"/>
              <a:t>June 17, 2025</a:t>
            </a:fld>
            <a:endParaRPr lang="en-US"/>
          </a:p>
        </p:txBody>
      </p:sp>
    </p:spTree>
    <p:extLst>
      <p:ext uri="{BB962C8B-B14F-4D97-AF65-F5344CB8AC3E}">
        <p14:creationId xmlns:p14="http://schemas.microsoft.com/office/powerpoint/2010/main" val="322594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9" name="Text Box 2"/>
          <p:cNvSpPr txBox="1">
            <a:spLocks noChangeArrowheads="1"/>
          </p:cNvSpPr>
          <p:nvPr userDrawn="1"/>
        </p:nvSpPr>
        <p:spPr bwMode="auto">
          <a:xfrm>
            <a:off x="648000" y="2055956"/>
            <a:ext cx="216079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900" b="1" noProof="1">
                <a:solidFill>
                  <a:schemeClr val="tx1"/>
                </a:solidFill>
                <a:latin typeface="+mn-lt"/>
                <a:cs typeface="Arial" panose="020B0604020202020204" pitchFamily="34" charset="0"/>
              </a:rPr>
              <a:t>Use text</a:t>
            </a:r>
            <a:r>
              <a:rPr lang="en-US" sz="900" b="1" baseline="0" noProof="1">
                <a:solidFill>
                  <a:schemeClr val="tx1"/>
                </a:solidFill>
                <a:latin typeface="+mn-lt"/>
                <a:cs typeface="Arial" panose="020B0604020202020204" pitchFamily="34" charset="0"/>
              </a:rPr>
              <a:t> styles</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a:t>
            </a:r>
            <a:br>
              <a:rPr lang="en-US" sz="900" baseline="0" noProof="1">
                <a:solidFill>
                  <a:schemeClr val="tx1"/>
                </a:solidFill>
                <a:latin typeface="+mn-lt"/>
                <a:cs typeface="Arial" panose="020B0604020202020204" pitchFamily="34" charset="0"/>
              </a:rPr>
            </a:br>
            <a:r>
              <a:rPr lang="en-US" sz="900" b="1" baseline="0" noProof="1">
                <a:solidFill>
                  <a:schemeClr val="tx1"/>
                </a:solidFill>
                <a:latin typeface="+mn-lt"/>
                <a:cs typeface="Arial" panose="020B0604020202020204" pitchFamily="34" charset="0"/>
              </a:rPr>
              <a:t>Decrease </a:t>
            </a:r>
            <a:r>
              <a:rPr lang="en-US"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US" sz="900" baseline="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Delete bullet for regular text.</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US" sz="900" b="1">
                <a:solidFill>
                  <a:srgbClr val="000000"/>
                </a:solidFill>
                <a:latin typeface="+mn-lt"/>
                <a:ea typeface="Times New Roman" panose="02020603050405020304" pitchFamily="18" charset="0"/>
              </a:rPr>
              <a:t>Insert a New Slide</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noProof="1">
                <a:solidFill>
                  <a:schemeClr val="tx1"/>
                </a:solidFill>
                <a:latin typeface="+mn-lt"/>
                <a:cs typeface="Arial" panose="020B0604020202020204" pitchFamily="34" charset="0"/>
              </a:rPr>
              <a:t>Click on the </a:t>
            </a:r>
            <a:r>
              <a:rPr lang="en-US" altLang="da-DK" sz="900" b="1" noProof="1">
                <a:solidFill>
                  <a:schemeClr val="tx1"/>
                </a:solidFill>
                <a:latin typeface="+mn-lt"/>
                <a:cs typeface="Arial" panose="020B0604020202020204" pitchFamily="34" charset="0"/>
              </a:rPr>
              <a:t>Home </a:t>
            </a:r>
            <a:r>
              <a:rPr lang="en-US" altLang="da-DK" sz="900" b="0" noProof="1">
                <a:solidFill>
                  <a:schemeClr val="tx1"/>
                </a:solidFill>
                <a:latin typeface="+mn-lt"/>
                <a:cs typeface="Arial" panose="020B0604020202020204" pitchFamily="34" charset="0"/>
              </a:rPr>
              <a:t>tab</a:t>
            </a:r>
            <a:endParaRPr lang="en-US" altLang="da-DK" sz="900" b="0" strike="sngStrike"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noProof="1">
                <a:solidFill>
                  <a:schemeClr val="tx1"/>
                </a:solidFill>
                <a:latin typeface="+mn-lt"/>
                <a:cs typeface="Arial" panose="020B0604020202020204" pitchFamily="34" charset="0"/>
              </a:rPr>
              <a:t>Click on the </a:t>
            </a:r>
            <a:r>
              <a:rPr lang="en-US" altLang="da-DK" sz="900" b="1" baseline="0" noProof="1">
                <a:solidFill>
                  <a:schemeClr val="tx1"/>
                </a:solidFill>
                <a:latin typeface="+mn-lt"/>
                <a:cs typeface="Arial" panose="020B0604020202020204" pitchFamily="34" charset="0"/>
              </a:rPr>
              <a:t>New Slide </a:t>
            </a:r>
            <a:r>
              <a:rPr lang="en-US" altLang="da-DK" sz="900" noProof="1">
                <a:solidFill>
                  <a:schemeClr val="tx1"/>
                </a:solidFill>
                <a:latin typeface="+mn-lt"/>
                <a:cs typeface="Arial" panose="020B0604020202020204" pitchFamily="34" charset="0"/>
              </a:rPr>
              <a:t>to insert </a:t>
            </a:r>
            <a:br>
              <a:rPr lang="en-US" altLang="da-DK" sz="900" noProof="1">
                <a:solidFill>
                  <a:schemeClr val="tx1"/>
                </a:solidFill>
                <a:latin typeface="+mn-lt"/>
                <a:cs typeface="Arial" panose="020B0604020202020204" pitchFamily="34" charset="0"/>
              </a:rPr>
            </a:br>
            <a:r>
              <a:rPr lang="en-US" altLang="da-DK" sz="900" noProof="1">
                <a:solidFill>
                  <a:schemeClr val="tx1"/>
                </a:solidFill>
                <a:latin typeface="+mn-lt"/>
                <a:cs typeface="Arial" panose="020B0604020202020204" pitchFamily="34" charset="0"/>
              </a:rPr>
              <a:t>new slide</a:t>
            </a:r>
          </a:p>
          <a:p>
            <a:pPr eaLnBrk="1" hangingPunct="1">
              <a:spcAft>
                <a:spcPts val="240"/>
              </a:spcAft>
              <a:defRPr/>
            </a:pPr>
            <a:endParaRPr lang="en-US" sz="900" noProof="1">
              <a:solidFill>
                <a:schemeClr val="tx1"/>
              </a:solidFill>
              <a:latin typeface="+mn-lt"/>
              <a:cs typeface="Arial" panose="020B0604020202020204" pitchFamily="34" charset="0"/>
            </a:endParaRPr>
          </a:p>
        </p:txBody>
      </p:sp>
      <p:sp>
        <p:nvSpPr>
          <p:cNvPr id="21" name="Text Box 3"/>
          <p:cNvSpPr txBox="1">
            <a:spLocks noChangeArrowheads="1"/>
          </p:cNvSpPr>
          <p:nvPr userDrawn="1"/>
        </p:nvSpPr>
        <p:spPr bwMode="auto">
          <a:xfrm>
            <a:off x="4366804" y="2103001"/>
            <a:ext cx="2160798"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US" sz="900" b="1">
                <a:solidFill>
                  <a:srgbClr val="000000"/>
                </a:solidFill>
                <a:latin typeface="+mn-lt"/>
                <a:ea typeface="Times New Roman" panose="02020603050405020304" pitchFamily="18" charset="0"/>
              </a:rPr>
              <a:t>Change Slide Layout</a:t>
            </a:r>
            <a:endParaRPr lang="en-US" altLang="da-DK" sz="900" noProof="1">
              <a:solidFill>
                <a:schemeClr val="tx1"/>
              </a:solidFill>
              <a:latin typeface="+mn-lt"/>
              <a:cs typeface="Arial" panose="020B0604020202020204" pitchFamily="34" charset="0"/>
            </a:endParaRPr>
          </a:p>
          <a:p>
            <a:pPr marL="0" indent="0">
              <a:spcAft>
                <a:spcPts val="600"/>
              </a:spcAft>
              <a:buFont typeface="+mj-lt"/>
              <a:buNone/>
            </a:pPr>
            <a:r>
              <a:rPr lang="en-US" sz="900" b="1">
                <a:solidFill>
                  <a:srgbClr val="000000"/>
                </a:solidFill>
                <a:latin typeface="+mn-lt"/>
                <a:ea typeface="Times New Roman" panose="02020603050405020304" pitchFamily="18" charset="0"/>
              </a:rPr>
              <a:t>1. </a:t>
            </a:r>
            <a:r>
              <a:rPr lang="en-US" sz="900">
                <a:solidFill>
                  <a:srgbClr val="000000"/>
                </a:solidFill>
                <a:latin typeface="+mn-lt"/>
                <a:ea typeface="Times New Roman" panose="02020603050405020304" pitchFamily="18" charset="0"/>
              </a:rPr>
              <a:t>Click on the arrow next to </a:t>
            </a:r>
            <a:r>
              <a:rPr lang="en-US" sz="900" b="1">
                <a:solidFill>
                  <a:srgbClr val="000000"/>
                </a:solidFill>
                <a:latin typeface="+mn-lt"/>
                <a:ea typeface="Times New Roman" panose="02020603050405020304" pitchFamily="18" charset="0"/>
              </a:rPr>
              <a:t>Layout</a:t>
            </a:r>
            <a:br>
              <a:rPr lang="en-US" sz="900" b="1">
                <a:solidFill>
                  <a:srgbClr val="000000"/>
                </a:solidFill>
                <a:latin typeface="+mn-lt"/>
                <a:ea typeface="Times New Roman" panose="02020603050405020304" pitchFamily="18" charset="0"/>
              </a:rPr>
            </a:br>
            <a:r>
              <a:rPr lang="en-US" sz="900">
                <a:solidFill>
                  <a:srgbClr val="000000"/>
                </a:solidFill>
                <a:latin typeface="+mn-lt"/>
                <a:ea typeface="Times New Roman" panose="02020603050405020304" pitchFamily="18" charset="0"/>
              </a:rPr>
              <a:t>to view a dropdown menu of possible slide layouts</a:t>
            </a:r>
            <a:endParaRPr lang="en-US" sz="900">
              <a:latin typeface="+mn-lt"/>
              <a:ea typeface="Times New Roman" panose="02020603050405020304" pitchFamily="18" charset="0"/>
            </a:endParaRPr>
          </a:p>
          <a:p>
            <a:pPr marL="0" indent="0">
              <a:spcAft>
                <a:spcPts val="0"/>
              </a:spcAft>
              <a:buFont typeface="+mj-lt"/>
              <a:buNone/>
            </a:pPr>
            <a:r>
              <a:rPr lang="en-US" sz="900" b="1">
                <a:solidFill>
                  <a:srgbClr val="000000"/>
                </a:solidFill>
                <a:latin typeface="+mn-lt"/>
                <a:ea typeface="Times New Roman" panose="02020603050405020304" pitchFamily="18" charset="0"/>
              </a:rPr>
              <a:t>2. </a:t>
            </a:r>
            <a:r>
              <a:rPr lang="en-US" sz="900">
                <a:solidFill>
                  <a:srgbClr val="000000"/>
                </a:solidFill>
                <a:latin typeface="+mn-lt"/>
                <a:ea typeface="Times New Roman" panose="02020603050405020304" pitchFamily="18" charset="0"/>
              </a:rPr>
              <a:t>Click on the layout you prefer and it will be applied to the new slide</a:t>
            </a:r>
            <a:endParaRPr lang="en-US" sz="900">
              <a:latin typeface="+mn-lt"/>
              <a:ea typeface="Times New Roman" panose="02020603050405020304" pitchFamily="18" charset="0"/>
            </a:endParaRPr>
          </a:p>
          <a:p>
            <a:pPr eaLnBrk="1" hangingPunct="1">
              <a:spcAft>
                <a:spcPts val="600"/>
              </a:spcAft>
              <a:defRPr/>
            </a:pP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b="1" noProof="1">
                <a:solidFill>
                  <a:schemeClr val="tx1"/>
                </a:solidFill>
                <a:latin typeface="+mn-lt"/>
                <a:cs typeface="Arial" panose="020B0604020202020204" pitchFamily="34" charset="0"/>
              </a:rPr>
              <a:t>Insert picture</a:t>
            </a: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 placeholder,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Change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dragging the corners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insert a new one, the picture may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lie in front of the text or graphic.</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a:p>
            <a:pPr eaLnBrk="1" hangingPunct="1">
              <a:spcAft>
                <a:spcPts val="600"/>
              </a:spcAft>
              <a:defRPr/>
            </a:pPr>
            <a:endParaRPr lang="en-US" altLang="da-DK" sz="900" b="1" noProof="1">
              <a:solidFill>
                <a:schemeClr val="tx1"/>
              </a:solidFill>
              <a:latin typeface="+mn-lt"/>
              <a:cs typeface="Arial" panose="020B0604020202020204" pitchFamily="34" charset="0"/>
            </a:endParaRPr>
          </a:p>
        </p:txBody>
      </p:sp>
      <p:sp>
        <p:nvSpPr>
          <p:cNvPr id="25" name="Text Box 4"/>
          <p:cNvSpPr txBox="1">
            <a:spLocks noChangeArrowheads="1"/>
          </p:cNvSpPr>
          <p:nvPr userDrawn="1"/>
        </p:nvSpPr>
        <p:spPr bwMode="auto">
          <a:xfrm>
            <a:off x="8065571" y="2090246"/>
            <a:ext cx="2160798"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1.</a:t>
            </a:r>
            <a:r>
              <a:rPr lang="en-US" altLang="da-DK" sz="900" noProof="1">
                <a:solidFill>
                  <a:schemeClr val="tx1"/>
                </a:solidFill>
                <a:latin typeface="+mn-lt"/>
                <a:cs typeface="Arial" panose="020B0604020202020204" pitchFamily="34" charset="0"/>
              </a:rPr>
              <a:t> Click the </a:t>
            </a:r>
            <a:r>
              <a:rPr lang="en-US" altLang="da-DK" sz="900" b="1" noProof="1">
                <a:solidFill>
                  <a:schemeClr val="tx1"/>
                </a:solidFill>
                <a:latin typeface="+mn-lt"/>
                <a:cs typeface="Arial" panose="020B0604020202020204" pitchFamily="34" charset="0"/>
              </a:rPr>
              <a:t>Home </a:t>
            </a:r>
            <a:r>
              <a:rPr lang="en-US" altLang="da-DK" sz="900" b="0" noProof="1">
                <a:solidFill>
                  <a:schemeClr val="tx1"/>
                </a:solidFill>
                <a:latin typeface="+mn-lt"/>
                <a:cs typeface="Arial" panose="020B0604020202020204" pitchFamily="34" charset="0"/>
              </a:rPr>
              <a:t>tab</a:t>
            </a:r>
            <a:endParaRPr lang="en-US"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2.</a:t>
            </a:r>
            <a:r>
              <a:rPr lang="en-US" altLang="da-DK" sz="900" noProof="1">
                <a:solidFill>
                  <a:schemeClr val="tx1"/>
                </a:solidFill>
                <a:latin typeface="+mn-lt"/>
                <a:cs typeface="Arial" panose="020B0604020202020204" pitchFamily="34" charset="0"/>
              </a:rPr>
              <a:t> 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a:t>
            </a:r>
            <a:br>
              <a:rPr lang="en-US" altLang="da-DK" sz="900" baseline="0" noProof="1">
                <a:solidFill>
                  <a:schemeClr val="tx1"/>
                </a:solidFill>
                <a:latin typeface="+mn-lt"/>
                <a:cs typeface="Arial" panose="020B0604020202020204" pitchFamily="34" charset="0"/>
              </a:rPr>
            </a:br>
            <a:r>
              <a:rPr lang="en-US" altLang="da-DK" sz="900" baseline="0" noProof="1">
                <a:solidFill>
                  <a:schemeClr val="tx1"/>
                </a:solidFill>
                <a:latin typeface="+mn-lt"/>
                <a:cs typeface="Arial" panose="020B0604020202020204" pitchFamily="34" charset="0"/>
              </a:rPr>
              <a:t>slide placeholders to their default settings</a:t>
            </a:r>
            <a:br>
              <a:rPr lang="en-US" altLang="da-DK" sz="900" b="0" baseline="0" noProof="1">
                <a:solidFill>
                  <a:schemeClr val="tx1"/>
                </a:solidFill>
                <a:latin typeface="+mn-lt"/>
                <a:cs typeface="Arial" panose="020B0604020202020204" pitchFamily="34" charset="0"/>
              </a:rPr>
            </a:b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b="1" noProof="1">
                <a:solidFill>
                  <a:schemeClr val="tx1"/>
                </a:solidFill>
                <a:latin typeface="+mn-lt"/>
                <a:cs typeface="Arial" panose="020B0604020202020204" pitchFamily="34" charset="0"/>
              </a:rPr>
              <a:t>Change slide number, </a:t>
            </a:r>
            <a:br>
              <a:rPr lang="en-US" sz="900" b="1"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date and footer</a:t>
            </a: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so you get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all the corrections on all slides</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Insert </a:t>
            </a:r>
            <a:r>
              <a:rPr lang="en-US" altLang="da-DK" sz="900" b="0" noProof="1">
                <a:solidFill>
                  <a:schemeClr val="tx1"/>
                </a:solidFill>
                <a:latin typeface="+mn-lt"/>
                <a:cs typeface="Arial" panose="020B0604020202020204" pitchFamily="34" charset="0"/>
              </a:rPr>
              <a:t>tab</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US" altLang="da-DK" sz="900" b="1" noProof="1">
                <a:solidFill>
                  <a:schemeClr val="tx1"/>
                </a:solidFill>
                <a:latin typeface="+mn-lt"/>
                <a:cs typeface="Arial" panose="020B0604020202020204" pitchFamily="34" charset="0"/>
              </a:rPr>
              <a:t>3.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808797" y="2974625"/>
            <a:ext cx="549328" cy="285228"/>
          </a:xfrm>
          <a:prstGeom prst="rect">
            <a:avLst/>
          </a:prstGeom>
        </p:spPr>
      </p:pic>
      <p:pic>
        <p:nvPicPr>
          <p:cNvPr id="13" name="2 New picture"/>
          <p:cNvPicPr>
            <a:picLocks noChangeAspect="1"/>
          </p:cNvPicPr>
          <p:nvPr userDrawn="1"/>
        </p:nvPicPr>
        <p:blipFill>
          <a:blip r:embed="rId3"/>
          <a:stretch>
            <a:fillRect/>
          </a:stretch>
        </p:blipFill>
        <p:spPr>
          <a:xfrm>
            <a:off x="2842191" y="4665974"/>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6452960" y="2103001"/>
            <a:ext cx="593368" cy="192211"/>
          </a:xfrm>
          <a:prstGeom prst="rect">
            <a:avLst/>
          </a:prstGeom>
        </p:spPr>
      </p:pic>
      <p:pic>
        <p:nvPicPr>
          <p:cNvPr id="19" name="4 Reset"/>
          <p:cNvPicPr>
            <a:picLocks noChangeAspect="1"/>
          </p:cNvPicPr>
          <p:nvPr userDrawn="1"/>
        </p:nvPicPr>
        <p:blipFill>
          <a:blip r:embed="rId5"/>
          <a:stretch>
            <a:fillRect/>
          </a:stretch>
        </p:blipFill>
        <p:spPr>
          <a:xfrm>
            <a:off x="9897876" y="2103001"/>
            <a:ext cx="492452" cy="200416"/>
          </a:xfrm>
          <a:prstGeom prst="rect">
            <a:avLst/>
          </a:prstGeom>
        </p:spPr>
      </p:pic>
      <p:pic>
        <p:nvPicPr>
          <p:cNvPr id="5" name="5 Insert picture"/>
          <p:cNvPicPr>
            <a:picLocks noChangeAspect="1"/>
          </p:cNvPicPr>
          <p:nvPr userDrawn="1"/>
        </p:nvPicPr>
        <p:blipFill>
          <a:blip r:embed="rId6"/>
          <a:stretch>
            <a:fillRect/>
          </a:stretch>
        </p:blipFill>
        <p:spPr>
          <a:xfrm>
            <a:off x="6565226" y="3528590"/>
            <a:ext cx="262151" cy="256054"/>
          </a:xfrm>
          <a:prstGeom prst="rect">
            <a:avLst/>
          </a:prstGeom>
        </p:spPr>
      </p:pic>
      <p:pic>
        <p:nvPicPr>
          <p:cNvPr id="23" name="6 Crop"/>
          <p:cNvPicPr>
            <a:picLocks noChangeAspect="1"/>
          </p:cNvPicPr>
          <p:nvPr userDrawn="1"/>
        </p:nvPicPr>
        <p:blipFill>
          <a:blip r:embed="rId7"/>
          <a:stretch>
            <a:fillRect/>
          </a:stretch>
        </p:blipFill>
        <p:spPr>
          <a:xfrm>
            <a:off x="6527602" y="4171027"/>
            <a:ext cx="337400" cy="321707"/>
          </a:xfrm>
          <a:prstGeom prst="rect">
            <a:avLst/>
          </a:prstGeom>
        </p:spPr>
      </p:pic>
      <p:pic>
        <p:nvPicPr>
          <p:cNvPr id="2" name="7 Scale picture"/>
          <p:cNvPicPr>
            <a:picLocks noChangeAspect="1"/>
          </p:cNvPicPr>
          <p:nvPr userDrawn="1"/>
        </p:nvPicPr>
        <p:blipFill>
          <a:blip r:embed="rId8"/>
          <a:stretch>
            <a:fillRect/>
          </a:stretch>
        </p:blipFill>
        <p:spPr>
          <a:xfrm>
            <a:off x="6569796" y="4596358"/>
            <a:ext cx="359695" cy="335309"/>
          </a:xfrm>
          <a:prstGeom prst="rect">
            <a:avLst/>
          </a:prstGeom>
        </p:spPr>
      </p:pic>
      <p:pic>
        <p:nvPicPr>
          <p:cNvPr id="15" name="Picture 14">
            <a:extLst>
              <a:ext uri="{FF2B5EF4-FFF2-40B4-BE49-F238E27FC236}">
                <a16:creationId xmlns:a16="http://schemas.microsoft.com/office/drawing/2014/main" id="{8AE5C852-306F-43FC-9CC8-D2638FB5107F}"/>
              </a:ext>
            </a:extLst>
          </p:cNvPr>
          <p:cNvPicPr>
            <a:picLocks noChangeAspect="1"/>
          </p:cNvPicPr>
          <p:nvPr userDrawn="1"/>
        </p:nvPicPr>
        <p:blipFill>
          <a:blip r:embed="rId9"/>
          <a:stretch>
            <a:fillRect/>
          </a:stretch>
        </p:blipFill>
        <p:spPr>
          <a:xfrm>
            <a:off x="2898150" y="3786834"/>
            <a:ext cx="257143" cy="285714"/>
          </a:xfrm>
          <a:prstGeom prst="rect">
            <a:avLst/>
          </a:prstGeom>
        </p:spPr>
      </p:pic>
      <p:sp>
        <p:nvSpPr>
          <p:cNvPr id="4" name="Title 3">
            <a:extLst>
              <a:ext uri="{FF2B5EF4-FFF2-40B4-BE49-F238E27FC236}">
                <a16:creationId xmlns:a16="http://schemas.microsoft.com/office/drawing/2014/main" id="{9A00F2F4-39B2-4105-B87F-AAB07DAAAB68}"/>
              </a:ext>
            </a:extLst>
          </p:cNvPr>
          <p:cNvSpPr>
            <a:spLocks noGrp="1"/>
          </p:cNvSpPr>
          <p:nvPr>
            <p:ph type="title" hasCustomPrompt="1"/>
          </p:nvPr>
        </p:nvSpPr>
        <p:spPr/>
        <p:txBody>
          <a:bodyPr/>
          <a:lstStyle>
            <a:lvl1pPr>
              <a:defRPr/>
            </a:lvl1pPr>
          </a:lstStyle>
          <a:p>
            <a:r>
              <a:rPr lang="en-US"/>
              <a:t>User guide - delete before use</a:t>
            </a:r>
          </a:p>
        </p:txBody>
      </p:sp>
    </p:spTree>
    <p:extLst>
      <p:ext uri="{BB962C8B-B14F-4D97-AF65-F5344CB8AC3E}">
        <p14:creationId xmlns:p14="http://schemas.microsoft.com/office/powerpoint/2010/main" val="3830642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lobal">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7D21CE83-406F-442D-8365-1BA16E2B1824}"/>
              </a:ext>
            </a:extLst>
          </p:cNvPr>
          <p:cNvSpPr>
            <a:spLocks noGrp="1"/>
          </p:cNvSpPr>
          <p:nvPr>
            <p:ph type="title" hasCustomPrompt="1"/>
          </p:nvPr>
        </p:nvSpPr>
        <p:spPr>
          <a:xfrm>
            <a:off x="648000" y="360000"/>
            <a:ext cx="10896000" cy="505724"/>
          </a:xfrm>
        </p:spPr>
        <p:txBody>
          <a:bodyPr anchor="t"/>
          <a:lstStyle>
            <a:lvl1pPr>
              <a:defRPr>
                <a:solidFill>
                  <a:schemeClr val="tx2"/>
                </a:solidFill>
              </a:defRPr>
            </a:lvl1pPr>
          </a:lstStyle>
          <a:p>
            <a:r>
              <a:rPr lang="en-US" noProof="0"/>
              <a:t>Insert heading</a:t>
            </a:r>
          </a:p>
        </p:txBody>
      </p:sp>
      <p:sp>
        <p:nvSpPr>
          <p:cNvPr id="11" name="Subtitle 2">
            <a:extLst>
              <a:ext uri="{FF2B5EF4-FFF2-40B4-BE49-F238E27FC236}">
                <a16:creationId xmlns:a16="http://schemas.microsoft.com/office/drawing/2014/main" id="{C12D8FA9-0A7C-405C-8329-D492551DE396}"/>
              </a:ext>
            </a:extLst>
          </p:cNvPr>
          <p:cNvSpPr>
            <a:spLocks noGrp="1"/>
          </p:cNvSpPr>
          <p:nvPr>
            <p:ph type="subTitle" idx="19" hasCustomPrompt="1"/>
          </p:nvPr>
        </p:nvSpPr>
        <p:spPr>
          <a:xfrm>
            <a:off x="648000" y="864000"/>
            <a:ext cx="10896000" cy="506743"/>
          </a:xfrm>
        </p:spPr>
        <p:txBody>
          <a:bodyPr/>
          <a:lstStyle>
            <a:lvl1pPr marL="0" indent="0" algn="l">
              <a:spcBef>
                <a:spcPts val="0"/>
              </a:spcBef>
              <a:buFont typeface="Arial" panose="020B0604020202020204" pitchFamily="34" charset="0"/>
              <a:buChar char="​"/>
              <a:defRPr sz="16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noProof="0"/>
              <a:t>Insert sub-heading</a:t>
            </a:r>
          </a:p>
        </p:txBody>
      </p:sp>
      <p:grpSp>
        <p:nvGrpSpPr>
          <p:cNvPr id="13" name="Gruppieren 12">
            <a:extLst>
              <a:ext uri="{FF2B5EF4-FFF2-40B4-BE49-F238E27FC236}">
                <a16:creationId xmlns:a16="http://schemas.microsoft.com/office/drawing/2014/main" id="{9C51F565-BCC0-4EE9-9F3F-B1E69DC825CF}"/>
              </a:ext>
            </a:extLst>
          </p:cNvPr>
          <p:cNvGrpSpPr/>
          <p:nvPr userDrawn="1"/>
        </p:nvGrpSpPr>
        <p:grpSpPr>
          <a:xfrm>
            <a:off x="11695372" y="0"/>
            <a:ext cx="496800" cy="342000"/>
            <a:chOff x="9900696" y="2783593"/>
            <a:chExt cx="496800" cy="342000"/>
          </a:xfrm>
        </p:grpSpPr>
        <p:sp>
          <p:nvSpPr>
            <p:cNvPr id="14" name="Rechteck 13">
              <a:extLst>
                <a:ext uri="{FF2B5EF4-FFF2-40B4-BE49-F238E27FC236}">
                  <a16:creationId xmlns:a16="http://schemas.microsoft.com/office/drawing/2014/main" id="{5BD98863-CB0F-4EAA-B099-4DC741B10AEF}"/>
                </a:ext>
              </a:extLst>
            </p:cNvPr>
            <p:cNvSpPr/>
            <p:nvPr userDrawn="1"/>
          </p:nvSpPr>
          <p:spPr>
            <a:xfrm>
              <a:off x="9900696" y="2783593"/>
              <a:ext cx="496800" cy="342000"/>
            </a:xfrm>
            <a:prstGeom prst="rect">
              <a:avLst/>
            </a:prstGeom>
            <a:solidFill>
              <a:srgbClr val="0020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2000" noProof="0">
                <a:solidFill>
                  <a:schemeClr val="tx1"/>
                </a:solidFill>
              </a:endParaRPr>
            </a:p>
          </p:txBody>
        </p:sp>
        <p:sp>
          <p:nvSpPr>
            <p:cNvPr id="15" name="Freeform 5">
              <a:extLst>
                <a:ext uri="{FF2B5EF4-FFF2-40B4-BE49-F238E27FC236}">
                  <a16:creationId xmlns:a16="http://schemas.microsoft.com/office/drawing/2014/main" id="{31FF450E-1619-4997-A80B-3AC657DD42BF}"/>
                </a:ext>
              </a:extLst>
            </p:cNvPr>
            <p:cNvSpPr>
              <a:spLocks noChangeAspect="1" noEditPoints="1"/>
            </p:cNvSpPr>
            <p:nvPr userDrawn="1"/>
          </p:nvSpPr>
          <p:spPr bwMode="auto">
            <a:xfrm>
              <a:off x="10023096" y="2828593"/>
              <a:ext cx="252000" cy="252000"/>
            </a:xfrm>
            <a:custGeom>
              <a:avLst/>
              <a:gdLst>
                <a:gd name="T0" fmla="*/ 78 w 680"/>
                <a:gd name="T1" fmla="*/ 304 h 664"/>
                <a:gd name="T2" fmla="*/ 79 w 680"/>
                <a:gd name="T3" fmla="*/ 317 h 664"/>
                <a:gd name="T4" fmla="*/ 372 w 680"/>
                <a:gd name="T5" fmla="*/ 166 h 664"/>
                <a:gd name="T6" fmla="*/ 343 w 680"/>
                <a:gd name="T7" fmla="*/ 167 h 664"/>
                <a:gd name="T8" fmla="*/ 325 w 680"/>
                <a:gd name="T9" fmla="*/ 110 h 664"/>
                <a:gd name="T10" fmla="*/ 526 w 680"/>
                <a:gd name="T11" fmla="*/ 345 h 664"/>
                <a:gd name="T12" fmla="*/ 454 w 680"/>
                <a:gd name="T13" fmla="*/ 258 h 664"/>
                <a:gd name="T14" fmla="*/ 386 w 680"/>
                <a:gd name="T15" fmla="*/ 237 h 664"/>
                <a:gd name="T16" fmla="*/ 304 w 680"/>
                <a:gd name="T17" fmla="*/ 301 h 664"/>
                <a:gd name="T18" fmla="*/ 360 w 680"/>
                <a:gd name="T19" fmla="*/ 371 h 664"/>
                <a:gd name="T20" fmla="*/ 400 w 680"/>
                <a:gd name="T21" fmla="*/ 404 h 664"/>
                <a:gd name="T22" fmla="*/ 416 w 680"/>
                <a:gd name="T23" fmla="*/ 510 h 664"/>
                <a:gd name="T24" fmla="*/ 471 w 680"/>
                <a:gd name="T25" fmla="*/ 528 h 664"/>
                <a:gd name="T26" fmla="*/ 509 w 680"/>
                <a:gd name="T27" fmla="*/ 459 h 664"/>
                <a:gd name="T28" fmla="*/ 554 w 680"/>
                <a:gd name="T29" fmla="*/ 348 h 664"/>
                <a:gd name="T30" fmla="*/ 340 w 680"/>
                <a:gd name="T31" fmla="*/ 0 h 664"/>
                <a:gd name="T32" fmla="*/ 179 w 680"/>
                <a:gd name="T33" fmla="*/ 573 h 664"/>
                <a:gd name="T34" fmla="*/ 207 w 680"/>
                <a:gd name="T35" fmla="*/ 504 h 664"/>
                <a:gd name="T36" fmla="*/ 227 w 680"/>
                <a:gd name="T37" fmla="*/ 411 h 664"/>
                <a:gd name="T38" fmla="*/ 128 w 680"/>
                <a:gd name="T39" fmla="*/ 347 h 664"/>
                <a:gd name="T40" fmla="*/ 78 w 680"/>
                <a:gd name="T41" fmla="*/ 370 h 664"/>
                <a:gd name="T42" fmla="*/ 103 w 680"/>
                <a:gd name="T43" fmla="*/ 466 h 664"/>
                <a:gd name="T44" fmla="*/ 22 w 680"/>
                <a:gd name="T45" fmla="*/ 333 h 664"/>
                <a:gd name="T46" fmla="*/ 77 w 680"/>
                <a:gd name="T47" fmla="*/ 354 h 664"/>
                <a:gd name="T48" fmla="*/ 39 w 680"/>
                <a:gd name="T49" fmla="*/ 316 h 664"/>
                <a:gd name="T50" fmla="*/ 50 w 680"/>
                <a:gd name="T51" fmla="*/ 269 h 664"/>
                <a:gd name="T52" fmla="*/ 93 w 680"/>
                <a:gd name="T53" fmla="*/ 232 h 664"/>
                <a:gd name="T54" fmla="*/ 141 w 680"/>
                <a:gd name="T55" fmla="*/ 196 h 664"/>
                <a:gd name="T56" fmla="*/ 159 w 680"/>
                <a:gd name="T57" fmla="*/ 178 h 664"/>
                <a:gd name="T58" fmla="*/ 175 w 680"/>
                <a:gd name="T59" fmla="*/ 178 h 664"/>
                <a:gd name="T60" fmla="*/ 139 w 680"/>
                <a:gd name="T61" fmla="*/ 137 h 664"/>
                <a:gd name="T62" fmla="*/ 110 w 680"/>
                <a:gd name="T63" fmla="*/ 140 h 664"/>
                <a:gd name="T64" fmla="*/ 90 w 680"/>
                <a:gd name="T65" fmla="*/ 159 h 664"/>
                <a:gd name="T66" fmla="*/ 124 w 680"/>
                <a:gd name="T67" fmla="*/ 114 h 664"/>
                <a:gd name="T68" fmla="*/ 161 w 680"/>
                <a:gd name="T69" fmla="*/ 107 h 664"/>
                <a:gd name="T70" fmla="*/ 150 w 680"/>
                <a:gd name="T71" fmla="*/ 83 h 664"/>
                <a:gd name="T72" fmla="*/ 218 w 680"/>
                <a:gd name="T73" fmla="*/ 130 h 664"/>
                <a:gd name="T74" fmla="*/ 299 w 680"/>
                <a:gd name="T75" fmla="*/ 88 h 664"/>
                <a:gd name="T76" fmla="*/ 334 w 680"/>
                <a:gd name="T77" fmla="*/ 37 h 664"/>
                <a:gd name="T78" fmla="*/ 519 w 680"/>
                <a:gd name="T79" fmla="*/ 100 h 664"/>
                <a:gd name="T80" fmla="*/ 485 w 680"/>
                <a:gd name="T81" fmla="*/ 109 h 664"/>
                <a:gd name="T82" fmla="*/ 458 w 680"/>
                <a:gd name="T83" fmla="*/ 83 h 664"/>
                <a:gd name="T84" fmla="*/ 410 w 680"/>
                <a:gd name="T85" fmla="*/ 103 h 664"/>
                <a:gd name="T86" fmla="*/ 401 w 680"/>
                <a:gd name="T87" fmla="*/ 135 h 664"/>
                <a:gd name="T88" fmla="*/ 425 w 680"/>
                <a:gd name="T89" fmla="*/ 121 h 664"/>
                <a:gd name="T90" fmla="*/ 439 w 680"/>
                <a:gd name="T91" fmla="*/ 128 h 664"/>
                <a:gd name="T92" fmla="*/ 446 w 680"/>
                <a:gd name="T93" fmla="*/ 140 h 664"/>
                <a:gd name="T94" fmla="*/ 420 w 680"/>
                <a:gd name="T95" fmla="*/ 158 h 664"/>
                <a:gd name="T96" fmla="*/ 395 w 680"/>
                <a:gd name="T97" fmla="*/ 152 h 664"/>
                <a:gd name="T98" fmla="*/ 363 w 680"/>
                <a:gd name="T99" fmla="*/ 195 h 664"/>
                <a:gd name="T100" fmla="*/ 337 w 680"/>
                <a:gd name="T101" fmla="*/ 237 h 664"/>
                <a:gd name="T102" fmla="*/ 399 w 680"/>
                <a:gd name="T103" fmla="*/ 204 h 664"/>
                <a:gd name="T104" fmla="*/ 428 w 680"/>
                <a:gd name="T105" fmla="*/ 223 h 664"/>
                <a:gd name="T106" fmla="*/ 441 w 680"/>
                <a:gd name="T107" fmla="*/ 229 h 664"/>
                <a:gd name="T108" fmla="*/ 486 w 680"/>
                <a:gd name="T109" fmla="*/ 203 h 664"/>
                <a:gd name="T110" fmla="*/ 486 w 680"/>
                <a:gd name="T111" fmla="*/ 214 h 664"/>
                <a:gd name="T112" fmla="*/ 489 w 680"/>
                <a:gd name="T113" fmla="*/ 242 h 664"/>
                <a:gd name="T114" fmla="*/ 511 w 680"/>
                <a:gd name="T115" fmla="*/ 304 h 664"/>
                <a:gd name="T116" fmla="*/ 567 w 680"/>
                <a:gd name="T117" fmla="*/ 294 h 664"/>
                <a:gd name="T118" fmla="*/ 601 w 680"/>
                <a:gd name="T119" fmla="*/ 290 h 664"/>
                <a:gd name="T120" fmla="*/ 565 w 680"/>
                <a:gd name="T121" fmla="*/ 55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0" h="664">
                  <a:moveTo>
                    <a:pt x="105" y="312"/>
                  </a:moveTo>
                  <a:cubicBezTo>
                    <a:pt x="101" y="311"/>
                    <a:pt x="97" y="311"/>
                    <a:pt x="94" y="311"/>
                  </a:cubicBezTo>
                  <a:cubicBezTo>
                    <a:pt x="94" y="313"/>
                    <a:pt x="94" y="314"/>
                    <a:pt x="94" y="316"/>
                  </a:cubicBezTo>
                  <a:cubicBezTo>
                    <a:pt x="94" y="316"/>
                    <a:pt x="94" y="316"/>
                    <a:pt x="93" y="316"/>
                  </a:cubicBezTo>
                  <a:cubicBezTo>
                    <a:pt x="93" y="316"/>
                    <a:pt x="92" y="316"/>
                    <a:pt x="92" y="316"/>
                  </a:cubicBezTo>
                  <a:cubicBezTo>
                    <a:pt x="91" y="316"/>
                    <a:pt x="90" y="316"/>
                    <a:pt x="89" y="316"/>
                  </a:cubicBezTo>
                  <a:cubicBezTo>
                    <a:pt x="89" y="317"/>
                    <a:pt x="89" y="318"/>
                    <a:pt x="89" y="319"/>
                  </a:cubicBezTo>
                  <a:cubicBezTo>
                    <a:pt x="90" y="320"/>
                    <a:pt x="92" y="319"/>
                    <a:pt x="93" y="319"/>
                  </a:cubicBezTo>
                  <a:cubicBezTo>
                    <a:pt x="94" y="319"/>
                    <a:pt x="96" y="320"/>
                    <a:pt x="97" y="320"/>
                  </a:cubicBezTo>
                  <a:cubicBezTo>
                    <a:pt x="98" y="320"/>
                    <a:pt x="99" y="320"/>
                    <a:pt x="101" y="320"/>
                  </a:cubicBezTo>
                  <a:cubicBezTo>
                    <a:pt x="103" y="319"/>
                    <a:pt x="106" y="318"/>
                    <a:pt x="108" y="316"/>
                  </a:cubicBezTo>
                  <a:cubicBezTo>
                    <a:pt x="109" y="314"/>
                    <a:pt x="109" y="314"/>
                    <a:pt x="108" y="313"/>
                  </a:cubicBezTo>
                  <a:cubicBezTo>
                    <a:pt x="108" y="312"/>
                    <a:pt x="106" y="313"/>
                    <a:pt x="105" y="312"/>
                  </a:cubicBezTo>
                  <a:close/>
                  <a:moveTo>
                    <a:pt x="78" y="304"/>
                  </a:moveTo>
                  <a:cubicBezTo>
                    <a:pt x="76" y="303"/>
                    <a:pt x="75" y="302"/>
                    <a:pt x="73" y="301"/>
                  </a:cubicBezTo>
                  <a:cubicBezTo>
                    <a:pt x="72" y="300"/>
                    <a:pt x="70" y="299"/>
                    <a:pt x="68" y="299"/>
                  </a:cubicBezTo>
                  <a:cubicBezTo>
                    <a:pt x="67" y="299"/>
                    <a:pt x="65" y="299"/>
                    <a:pt x="63" y="299"/>
                  </a:cubicBezTo>
                  <a:cubicBezTo>
                    <a:pt x="61" y="298"/>
                    <a:pt x="59" y="299"/>
                    <a:pt x="57" y="299"/>
                  </a:cubicBezTo>
                  <a:cubicBezTo>
                    <a:pt x="56" y="300"/>
                    <a:pt x="55" y="300"/>
                    <a:pt x="54" y="301"/>
                  </a:cubicBezTo>
                  <a:cubicBezTo>
                    <a:pt x="52" y="301"/>
                    <a:pt x="52" y="301"/>
                    <a:pt x="52" y="301"/>
                  </a:cubicBezTo>
                  <a:cubicBezTo>
                    <a:pt x="52" y="302"/>
                    <a:pt x="52" y="303"/>
                    <a:pt x="52" y="304"/>
                  </a:cubicBezTo>
                  <a:cubicBezTo>
                    <a:pt x="55" y="304"/>
                    <a:pt x="58" y="303"/>
                    <a:pt x="61" y="302"/>
                  </a:cubicBezTo>
                  <a:cubicBezTo>
                    <a:pt x="65" y="301"/>
                    <a:pt x="67" y="304"/>
                    <a:pt x="70" y="306"/>
                  </a:cubicBezTo>
                  <a:cubicBezTo>
                    <a:pt x="72" y="308"/>
                    <a:pt x="76" y="308"/>
                    <a:pt x="78" y="310"/>
                  </a:cubicBezTo>
                  <a:cubicBezTo>
                    <a:pt x="81" y="311"/>
                    <a:pt x="84" y="311"/>
                    <a:pt x="87" y="311"/>
                  </a:cubicBezTo>
                  <a:cubicBezTo>
                    <a:pt x="88" y="310"/>
                    <a:pt x="90" y="310"/>
                    <a:pt x="90" y="309"/>
                  </a:cubicBezTo>
                  <a:cubicBezTo>
                    <a:pt x="87" y="308"/>
                    <a:pt x="82" y="306"/>
                    <a:pt x="78" y="304"/>
                  </a:cubicBezTo>
                  <a:close/>
                  <a:moveTo>
                    <a:pt x="79" y="317"/>
                  </a:moveTo>
                  <a:cubicBezTo>
                    <a:pt x="77" y="316"/>
                    <a:pt x="74" y="316"/>
                    <a:pt x="72" y="316"/>
                  </a:cubicBezTo>
                  <a:cubicBezTo>
                    <a:pt x="73" y="316"/>
                    <a:pt x="74" y="318"/>
                    <a:pt x="74" y="319"/>
                  </a:cubicBezTo>
                  <a:cubicBezTo>
                    <a:pt x="76" y="320"/>
                    <a:pt x="79" y="320"/>
                    <a:pt x="81" y="321"/>
                  </a:cubicBezTo>
                  <a:cubicBezTo>
                    <a:pt x="80" y="320"/>
                    <a:pt x="80" y="318"/>
                    <a:pt x="79" y="317"/>
                  </a:cubicBezTo>
                  <a:close/>
                  <a:moveTo>
                    <a:pt x="353" y="156"/>
                  </a:moveTo>
                  <a:cubicBezTo>
                    <a:pt x="354" y="157"/>
                    <a:pt x="355" y="158"/>
                    <a:pt x="355" y="159"/>
                  </a:cubicBezTo>
                  <a:cubicBezTo>
                    <a:pt x="356" y="161"/>
                    <a:pt x="354" y="162"/>
                    <a:pt x="354" y="163"/>
                  </a:cubicBezTo>
                  <a:cubicBezTo>
                    <a:pt x="353" y="164"/>
                    <a:pt x="352" y="166"/>
                    <a:pt x="352" y="167"/>
                  </a:cubicBezTo>
                  <a:cubicBezTo>
                    <a:pt x="352" y="169"/>
                    <a:pt x="350" y="172"/>
                    <a:pt x="351" y="173"/>
                  </a:cubicBezTo>
                  <a:cubicBezTo>
                    <a:pt x="351" y="174"/>
                    <a:pt x="355" y="175"/>
                    <a:pt x="355" y="176"/>
                  </a:cubicBezTo>
                  <a:cubicBezTo>
                    <a:pt x="358" y="176"/>
                    <a:pt x="360" y="176"/>
                    <a:pt x="363" y="175"/>
                  </a:cubicBezTo>
                  <a:cubicBezTo>
                    <a:pt x="365" y="174"/>
                    <a:pt x="367" y="173"/>
                    <a:pt x="369" y="172"/>
                  </a:cubicBezTo>
                  <a:cubicBezTo>
                    <a:pt x="370" y="171"/>
                    <a:pt x="372" y="171"/>
                    <a:pt x="372" y="169"/>
                  </a:cubicBezTo>
                  <a:cubicBezTo>
                    <a:pt x="372" y="168"/>
                    <a:pt x="372" y="167"/>
                    <a:pt x="372" y="166"/>
                  </a:cubicBezTo>
                  <a:cubicBezTo>
                    <a:pt x="372" y="165"/>
                    <a:pt x="372" y="164"/>
                    <a:pt x="372" y="164"/>
                  </a:cubicBezTo>
                  <a:cubicBezTo>
                    <a:pt x="372" y="163"/>
                    <a:pt x="371" y="164"/>
                    <a:pt x="370" y="164"/>
                  </a:cubicBezTo>
                  <a:cubicBezTo>
                    <a:pt x="368" y="164"/>
                    <a:pt x="367" y="161"/>
                    <a:pt x="366" y="159"/>
                  </a:cubicBezTo>
                  <a:cubicBezTo>
                    <a:pt x="365" y="156"/>
                    <a:pt x="365" y="154"/>
                    <a:pt x="363" y="152"/>
                  </a:cubicBezTo>
                  <a:cubicBezTo>
                    <a:pt x="361" y="150"/>
                    <a:pt x="360" y="148"/>
                    <a:pt x="360" y="146"/>
                  </a:cubicBezTo>
                  <a:cubicBezTo>
                    <a:pt x="361" y="144"/>
                    <a:pt x="360" y="142"/>
                    <a:pt x="359" y="140"/>
                  </a:cubicBezTo>
                  <a:cubicBezTo>
                    <a:pt x="359" y="139"/>
                    <a:pt x="357" y="139"/>
                    <a:pt x="357" y="137"/>
                  </a:cubicBezTo>
                  <a:cubicBezTo>
                    <a:pt x="356" y="137"/>
                    <a:pt x="356" y="136"/>
                    <a:pt x="355" y="137"/>
                  </a:cubicBezTo>
                  <a:cubicBezTo>
                    <a:pt x="354" y="138"/>
                    <a:pt x="352" y="139"/>
                    <a:pt x="351" y="140"/>
                  </a:cubicBezTo>
                  <a:cubicBezTo>
                    <a:pt x="350" y="141"/>
                    <a:pt x="349" y="142"/>
                    <a:pt x="348" y="142"/>
                  </a:cubicBezTo>
                  <a:cubicBezTo>
                    <a:pt x="348" y="143"/>
                    <a:pt x="348" y="145"/>
                    <a:pt x="348" y="146"/>
                  </a:cubicBezTo>
                  <a:cubicBezTo>
                    <a:pt x="348" y="150"/>
                    <a:pt x="351" y="153"/>
                    <a:pt x="353" y="156"/>
                  </a:cubicBezTo>
                  <a:close/>
                  <a:moveTo>
                    <a:pt x="339" y="170"/>
                  </a:moveTo>
                  <a:cubicBezTo>
                    <a:pt x="340" y="169"/>
                    <a:pt x="341" y="167"/>
                    <a:pt x="343" y="167"/>
                  </a:cubicBezTo>
                  <a:cubicBezTo>
                    <a:pt x="343" y="166"/>
                    <a:pt x="345" y="165"/>
                    <a:pt x="345" y="164"/>
                  </a:cubicBezTo>
                  <a:cubicBezTo>
                    <a:pt x="346" y="161"/>
                    <a:pt x="347" y="157"/>
                    <a:pt x="348" y="154"/>
                  </a:cubicBezTo>
                  <a:cubicBezTo>
                    <a:pt x="346" y="154"/>
                    <a:pt x="344" y="154"/>
                    <a:pt x="342" y="154"/>
                  </a:cubicBezTo>
                  <a:cubicBezTo>
                    <a:pt x="340" y="154"/>
                    <a:pt x="339" y="154"/>
                    <a:pt x="338" y="155"/>
                  </a:cubicBezTo>
                  <a:cubicBezTo>
                    <a:pt x="336" y="157"/>
                    <a:pt x="335" y="160"/>
                    <a:pt x="333" y="162"/>
                  </a:cubicBezTo>
                  <a:cubicBezTo>
                    <a:pt x="332" y="164"/>
                    <a:pt x="332" y="167"/>
                    <a:pt x="333" y="168"/>
                  </a:cubicBezTo>
                  <a:cubicBezTo>
                    <a:pt x="334" y="171"/>
                    <a:pt x="337" y="170"/>
                    <a:pt x="339" y="170"/>
                  </a:cubicBezTo>
                  <a:close/>
                  <a:moveTo>
                    <a:pt x="400" y="215"/>
                  </a:moveTo>
                  <a:cubicBezTo>
                    <a:pt x="400" y="213"/>
                    <a:pt x="399" y="211"/>
                    <a:pt x="399" y="210"/>
                  </a:cubicBezTo>
                  <a:cubicBezTo>
                    <a:pt x="398" y="211"/>
                    <a:pt x="395" y="212"/>
                    <a:pt x="395" y="214"/>
                  </a:cubicBezTo>
                  <a:cubicBezTo>
                    <a:pt x="396" y="216"/>
                    <a:pt x="399" y="215"/>
                    <a:pt x="400" y="215"/>
                  </a:cubicBezTo>
                  <a:close/>
                  <a:moveTo>
                    <a:pt x="307" y="115"/>
                  </a:moveTo>
                  <a:cubicBezTo>
                    <a:pt x="310" y="115"/>
                    <a:pt x="313" y="115"/>
                    <a:pt x="316" y="114"/>
                  </a:cubicBezTo>
                  <a:cubicBezTo>
                    <a:pt x="320" y="113"/>
                    <a:pt x="322" y="112"/>
                    <a:pt x="325" y="110"/>
                  </a:cubicBezTo>
                  <a:cubicBezTo>
                    <a:pt x="326" y="109"/>
                    <a:pt x="327" y="107"/>
                    <a:pt x="328" y="106"/>
                  </a:cubicBezTo>
                  <a:cubicBezTo>
                    <a:pt x="327" y="105"/>
                    <a:pt x="325" y="105"/>
                    <a:pt x="324" y="105"/>
                  </a:cubicBezTo>
                  <a:cubicBezTo>
                    <a:pt x="323" y="104"/>
                    <a:pt x="323" y="103"/>
                    <a:pt x="321" y="103"/>
                  </a:cubicBezTo>
                  <a:cubicBezTo>
                    <a:pt x="320" y="103"/>
                    <a:pt x="319" y="104"/>
                    <a:pt x="318" y="104"/>
                  </a:cubicBezTo>
                  <a:cubicBezTo>
                    <a:pt x="316" y="105"/>
                    <a:pt x="315" y="104"/>
                    <a:pt x="313" y="104"/>
                  </a:cubicBezTo>
                  <a:cubicBezTo>
                    <a:pt x="310" y="104"/>
                    <a:pt x="307" y="104"/>
                    <a:pt x="303" y="104"/>
                  </a:cubicBezTo>
                  <a:cubicBezTo>
                    <a:pt x="302" y="104"/>
                    <a:pt x="300" y="104"/>
                    <a:pt x="298" y="104"/>
                  </a:cubicBezTo>
                  <a:cubicBezTo>
                    <a:pt x="298" y="104"/>
                    <a:pt x="297" y="104"/>
                    <a:pt x="296" y="104"/>
                  </a:cubicBezTo>
                  <a:cubicBezTo>
                    <a:pt x="296" y="105"/>
                    <a:pt x="296" y="105"/>
                    <a:pt x="296" y="106"/>
                  </a:cubicBezTo>
                  <a:cubicBezTo>
                    <a:pt x="295" y="109"/>
                    <a:pt x="298" y="111"/>
                    <a:pt x="300" y="112"/>
                  </a:cubicBezTo>
                  <a:cubicBezTo>
                    <a:pt x="301" y="114"/>
                    <a:pt x="304" y="116"/>
                    <a:pt x="307" y="115"/>
                  </a:cubicBezTo>
                  <a:close/>
                  <a:moveTo>
                    <a:pt x="554" y="342"/>
                  </a:moveTo>
                  <a:cubicBezTo>
                    <a:pt x="547" y="344"/>
                    <a:pt x="539" y="346"/>
                    <a:pt x="531" y="348"/>
                  </a:cubicBezTo>
                  <a:cubicBezTo>
                    <a:pt x="529" y="347"/>
                    <a:pt x="527" y="347"/>
                    <a:pt x="526" y="345"/>
                  </a:cubicBezTo>
                  <a:cubicBezTo>
                    <a:pt x="525" y="343"/>
                    <a:pt x="525" y="342"/>
                    <a:pt x="523" y="339"/>
                  </a:cubicBezTo>
                  <a:cubicBezTo>
                    <a:pt x="520" y="335"/>
                    <a:pt x="516" y="331"/>
                    <a:pt x="514" y="326"/>
                  </a:cubicBezTo>
                  <a:cubicBezTo>
                    <a:pt x="511" y="321"/>
                    <a:pt x="507" y="317"/>
                    <a:pt x="505" y="312"/>
                  </a:cubicBezTo>
                  <a:cubicBezTo>
                    <a:pt x="502" y="307"/>
                    <a:pt x="500" y="302"/>
                    <a:pt x="497" y="297"/>
                  </a:cubicBezTo>
                  <a:cubicBezTo>
                    <a:pt x="495" y="292"/>
                    <a:pt x="493" y="287"/>
                    <a:pt x="490" y="282"/>
                  </a:cubicBezTo>
                  <a:cubicBezTo>
                    <a:pt x="489" y="281"/>
                    <a:pt x="489" y="279"/>
                    <a:pt x="488" y="276"/>
                  </a:cubicBezTo>
                  <a:cubicBezTo>
                    <a:pt x="488" y="274"/>
                    <a:pt x="488" y="271"/>
                    <a:pt x="487" y="269"/>
                  </a:cubicBezTo>
                  <a:cubicBezTo>
                    <a:pt x="486" y="267"/>
                    <a:pt x="485" y="266"/>
                    <a:pt x="485" y="265"/>
                  </a:cubicBezTo>
                  <a:cubicBezTo>
                    <a:pt x="484" y="264"/>
                    <a:pt x="484" y="262"/>
                    <a:pt x="482" y="262"/>
                  </a:cubicBezTo>
                  <a:cubicBezTo>
                    <a:pt x="482" y="261"/>
                    <a:pt x="481" y="261"/>
                    <a:pt x="480" y="261"/>
                  </a:cubicBezTo>
                  <a:cubicBezTo>
                    <a:pt x="479" y="261"/>
                    <a:pt x="478" y="260"/>
                    <a:pt x="477" y="260"/>
                  </a:cubicBezTo>
                  <a:cubicBezTo>
                    <a:pt x="475" y="260"/>
                    <a:pt x="475" y="261"/>
                    <a:pt x="475" y="262"/>
                  </a:cubicBezTo>
                  <a:cubicBezTo>
                    <a:pt x="473" y="264"/>
                    <a:pt x="470" y="262"/>
                    <a:pt x="468" y="262"/>
                  </a:cubicBezTo>
                  <a:cubicBezTo>
                    <a:pt x="464" y="260"/>
                    <a:pt x="458" y="259"/>
                    <a:pt x="454" y="258"/>
                  </a:cubicBezTo>
                  <a:cubicBezTo>
                    <a:pt x="452" y="257"/>
                    <a:pt x="449" y="257"/>
                    <a:pt x="448" y="256"/>
                  </a:cubicBezTo>
                  <a:cubicBezTo>
                    <a:pt x="446" y="255"/>
                    <a:pt x="442" y="254"/>
                    <a:pt x="442" y="255"/>
                  </a:cubicBezTo>
                  <a:cubicBezTo>
                    <a:pt x="440" y="257"/>
                    <a:pt x="440" y="259"/>
                    <a:pt x="440" y="260"/>
                  </a:cubicBezTo>
                  <a:cubicBezTo>
                    <a:pt x="440" y="261"/>
                    <a:pt x="440" y="264"/>
                    <a:pt x="439" y="264"/>
                  </a:cubicBezTo>
                  <a:cubicBezTo>
                    <a:pt x="437" y="265"/>
                    <a:pt x="433" y="263"/>
                    <a:pt x="431" y="263"/>
                  </a:cubicBezTo>
                  <a:cubicBezTo>
                    <a:pt x="429" y="262"/>
                    <a:pt x="428" y="262"/>
                    <a:pt x="426" y="261"/>
                  </a:cubicBezTo>
                  <a:cubicBezTo>
                    <a:pt x="424" y="261"/>
                    <a:pt x="422" y="261"/>
                    <a:pt x="421" y="259"/>
                  </a:cubicBezTo>
                  <a:cubicBezTo>
                    <a:pt x="421" y="259"/>
                    <a:pt x="420" y="256"/>
                    <a:pt x="419" y="255"/>
                  </a:cubicBezTo>
                  <a:cubicBezTo>
                    <a:pt x="417" y="255"/>
                    <a:pt x="415" y="254"/>
                    <a:pt x="413" y="253"/>
                  </a:cubicBezTo>
                  <a:cubicBezTo>
                    <a:pt x="410" y="252"/>
                    <a:pt x="408" y="251"/>
                    <a:pt x="406" y="250"/>
                  </a:cubicBezTo>
                  <a:cubicBezTo>
                    <a:pt x="405" y="250"/>
                    <a:pt x="404" y="249"/>
                    <a:pt x="403" y="249"/>
                  </a:cubicBezTo>
                  <a:cubicBezTo>
                    <a:pt x="402" y="249"/>
                    <a:pt x="402" y="248"/>
                    <a:pt x="402" y="247"/>
                  </a:cubicBezTo>
                  <a:cubicBezTo>
                    <a:pt x="403" y="243"/>
                    <a:pt x="404" y="240"/>
                    <a:pt x="404" y="236"/>
                  </a:cubicBezTo>
                  <a:cubicBezTo>
                    <a:pt x="399" y="236"/>
                    <a:pt x="392" y="236"/>
                    <a:pt x="386" y="237"/>
                  </a:cubicBezTo>
                  <a:cubicBezTo>
                    <a:pt x="381" y="237"/>
                    <a:pt x="375" y="235"/>
                    <a:pt x="370" y="238"/>
                  </a:cubicBezTo>
                  <a:cubicBezTo>
                    <a:pt x="368" y="239"/>
                    <a:pt x="365" y="240"/>
                    <a:pt x="363" y="242"/>
                  </a:cubicBezTo>
                  <a:cubicBezTo>
                    <a:pt x="361" y="243"/>
                    <a:pt x="358" y="245"/>
                    <a:pt x="355" y="245"/>
                  </a:cubicBezTo>
                  <a:cubicBezTo>
                    <a:pt x="354" y="245"/>
                    <a:pt x="352" y="245"/>
                    <a:pt x="350" y="244"/>
                  </a:cubicBezTo>
                  <a:cubicBezTo>
                    <a:pt x="348" y="244"/>
                    <a:pt x="346" y="243"/>
                    <a:pt x="344" y="243"/>
                  </a:cubicBezTo>
                  <a:cubicBezTo>
                    <a:pt x="342" y="244"/>
                    <a:pt x="341" y="247"/>
                    <a:pt x="339" y="249"/>
                  </a:cubicBezTo>
                  <a:cubicBezTo>
                    <a:pt x="337" y="251"/>
                    <a:pt x="336" y="254"/>
                    <a:pt x="334" y="255"/>
                  </a:cubicBezTo>
                  <a:cubicBezTo>
                    <a:pt x="332" y="257"/>
                    <a:pt x="330" y="259"/>
                    <a:pt x="330" y="260"/>
                  </a:cubicBezTo>
                  <a:cubicBezTo>
                    <a:pt x="328" y="263"/>
                    <a:pt x="329" y="266"/>
                    <a:pt x="328" y="269"/>
                  </a:cubicBezTo>
                  <a:cubicBezTo>
                    <a:pt x="328" y="271"/>
                    <a:pt x="327" y="271"/>
                    <a:pt x="326" y="272"/>
                  </a:cubicBezTo>
                  <a:cubicBezTo>
                    <a:pt x="324" y="272"/>
                    <a:pt x="322" y="273"/>
                    <a:pt x="321" y="274"/>
                  </a:cubicBezTo>
                  <a:cubicBezTo>
                    <a:pt x="319" y="276"/>
                    <a:pt x="318" y="277"/>
                    <a:pt x="317" y="279"/>
                  </a:cubicBezTo>
                  <a:cubicBezTo>
                    <a:pt x="316" y="282"/>
                    <a:pt x="314" y="284"/>
                    <a:pt x="312" y="287"/>
                  </a:cubicBezTo>
                  <a:cubicBezTo>
                    <a:pt x="310" y="291"/>
                    <a:pt x="307" y="296"/>
                    <a:pt x="304" y="301"/>
                  </a:cubicBezTo>
                  <a:cubicBezTo>
                    <a:pt x="303" y="303"/>
                    <a:pt x="301" y="304"/>
                    <a:pt x="302" y="306"/>
                  </a:cubicBezTo>
                  <a:cubicBezTo>
                    <a:pt x="303" y="309"/>
                    <a:pt x="304" y="311"/>
                    <a:pt x="305" y="314"/>
                  </a:cubicBezTo>
                  <a:cubicBezTo>
                    <a:pt x="305" y="315"/>
                    <a:pt x="307" y="316"/>
                    <a:pt x="306" y="317"/>
                  </a:cubicBezTo>
                  <a:cubicBezTo>
                    <a:pt x="306" y="318"/>
                    <a:pt x="305" y="318"/>
                    <a:pt x="305" y="319"/>
                  </a:cubicBezTo>
                  <a:cubicBezTo>
                    <a:pt x="304" y="321"/>
                    <a:pt x="303" y="324"/>
                    <a:pt x="302" y="326"/>
                  </a:cubicBezTo>
                  <a:cubicBezTo>
                    <a:pt x="301" y="328"/>
                    <a:pt x="300" y="330"/>
                    <a:pt x="300" y="332"/>
                  </a:cubicBezTo>
                  <a:cubicBezTo>
                    <a:pt x="301" y="333"/>
                    <a:pt x="301" y="336"/>
                    <a:pt x="303" y="338"/>
                  </a:cubicBezTo>
                  <a:cubicBezTo>
                    <a:pt x="306" y="342"/>
                    <a:pt x="310" y="345"/>
                    <a:pt x="314" y="349"/>
                  </a:cubicBezTo>
                  <a:cubicBezTo>
                    <a:pt x="318" y="353"/>
                    <a:pt x="322" y="357"/>
                    <a:pt x="326" y="362"/>
                  </a:cubicBezTo>
                  <a:cubicBezTo>
                    <a:pt x="328" y="364"/>
                    <a:pt x="330" y="366"/>
                    <a:pt x="332" y="368"/>
                  </a:cubicBezTo>
                  <a:cubicBezTo>
                    <a:pt x="332" y="369"/>
                    <a:pt x="334" y="370"/>
                    <a:pt x="334" y="371"/>
                  </a:cubicBezTo>
                  <a:cubicBezTo>
                    <a:pt x="335" y="372"/>
                    <a:pt x="336" y="374"/>
                    <a:pt x="337" y="374"/>
                  </a:cubicBezTo>
                  <a:cubicBezTo>
                    <a:pt x="343" y="374"/>
                    <a:pt x="348" y="373"/>
                    <a:pt x="352" y="372"/>
                  </a:cubicBezTo>
                  <a:cubicBezTo>
                    <a:pt x="355" y="372"/>
                    <a:pt x="358" y="372"/>
                    <a:pt x="360" y="371"/>
                  </a:cubicBezTo>
                  <a:cubicBezTo>
                    <a:pt x="363" y="370"/>
                    <a:pt x="365" y="369"/>
                    <a:pt x="368" y="368"/>
                  </a:cubicBezTo>
                  <a:cubicBezTo>
                    <a:pt x="369" y="367"/>
                    <a:pt x="370" y="367"/>
                    <a:pt x="371" y="366"/>
                  </a:cubicBezTo>
                  <a:cubicBezTo>
                    <a:pt x="372" y="365"/>
                    <a:pt x="374" y="365"/>
                    <a:pt x="374" y="364"/>
                  </a:cubicBezTo>
                  <a:cubicBezTo>
                    <a:pt x="375" y="364"/>
                    <a:pt x="376" y="364"/>
                    <a:pt x="377" y="364"/>
                  </a:cubicBezTo>
                  <a:cubicBezTo>
                    <a:pt x="378" y="364"/>
                    <a:pt x="379" y="364"/>
                    <a:pt x="380" y="364"/>
                  </a:cubicBezTo>
                  <a:cubicBezTo>
                    <a:pt x="381" y="365"/>
                    <a:pt x="381" y="365"/>
                    <a:pt x="381" y="366"/>
                  </a:cubicBezTo>
                  <a:cubicBezTo>
                    <a:pt x="382" y="367"/>
                    <a:pt x="383" y="369"/>
                    <a:pt x="384" y="369"/>
                  </a:cubicBezTo>
                  <a:cubicBezTo>
                    <a:pt x="384" y="371"/>
                    <a:pt x="386" y="374"/>
                    <a:pt x="388" y="374"/>
                  </a:cubicBezTo>
                  <a:cubicBezTo>
                    <a:pt x="391" y="374"/>
                    <a:pt x="393" y="374"/>
                    <a:pt x="396" y="375"/>
                  </a:cubicBezTo>
                  <a:cubicBezTo>
                    <a:pt x="399" y="375"/>
                    <a:pt x="399" y="375"/>
                    <a:pt x="400" y="377"/>
                  </a:cubicBezTo>
                  <a:cubicBezTo>
                    <a:pt x="401" y="378"/>
                    <a:pt x="401" y="379"/>
                    <a:pt x="402" y="380"/>
                  </a:cubicBezTo>
                  <a:cubicBezTo>
                    <a:pt x="402" y="382"/>
                    <a:pt x="401" y="384"/>
                    <a:pt x="401" y="386"/>
                  </a:cubicBezTo>
                  <a:cubicBezTo>
                    <a:pt x="400" y="390"/>
                    <a:pt x="399" y="394"/>
                    <a:pt x="397" y="399"/>
                  </a:cubicBezTo>
                  <a:cubicBezTo>
                    <a:pt x="397" y="401"/>
                    <a:pt x="399" y="402"/>
                    <a:pt x="400" y="404"/>
                  </a:cubicBezTo>
                  <a:cubicBezTo>
                    <a:pt x="402" y="406"/>
                    <a:pt x="403" y="409"/>
                    <a:pt x="405" y="411"/>
                  </a:cubicBezTo>
                  <a:cubicBezTo>
                    <a:pt x="406" y="414"/>
                    <a:pt x="408" y="416"/>
                    <a:pt x="409" y="418"/>
                  </a:cubicBezTo>
                  <a:cubicBezTo>
                    <a:pt x="410" y="419"/>
                    <a:pt x="411" y="422"/>
                    <a:pt x="411" y="424"/>
                  </a:cubicBezTo>
                  <a:cubicBezTo>
                    <a:pt x="411" y="429"/>
                    <a:pt x="413" y="433"/>
                    <a:pt x="413" y="438"/>
                  </a:cubicBezTo>
                  <a:cubicBezTo>
                    <a:pt x="413" y="440"/>
                    <a:pt x="413" y="441"/>
                    <a:pt x="414" y="443"/>
                  </a:cubicBezTo>
                  <a:cubicBezTo>
                    <a:pt x="415" y="444"/>
                    <a:pt x="417" y="445"/>
                    <a:pt x="418" y="446"/>
                  </a:cubicBezTo>
                  <a:cubicBezTo>
                    <a:pt x="416" y="448"/>
                    <a:pt x="414" y="450"/>
                    <a:pt x="413" y="452"/>
                  </a:cubicBezTo>
                  <a:cubicBezTo>
                    <a:pt x="411" y="454"/>
                    <a:pt x="410" y="455"/>
                    <a:pt x="409" y="458"/>
                  </a:cubicBezTo>
                  <a:cubicBezTo>
                    <a:pt x="408" y="463"/>
                    <a:pt x="408" y="468"/>
                    <a:pt x="407" y="473"/>
                  </a:cubicBezTo>
                  <a:cubicBezTo>
                    <a:pt x="406" y="475"/>
                    <a:pt x="406" y="476"/>
                    <a:pt x="407" y="478"/>
                  </a:cubicBezTo>
                  <a:cubicBezTo>
                    <a:pt x="408" y="481"/>
                    <a:pt x="410" y="484"/>
                    <a:pt x="411" y="487"/>
                  </a:cubicBezTo>
                  <a:cubicBezTo>
                    <a:pt x="411" y="489"/>
                    <a:pt x="413" y="492"/>
                    <a:pt x="414" y="494"/>
                  </a:cubicBezTo>
                  <a:cubicBezTo>
                    <a:pt x="415" y="497"/>
                    <a:pt x="416" y="499"/>
                    <a:pt x="416" y="502"/>
                  </a:cubicBezTo>
                  <a:cubicBezTo>
                    <a:pt x="416" y="504"/>
                    <a:pt x="416" y="507"/>
                    <a:pt x="416" y="510"/>
                  </a:cubicBezTo>
                  <a:cubicBezTo>
                    <a:pt x="416" y="512"/>
                    <a:pt x="415" y="516"/>
                    <a:pt x="416" y="518"/>
                  </a:cubicBezTo>
                  <a:cubicBezTo>
                    <a:pt x="416" y="521"/>
                    <a:pt x="418" y="523"/>
                    <a:pt x="419" y="526"/>
                  </a:cubicBezTo>
                  <a:cubicBezTo>
                    <a:pt x="420" y="528"/>
                    <a:pt x="421" y="531"/>
                    <a:pt x="422" y="534"/>
                  </a:cubicBezTo>
                  <a:cubicBezTo>
                    <a:pt x="424" y="536"/>
                    <a:pt x="424" y="539"/>
                    <a:pt x="426" y="541"/>
                  </a:cubicBezTo>
                  <a:cubicBezTo>
                    <a:pt x="426" y="543"/>
                    <a:pt x="426" y="544"/>
                    <a:pt x="426" y="547"/>
                  </a:cubicBezTo>
                  <a:cubicBezTo>
                    <a:pt x="426" y="549"/>
                    <a:pt x="426" y="550"/>
                    <a:pt x="427" y="552"/>
                  </a:cubicBezTo>
                  <a:cubicBezTo>
                    <a:pt x="427" y="553"/>
                    <a:pt x="428" y="553"/>
                    <a:pt x="428" y="555"/>
                  </a:cubicBezTo>
                  <a:cubicBezTo>
                    <a:pt x="429" y="555"/>
                    <a:pt x="429" y="555"/>
                    <a:pt x="431" y="555"/>
                  </a:cubicBezTo>
                  <a:cubicBezTo>
                    <a:pt x="433" y="555"/>
                    <a:pt x="436" y="556"/>
                    <a:pt x="439" y="555"/>
                  </a:cubicBezTo>
                  <a:cubicBezTo>
                    <a:pt x="441" y="555"/>
                    <a:pt x="444" y="554"/>
                    <a:pt x="446" y="553"/>
                  </a:cubicBezTo>
                  <a:cubicBezTo>
                    <a:pt x="448" y="552"/>
                    <a:pt x="451" y="551"/>
                    <a:pt x="453" y="550"/>
                  </a:cubicBezTo>
                  <a:cubicBezTo>
                    <a:pt x="455" y="549"/>
                    <a:pt x="457" y="547"/>
                    <a:pt x="458" y="546"/>
                  </a:cubicBezTo>
                  <a:cubicBezTo>
                    <a:pt x="461" y="541"/>
                    <a:pt x="465" y="536"/>
                    <a:pt x="469" y="532"/>
                  </a:cubicBezTo>
                  <a:cubicBezTo>
                    <a:pt x="469" y="531"/>
                    <a:pt x="471" y="529"/>
                    <a:pt x="471" y="528"/>
                  </a:cubicBezTo>
                  <a:cubicBezTo>
                    <a:pt x="472" y="528"/>
                    <a:pt x="473" y="527"/>
                    <a:pt x="473" y="526"/>
                  </a:cubicBezTo>
                  <a:cubicBezTo>
                    <a:pt x="474" y="524"/>
                    <a:pt x="474" y="522"/>
                    <a:pt x="475" y="521"/>
                  </a:cubicBezTo>
                  <a:cubicBezTo>
                    <a:pt x="475" y="518"/>
                    <a:pt x="475" y="515"/>
                    <a:pt x="476" y="513"/>
                  </a:cubicBezTo>
                  <a:cubicBezTo>
                    <a:pt x="477" y="511"/>
                    <a:pt x="480" y="509"/>
                    <a:pt x="482" y="507"/>
                  </a:cubicBezTo>
                  <a:cubicBezTo>
                    <a:pt x="483" y="507"/>
                    <a:pt x="485" y="506"/>
                    <a:pt x="485" y="504"/>
                  </a:cubicBezTo>
                  <a:cubicBezTo>
                    <a:pt x="485" y="501"/>
                    <a:pt x="485" y="498"/>
                    <a:pt x="485" y="495"/>
                  </a:cubicBezTo>
                  <a:cubicBezTo>
                    <a:pt x="485" y="493"/>
                    <a:pt x="485" y="490"/>
                    <a:pt x="485" y="488"/>
                  </a:cubicBezTo>
                  <a:cubicBezTo>
                    <a:pt x="485" y="487"/>
                    <a:pt x="485" y="487"/>
                    <a:pt x="484" y="486"/>
                  </a:cubicBezTo>
                  <a:cubicBezTo>
                    <a:pt x="484" y="485"/>
                    <a:pt x="484" y="485"/>
                    <a:pt x="484" y="485"/>
                  </a:cubicBezTo>
                  <a:cubicBezTo>
                    <a:pt x="485" y="484"/>
                    <a:pt x="487" y="483"/>
                    <a:pt x="488" y="482"/>
                  </a:cubicBezTo>
                  <a:cubicBezTo>
                    <a:pt x="492" y="479"/>
                    <a:pt x="496" y="474"/>
                    <a:pt x="500" y="470"/>
                  </a:cubicBezTo>
                  <a:cubicBezTo>
                    <a:pt x="502" y="468"/>
                    <a:pt x="503" y="466"/>
                    <a:pt x="505" y="464"/>
                  </a:cubicBezTo>
                  <a:cubicBezTo>
                    <a:pt x="506" y="463"/>
                    <a:pt x="507" y="462"/>
                    <a:pt x="508" y="462"/>
                  </a:cubicBezTo>
                  <a:cubicBezTo>
                    <a:pt x="509" y="460"/>
                    <a:pt x="509" y="460"/>
                    <a:pt x="509" y="459"/>
                  </a:cubicBezTo>
                  <a:cubicBezTo>
                    <a:pt x="509" y="454"/>
                    <a:pt x="508" y="449"/>
                    <a:pt x="507" y="444"/>
                  </a:cubicBezTo>
                  <a:cubicBezTo>
                    <a:pt x="507" y="441"/>
                    <a:pt x="507" y="439"/>
                    <a:pt x="507" y="436"/>
                  </a:cubicBezTo>
                  <a:cubicBezTo>
                    <a:pt x="507" y="433"/>
                    <a:pt x="507" y="430"/>
                    <a:pt x="507" y="428"/>
                  </a:cubicBezTo>
                  <a:cubicBezTo>
                    <a:pt x="507" y="425"/>
                    <a:pt x="507" y="422"/>
                    <a:pt x="507" y="419"/>
                  </a:cubicBezTo>
                  <a:cubicBezTo>
                    <a:pt x="507" y="418"/>
                    <a:pt x="507" y="417"/>
                    <a:pt x="508" y="416"/>
                  </a:cubicBezTo>
                  <a:cubicBezTo>
                    <a:pt x="508" y="414"/>
                    <a:pt x="509" y="413"/>
                    <a:pt x="509" y="412"/>
                  </a:cubicBezTo>
                  <a:cubicBezTo>
                    <a:pt x="510" y="410"/>
                    <a:pt x="511" y="408"/>
                    <a:pt x="511" y="406"/>
                  </a:cubicBezTo>
                  <a:cubicBezTo>
                    <a:pt x="513" y="404"/>
                    <a:pt x="514" y="402"/>
                    <a:pt x="516" y="400"/>
                  </a:cubicBezTo>
                  <a:cubicBezTo>
                    <a:pt x="520" y="396"/>
                    <a:pt x="524" y="392"/>
                    <a:pt x="528" y="388"/>
                  </a:cubicBezTo>
                  <a:cubicBezTo>
                    <a:pt x="532" y="384"/>
                    <a:pt x="536" y="380"/>
                    <a:pt x="540" y="376"/>
                  </a:cubicBezTo>
                  <a:cubicBezTo>
                    <a:pt x="542" y="374"/>
                    <a:pt x="543" y="372"/>
                    <a:pt x="544" y="370"/>
                  </a:cubicBezTo>
                  <a:cubicBezTo>
                    <a:pt x="545" y="367"/>
                    <a:pt x="547" y="365"/>
                    <a:pt x="549" y="362"/>
                  </a:cubicBezTo>
                  <a:cubicBezTo>
                    <a:pt x="550" y="359"/>
                    <a:pt x="552" y="355"/>
                    <a:pt x="554" y="352"/>
                  </a:cubicBezTo>
                  <a:cubicBezTo>
                    <a:pt x="555" y="350"/>
                    <a:pt x="555" y="350"/>
                    <a:pt x="554" y="348"/>
                  </a:cubicBezTo>
                  <a:cubicBezTo>
                    <a:pt x="554" y="347"/>
                    <a:pt x="554" y="344"/>
                    <a:pt x="554" y="342"/>
                  </a:cubicBezTo>
                  <a:close/>
                  <a:moveTo>
                    <a:pt x="395" y="227"/>
                  </a:moveTo>
                  <a:cubicBezTo>
                    <a:pt x="396" y="227"/>
                    <a:pt x="400" y="228"/>
                    <a:pt x="400" y="226"/>
                  </a:cubicBezTo>
                  <a:cubicBezTo>
                    <a:pt x="400" y="223"/>
                    <a:pt x="400" y="221"/>
                    <a:pt x="400" y="218"/>
                  </a:cubicBezTo>
                  <a:cubicBezTo>
                    <a:pt x="400" y="217"/>
                    <a:pt x="399" y="217"/>
                    <a:pt x="398" y="217"/>
                  </a:cubicBezTo>
                  <a:cubicBezTo>
                    <a:pt x="398" y="217"/>
                    <a:pt x="396" y="217"/>
                    <a:pt x="395" y="218"/>
                  </a:cubicBezTo>
                  <a:cubicBezTo>
                    <a:pt x="395" y="218"/>
                    <a:pt x="395" y="221"/>
                    <a:pt x="395" y="221"/>
                  </a:cubicBezTo>
                  <a:cubicBezTo>
                    <a:pt x="395" y="223"/>
                    <a:pt x="395" y="225"/>
                    <a:pt x="395" y="227"/>
                  </a:cubicBezTo>
                  <a:close/>
                  <a:moveTo>
                    <a:pt x="116" y="318"/>
                  </a:moveTo>
                  <a:cubicBezTo>
                    <a:pt x="117" y="318"/>
                    <a:pt x="119" y="318"/>
                    <a:pt x="120" y="318"/>
                  </a:cubicBezTo>
                  <a:cubicBezTo>
                    <a:pt x="121" y="318"/>
                    <a:pt x="122" y="317"/>
                    <a:pt x="123" y="316"/>
                  </a:cubicBezTo>
                  <a:cubicBezTo>
                    <a:pt x="121" y="316"/>
                    <a:pt x="118" y="316"/>
                    <a:pt x="116" y="316"/>
                  </a:cubicBezTo>
                  <a:cubicBezTo>
                    <a:pt x="116" y="317"/>
                    <a:pt x="116" y="318"/>
                    <a:pt x="116" y="318"/>
                  </a:cubicBezTo>
                  <a:close/>
                  <a:moveTo>
                    <a:pt x="340" y="0"/>
                  </a:moveTo>
                  <a:cubicBezTo>
                    <a:pt x="152" y="0"/>
                    <a:pt x="0" y="149"/>
                    <a:pt x="0" y="332"/>
                  </a:cubicBezTo>
                  <a:cubicBezTo>
                    <a:pt x="0" y="516"/>
                    <a:pt x="152" y="664"/>
                    <a:pt x="340" y="664"/>
                  </a:cubicBezTo>
                  <a:cubicBezTo>
                    <a:pt x="528" y="664"/>
                    <a:pt x="680" y="516"/>
                    <a:pt x="680" y="332"/>
                  </a:cubicBezTo>
                  <a:cubicBezTo>
                    <a:pt x="680" y="149"/>
                    <a:pt x="528" y="0"/>
                    <a:pt x="340" y="0"/>
                  </a:cubicBezTo>
                  <a:close/>
                  <a:moveTo>
                    <a:pt x="565" y="552"/>
                  </a:moveTo>
                  <a:cubicBezTo>
                    <a:pt x="507" y="608"/>
                    <a:pt x="428" y="643"/>
                    <a:pt x="340" y="643"/>
                  </a:cubicBezTo>
                  <a:cubicBezTo>
                    <a:pt x="278" y="643"/>
                    <a:pt x="221" y="626"/>
                    <a:pt x="172" y="597"/>
                  </a:cubicBezTo>
                  <a:cubicBezTo>
                    <a:pt x="171" y="593"/>
                    <a:pt x="170" y="589"/>
                    <a:pt x="168" y="585"/>
                  </a:cubicBezTo>
                  <a:cubicBezTo>
                    <a:pt x="168" y="584"/>
                    <a:pt x="168" y="584"/>
                    <a:pt x="169" y="584"/>
                  </a:cubicBezTo>
                  <a:cubicBezTo>
                    <a:pt x="171" y="583"/>
                    <a:pt x="172" y="583"/>
                    <a:pt x="173" y="583"/>
                  </a:cubicBezTo>
                  <a:cubicBezTo>
                    <a:pt x="174" y="583"/>
                    <a:pt x="175" y="583"/>
                    <a:pt x="175" y="583"/>
                  </a:cubicBezTo>
                  <a:cubicBezTo>
                    <a:pt x="176" y="583"/>
                    <a:pt x="175" y="580"/>
                    <a:pt x="175" y="580"/>
                  </a:cubicBezTo>
                  <a:cubicBezTo>
                    <a:pt x="175" y="578"/>
                    <a:pt x="174" y="575"/>
                    <a:pt x="175" y="574"/>
                  </a:cubicBezTo>
                  <a:cubicBezTo>
                    <a:pt x="176" y="573"/>
                    <a:pt x="178" y="573"/>
                    <a:pt x="179" y="573"/>
                  </a:cubicBezTo>
                  <a:cubicBezTo>
                    <a:pt x="181" y="572"/>
                    <a:pt x="182" y="572"/>
                    <a:pt x="184" y="571"/>
                  </a:cubicBezTo>
                  <a:cubicBezTo>
                    <a:pt x="185" y="570"/>
                    <a:pt x="185" y="568"/>
                    <a:pt x="185" y="567"/>
                  </a:cubicBezTo>
                  <a:cubicBezTo>
                    <a:pt x="186" y="566"/>
                    <a:pt x="186" y="565"/>
                    <a:pt x="186" y="563"/>
                  </a:cubicBezTo>
                  <a:cubicBezTo>
                    <a:pt x="186" y="562"/>
                    <a:pt x="185" y="561"/>
                    <a:pt x="184" y="560"/>
                  </a:cubicBezTo>
                  <a:cubicBezTo>
                    <a:pt x="184" y="559"/>
                    <a:pt x="183" y="557"/>
                    <a:pt x="182" y="556"/>
                  </a:cubicBezTo>
                  <a:cubicBezTo>
                    <a:pt x="184" y="556"/>
                    <a:pt x="188" y="556"/>
                    <a:pt x="190" y="556"/>
                  </a:cubicBezTo>
                  <a:cubicBezTo>
                    <a:pt x="192" y="556"/>
                    <a:pt x="193" y="555"/>
                    <a:pt x="193" y="553"/>
                  </a:cubicBezTo>
                  <a:cubicBezTo>
                    <a:pt x="195" y="548"/>
                    <a:pt x="197" y="543"/>
                    <a:pt x="200" y="538"/>
                  </a:cubicBezTo>
                  <a:cubicBezTo>
                    <a:pt x="200" y="535"/>
                    <a:pt x="202" y="533"/>
                    <a:pt x="203" y="530"/>
                  </a:cubicBezTo>
                  <a:cubicBezTo>
                    <a:pt x="204" y="528"/>
                    <a:pt x="204" y="526"/>
                    <a:pt x="203" y="522"/>
                  </a:cubicBezTo>
                  <a:cubicBezTo>
                    <a:pt x="203" y="521"/>
                    <a:pt x="202" y="519"/>
                    <a:pt x="202" y="517"/>
                  </a:cubicBezTo>
                  <a:cubicBezTo>
                    <a:pt x="202" y="515"/>
                    <a:pt x="202" y="513"/>
                    <a:pt x="203" y="511"/>
                  </a:cubicBezTo>
                  <a:cubicBezTo>
                    <a:pt x="204" y="509"/>
                    <a:pt x="204" y="507"/>
                    <a:pt x="204" y="506"/>
                  </a:cubicBezTo>
                  <a:cubicBezTo>
                    <a:pt x="205" y="505"/>
                    <a:pt x="206" y="505"/>
                    <a:pt x="207" y="504"/>
                  </a:cubicBezTo>
                  <a:cubicBezTo>
                    <a:pt x="208" y="504"/>
                    <a:pt x="210" y="503"/>
                    <a:pt x="211" y="502"/>
                  </a:cubicBezTo>
                  <a:cubicBezTo>
                    <a:pt x="214" y="502"/>
                    <a:pt x="216" y="501"/>
                    <a:pt x="218" y="500"/>
                  </a:cubicBezTo>
                  <a:cubicBezTo>
                    <a:pt x="219" y="499"/>
                    <a:pt x="220" y="499"/>
                    <a:pt x="220" y="499"/>
                  </a:cubicBezTo>
                  <a:cubicBezTo>
                    <a:pt x="222" y="499"/>
                    <a:pt x="222" y="497"/>
                    <a:pt x="222" y="495"/>
                  </a:cubicBezTo>
                  <a:cubicBezTo>
                    <a:pt x="224" y="490"/>
                    <a:pt x="226" y="485"/>
                    <a:pt x="228" y="480"/>
                  </a:cubicBezTo>
                  <a:cubicBezTo>
                    <a:pt x="229" y="478"/>
                    <a:pt x="228" y="475"/>
                    <a:pt x="228" y="473"/>
                  </a:cubicBezTo>
                  <a:cubicBezTo>
                    <a:pt x="227" y="470"/>
                    <a:pt x="227" y="467"/>
                    <a:pt x="227" y="464"/>
                  </a:cubicBezTo>
                  <a:cubicBezTo>
                    <a:pt x="227" y="461"/>
                    <a:pt x="227" y="458"/>
                    <a:pt x="227" y="455"/>
                  </a:cubicBezTo>
                  <a:cubicBezTo>
                    <a:pt x="228" y="452"/>
                    <a:pt x="230" y="450"/>
                    <a:pt x="231" y="448"/>
                  </a:cubicBezTo>
                  <a:cubicBezTo>
                    <a:pt x="233" y="445"/>
                    <a:pt x="235" y="443"/>
                    <a:pt x="236" y="440"/>
                  </a:cubicBezTo>
                  <a:cubicBezTo>
                    <a:pt x="237" y="438"/>
                    <a:pt x="240" y="435"/>
                    <a:pt x="240" y="432"/>
                  </a:cubicBezTo>
                  <a:cubicBezTo>
                    <a:pt x="239" y="429"/>
                    <a:pt x="238" y="426"/>
                    <a:pt x="238" y="423"/>
                  </a:cubicBezTo>
                  <a:cubicBezTo>
                    <a:pt x="237" y="421"/>
                    <a:pt x="237" y="418"/>
                    <a:pt x="235" y="416"/>
                  </a:cubicBezTo>
                  <a:cubicBezTo>
                    <a:pt x="233" y="415"/>
                    <a:pt x="230" y="413"/>
                    <a:pt x="227" y="411"/>
                  </a:cubicBezTo>
                  <a:cubicBezTo>
                    <a:pt x="225" y="409"/>
                    <a:pt x="223" y="408"/>
                    <a:pt x="220" y="406"/>
                  </a:cubicBezTo>
                  <a:cubicBezTo>
                    <a:pt x="218" y="406"/>
                    <a:pt x="216" y="407"/>
                    <a:pt x="213" y="406"/>
                  </a:cubicBezTo>
                  <a:cubicBezTo>
                    <a:pt x="211" y="406"/>
                    <a:pt x="208" y="404"/>
                    <a:pt x="206" y="402"/>
                  </a:cubicBezTo>
                  <a:cubicBezTo>
                    <a:pt x="200" y="400"/>
                    <a:pt x="195" y="398"/>
                    <a:pt x="190" y="396"/>
                  </a:cubicBezTo>
                  <a:cubicBezTo>
                    <a:pt x="188" y="394"/>
                    <a:pt x="185" y="393"/>
                    <a:pt x="182" y="392"/>
                  </a:cubicBezTo>
                  <a:cubicBezTo>
                    <a:pt x="180" y="391"/>
                    <a:pt x="180" y="390"/>
                    <a:pt x="180" y="388"/>
                  </a:cubicBezTo>
                  <a:cubicBezTo>
                    <a:pt x="179" y="383"/>
                    <a:pt x="177" y="379"/>
                    <a:pt x="174" y="374"/>
                  </a:cubicBezTo>
                  <a:cubicBezTo>
                    <a:pt x="173" y="373"/>
                    <a:pt x="172" y="370"/>
                    <a:pt x="170" y="369"/>
                  </a:cubicBezTo>
                  <a:cubicBezTo>
                    <a:pt x="168" y="368"/>
                    <a:pt x="165" y="367"/>
                    <a:pt x="162" y="367"/>
                  </a:cubicBezTo>
                  <a:cubicBezTo>
                    <a:pt x="160" y="366"/>
                    <a:pt x="157" y="366"/>
                    <a:pt x="154" y="366"/>
                  </a:cubicBezTo>
                  <a:cubicBezTo>
                    <a:pt x="152" y="366"/>
                    <a:pt x="152" y="365"/>
                    <a:pt x="150" y="364"/>
                  </a:cubicBezTo>
                  <a:cubicBezTo>
                    <a:pt x="146" y="360"/>
                    <a:pt x="143" y="356"/>
                    <a:pt x="140" y="352"/>
                  </a:cubicBezTo>
                  <a:cubicBezTo>
                    <a:pt x="139" y="351"/>
                    <a:pt x="137" y="350"/>
                    <a:pt x="135" y="349"/>
                  </a:cubicBezTo>
                  <a:cubicBezTo>
                    <a:pt x="133" y="348"/>
                    <a:pt x="132" y="347"/>
                    <a:pt x="128" y="347"/>
                  </a:cubicBezTo>
                  <a:cubicBezTo>
                    <a:pt x="126" y="347"/>
                    <a:pt x="123" y="347"/>
                    <a:pt x="121" y="347"/>
                  </a:cubicBezTo>
                  <a:cubicBezTo>
                    <a:pt x="117" y="346"/>
                    <a:pt x="114" y="347"/>
                    <a:pt x="112" y="345"/>
                  </a:cubicBezTo>
                  <a:cubicBezTo>
                    <a:pt x="110" y="345"/>
                    <a:pt x="108" y="343"/>
                    <a:pt x="106" y="343"/>
                  </a:cubicBezTo>
                  <a:cubicBezTo>
                    <a:pt x="105" y="343"/>
                    <a:pt x="102" y="343"/>
                    <a:pt x="100" y="343"/>
                  </a:cubicBezTo>
                  <a:cubicBezTo>
                    <a:pt x="101" y="343"/>
                    <a:pt x="101" y="342"/>
                    <a:pt x="103" y="342"/>
                  </a:cubicBezTo>
                  <a:cubicBezTo>
                    <a:pt x="101" y="341"/>
                    <a:pt x="99" y="340"/>
                    <a:pt x="98" y="340"/>
                  </a:cubicBezTo>
                  <a:cubicBezTo>
                    <a:pt x="97" y="340"/>
                    <a:pt x="96" y="342"/>
                    <a:pt x="96" y="343"/>
                  </a:cubicBezTo>
                  <a:cubicBezTo>
                    <a:pt x="95" y="344"/>
                    <a:pt x="94" y="343"/>
                    <a:pt x="92" y="343"/>
                  </a:cubicBezTo>
                  <a:cubicBezTo>
                    <a:pt x="91" y="343"/>
                    <a:pt x="89" y="343"/>
                    <a:pt x="87" y="345"/>
                  </a:cubicBezTo>
                  <a:cubicBezTo>
                    <a:pt x="86" y="345"/>
                    <a:pt x="85" y="348"/>
                    <a:pt x="84" y="349"/>
                  </a:cubicBezTo>
                  <a:cubicBezTo>
                    <a:pt x="82" y="351"/>
                    <a:pt x="81" y="353"/>
                    <a:pt x="79" y="355"/>
                  </a:cubicBezTo>
                  <a:cubicBezTo>
                    <a:pt x="78" y="356"/>
                    <a:pt x="76" y="357"/>
                    <a:pt x="76" y="358"/>
                  </a:cubicBezTo>
                  <a:cubicBezTo>
                    <a:pt x="76" y="360"/>
                    <a:pt x="77" y="362"/>
                    <a:pt x="78" y="364"/>
                  </a:cubicBezTo>
                  <a:cubicBezTo>
                    <a:pt x="78" y="366"/>
                    <a:pt x="78" y="368"/>
                    <a:pt x="78" y="370"/>
                  </a:cubicBezTo>
                  <a:cubicBezTo>
                    <a:pt x="78" y="371"/>
                    <a:pt x="79" y="374"/>
                    <a:pt x="78" y="375"/>
                  </a:cubicBezTo>
                  <a:cubicBezTo>
                    <a:pt x="78" y="377"/>
                    <a:pt x="76" y="379"/>
                    <a:pt x="74" y="381"/>
                  </a:cubicBezTo>
                  <a:cubicBezTo>
                    <a:pt x="74" y="382"/>
                    <a:pt x="72" y="384"/>
                    <a:pt x="71" y="386"/>
                  </a:cubicBezTo>
                  <a:cubicBezTo>
                    <a:pt x="69" y="389"/>
                    <a:pt x="69" y="394"/>
                    <a:pt x="68" y="398"/>
                  </a:cubicBezTo>
                  <a:cubicBezTo>
                    <a:pt x="67" y="399"/>
                    <a:pt x="67" y="401"/>
                    <a:pt x="68" y="402"/>
                  </a:cubicBezTo>
                  <a:cubicBezTo>
                    <a:pt x="69" y="402"/>
                    <a:pt x="70" y="403"/>
                    <a:pt x="71" y="404"/>
                  </a:cubicBezTo>
                  <a:cubicBezTo>
                    <a:pt x="70" y="406"/>
                    <a:pt x="68" y="407"/>
                    <a:pt x="68" y="410"/>
                  </a:cubicBezTo>
                  <a:cubicBezTo>
                    <a:pt x="68" y="412"/>
                    <a:pt x="68" y="414"/>
                    <a:pt x="69" y="416"/>
                  </a:cubicBezTo>
                  <a:cubicBezTo>
                    <a:pt x="69" y="418"/>
                    <a:pt x="70" y="418"/>
                    <a:pt x="72" y="419"/>
                  </a:cubicBezTo>
                  <a:cubicBezTo>
                    <a:pt x="74" y="420"/>
                    <a:pt x="75" y="423"/>
                    <a:pt x="76" y="424"/>
                  </a:cubicBezTo>
                  <a:cubicBezTo>
                    <a:pt x="81" y="435"/>
                    <a:pt x="87" y="445"/>
                    <a:pt x="93" y="453"/>
                  </a:cubicBezTo>
                  <a:cubicBezTo>
                    <a:pt x="94" y="456"/>
                    <a:pt x="96" y="458"/>
                    <a:pt x="98" y="460"/>
                  </a:cubicBezTo>
                  <a:cubicBezTo>
                    <a:pt x="99" y="462"/>
                    <a:pt x="99" y="463"/>
                    <a:pt x="101" y="463"/>
                  </a:cubicBezTo>
                  <a:cubicBezTo>
                    <a:pt x="101" y="465"/>
                    <a:pt x="102" y="465"/>
                    <a:pt x="103" y="466"/>
                  </a:cubicBezTo>
                  <a:cubicBezTo>
                    <a:pt x="106" y="467"/>
                    <a:pt x="108" y="468"/>
                    <a:pt x="110" y="470"/>
                  </a:cubicBezTo>
                  <a:cubicBezTo>
                    <a:pt x="113" y="471"/>
                    <a:pt x="115" y="473"/>
                    <a:pt x="116" y="475"/>
                  </a:cubicBezTo>
                  <a:cubicBezTo>
                    <a:pt x="117" y="477"/>
                    <a:pt x="119" y="479"/>
                    <a:pt x="120" y="480"/>
                  </a:cubicBezTo>
                  <a:cubicBezTo>
                    <a:pt x="121" y="482"/>
                    <a:pt x="121" y="484"/>
                    <a:pt x="121" y="486"/>
                  </a:cubicBezTo>
                  <a:cubicBezTo>
                    <a:pt x="121" y="492"/>
                    <a:pt x="122" y="497"/>
                    <a:pt x="123" y="503"/>
                  </a:cubicBezTo>
                  <a:cubicBezTo>
                    <a:pt x="124" y="509"/>
                    <a:pt x="124" y="514"/>
                    <a:pt x="126" y="520"/>
                  </a:cubicBezTo>
                  <a:cubicBezTo>
                    <a:pt x="127" y="525"/>
                    <a:pt x="129" y="531"/>
                    <a:pt x="131" y="536"/>
                  </a:cubicBezTo>
                  <a:cubicBezTo>
                    <a:pt x="132" y="539"/>
                    <a:pt x="132" y="541"/>
                    <a:pt x="133" y="544"/>
                  </a:cubicBezTo>
                  <a:cubicBezTo>
                    <a:pt x="133" y="545"/>
                    <a:pt x="135" y="548"/>
                    <a:pt x="135" y="549"/>
                  </a:cubicBezTo>
                  <a:cubicBezTo>
                    <a:pt x="134" y="551"/>
                    <a:pt x="134" y="554"/>
                    <a:pt x="133" y="556"/>
                  </a:cubicBezTo>
                  <a:cubicBezTo>
                    <a:pt x="133" y="559"/>
                    <a:pt x="133" y="561"/>
                    <a:pt x="133" y="563"/>
                  </a:cubicBezTo>
                  <a:cubicBezTo>
                    <a:pt x="133" y="565"/>
                    <a:pt x="134" y="568"/>
                    <a:pt x="135" y="570"/>
                  </a:cubicBezTo>
                  <a:cubicBezTo>
                    <a:pt x="128" y="564"/>
                    <a:pt x="121" y="558"/>
                    <a:pt x="115" y="552"/>
                  </a:cubicBezTo>
                  <a:cubicBezTo>
                    <a:pt x="58" y="495"/>
                    <a:pt x="22" y="418"/>
                    <a:pt x="22" y="333"/>
                  </a:cubicBezTo>
                  <a:cubicBezTo>
                    <a:pt x="23" y="333"/>
                    <a:pt x="23" y="334"/>
                    <a:pt x="24" y="335"/>
                  </a:cubicBezTo>
                  <a:cubicBezTo>
                    <a:pt x="26" y="336"/>
                    <a:pt x="28" y="336"/>
                    <a:pt x="30" y="337"/>
                  </a:cubicBezTo>
                  <a:cubicBezTo>
                    <a:pt x="32" y="338"/>
                    <a:pt x="34" y="338"/>
                    <a:pt x="36" y="339"/>
                  </a:cubicBezTo>
                  <a:cubicBezTo>
                    <a:pt x="38" y="340"/>
                    <a:pt x="40" y="341"/>
                    <a:pt x="41" y="342"/>
                  </a:cubicBezTo>
                  <a:cubicBezTo>
                    <a:pt x="43" y="344"/>
                    <a:pt x="46" y="346"/>
                    <a:pt x="48" y="348"/>
                  </a:cubicBezTo>
                  <a:cubicBezTo>
                    <a:pt x="50" y="350"/>
                    <a:pt x="52" y="352"/>
                    <a:pt x="54" y="353"/>
                  </a:cubicBezTo>
                  <a:cubicBezTo>
                    <a:pt x="56" y="355"/>
                    <a:pt x="58" y="357"/>
                    <a:pt x="60" y="358"/>
                  </a:cubicBezTo>
                  <a:cubicBezTo>
                    <a:pt x="61" y="360"/>
                    <a:pt x="63" y="360"/>
                    <a:pt x="64" y="360"/>
                  </a:cubicBezTo>
                  <a:cubicBezTo>
                    <a:pt x="64" y="360"/>
                    <a:pt x="65" y="361"/>
                    <a:pt x="65" y="361"/>
                  </a:cubicBezTo>
                  <a:cubicBezTo>
                    <a:pt x="66" y="360"/>
                    <a:pt x="67" y="358"/>
                    <a:pt x="67" y="357"/>
                  </a:cubicBezTo>
                  <a:cubicBezTo>
                    <a:pt x="68" y="356"/>
                    <a:pt x="69" y="355"/>
                    <a:pt x="70" y="355"/>
                  </a:cubicBezTo>
                  <a:cubicBezTo>
                    <a:pt x="71" y="354"/>
                    <a:pt x="71" y="353"/>
                    <a:pt x="72" y="354"/>
                  </a:cubicBezTo>
                  <a:cubicBezTo>
                    <a:pt x="73" y="355"/>
                    <a:pt x="74" y="356"/>
                    <a:pt x="75" y="357"/>
                  </a:cubicBezTo>
                  <a:cubicBezTo>
                    <a:pt x="76" y="356"/>
                    <a:pt x="76" y="355"/>
                    <a:pt x="77" y="354"/>
                  </a:cubicBezTo>
                  <a:cubicBezTo>
                    <a:pt x="75" y="353"/>
                    <a:pt x="73" y="351"/>
                    <a:pt x="71" y="351"/>
                  </a:cubicBezTo>
                  <a:cubicBezTo>
                    <a:pt x="70" y="351"/>
                    <a:pt x="69" y="352"/>
                    <a:pt x="69" y="352"/>
                  </a:cubicBezTo>
                  <a:cubicBezTo>
                    <a:pt x="67" y="353"/>
                    <a:pt x="66" y="353"/>
                    <a:pt x="65" y="354"/>
                  </a:cubicBezTo>
                  <a:cubicBezTo>
                    <a:pt x="63" y="355"/>
                    <a:pt x="63" y="354"/>
                    <a:pt x="61" y="353"/>
                  </a:cubicBezTo>
                  <a:cubicBezTo>
                    <a:pt x="60" y="352"/>
                    <a:pt x="59" y="350"/>
                    <a:pt x="58" y="348"/>
                  </a:cubicBezTo>
                  <a:cubicBezTo>
                    <a:pt x="56" y="347"/>
                    <a:pt x="54" y="347"/>
                    <a:pt x="54" y="344"/>
                  </a:cubicBezTo>
                  <a:cubicBezTo>
                    <a:pt x="54" y="342"/>
                    <a:pt x="54" y="340"/>
                    <a:pt x="54" y="337"/>
                  </a:cubicBezTo>
                  <a:cubicBezTo>
                    <a:pt x="55" y="335"/>
                    <a:pt x="55" y="333"/>
                    <a:pt x="54" y="331"/>
                  </a:cubicBezTo>
                  <a:cubicBezTo>
                    <a:pt x="54" y="330"/>
                    <a:pt x="52" y="328"/>
                    <a:pt x="51" y="327"/>
                  </a:cubicBezTo>
                  <a:cubicBezTo>
                    <a:pt x="50" y="326"/>
                    <a:pt x="50" y="326"/>
                    <a:pt x="48" y="326"/>
                  </a:cubicBezTo>
                  <a:cubicBezTo>
                    <a:pt x="47" y="327"/>
                    <a:pt x="46" y="328"/>
                    <a:pt x="44" y="328"/>
                  </a:cubicBezTo>
                  <a:cubicBezTo>
                    <a:pt x="43" y="328"/>
                    <a:pt x="38" y="327"/>
                    <a:pt x="37" y="326"/>
                  </a:cubicBezTo>
                  <a:cubicBezTo>
                    <a:pt x="37" y="325"/>
                    <a:pt x="38" y="323"/>
                    <a:pt x="38" y="322"/>
                  </a:cubicBezTo>
                  <a:cubicBezTo>
                    <a:pt x="38" y="320"/>
                    <a:pt x="38" y="318"/>
                    <a:pt x="39" y="316"/>
                  </a:cubicBezTo>
                  <a:cubicBezTo>
                    <a:pt x="40" y="314"/>
                    <a:pt x="40" y="313"/>
                    <a:pt x="40" y="310"/>
                  </a:cubicBezTo>
                  <a:cubicBezTo>
                    <a:pt x="41" y="310"/>
                    <a:pt x="41" y="309"/>
                    <a:pt x="41" y="309"/>
                  </a:cubicBezTo>
                  <a:cubicBezTo>
                    <a:pt x="42" y="308"/>
                    <a:pt x="42" y="307"/>
                    <a:pt x="43" y="306"/>
                  </a:cubicBezTo>
                  <a:cubicBezTo>
                    <a:pt x="38" y="306"/>
                    <a:pt x="34" y="307"/>
                    <a:pt x="30" y="308"/>
                  </a:cubicBezTo>
                  <a:cubicBezTo>
                    <a:pt x="28" y="309"/>
                    <a:pt x="29" y="311"/>
                    <a:pt x="28" y="313"/>
                  </a:cubicBezTo>
                  <a:cubicBezTo>
                    <a:pt x="28" y="314"/>
                    <a:pt x="28" y="315"/>
                    <a:pt x="27" y="316"/>
                  </a:cubicBezTo>
                  <a:cubicBezTo>
                    <a:pt x="26" y="316"/>
                    <a:pt x="25" y="317"/>
                    <a:pt x="24" y="317"/>
                  </a:cubicBezTo>
                  <a:cubicBezTo>
                    <a:pt x="23" y="317"/>
                    <a:pt x="23" y="317"/>
                    <a:pt x="22" y="317"/>
                  </a:cubicBezTo>
                  <a:cubicBezTo>
                    <a:pt x="23" y="301"/>
                    <a:pt x="25" y="286"/>
                    <a:pt x="28" y="271"/>
                  </a:cubicBezTo>
                  <a:cubicBezTo>
                    <a:pt x="29" y="271"/>
                    <a:pt x="29" y="271"/>
                    <a:pt x="30" y="273"/>
                  </a:cubicBezTo>
                  <a:cubicBezTo>
                    <a:pt x="30" y="274"/>
                    <a:pt x="32" y="274"/>
                    <a:pt x="33" y="274"/>
                  </a:cubicBezTo>
                  <a:cubicBezTo>
                    <a:pt x="35" y="274"/>
                    <a:pt x="37" y="271"/>
                    <a:pt x="39" y="270"/>
                  </a:cubicBezTo>
                  <a:cubicBezTo>
                    <a:pt x="40" y="269"/>
                    <a:pt x="42" y="268"/>
                    <a:pt x="44" y="268"/>
                  </a:cubicBezTo>
                  <a:cubicBezTo>
                    <a:pt x="47" y="267"/>
                    <a:pt x="49" y="267"/>
                    <a:pt x="50" y="269"/>
                  </a:cubicBezTo>
                  <a:cubicBezTo>
                    <a:pt x="52" y="270"/>
                    <a:pt x="54" y="272"/>
                    <a:pt x="56" y="271"/>
                  </a:cubicBezTo>
                  <a:cubicBezTo>
                    <a:pt x="57" y="269"/>
                    <a:pt x="58" y="271"/>
                    <a:pt x="58" y="272"/>
                  </a:cubicBezTo>
                  <a:cubicBezTo>
                    <a:pt x="60" y="274"/>
                    <a:pt x="60" y="277"/>
                    <a:pt x="61" y="279"/>
                  </a:cubicBezTo>
                  <a:cubicBezTo>
                    <a:pt x="61" y="281"/>
                    <a:pt x="63" y="284"/>
                    <a:pt x="63" y="286"/>
                  </a:cubicBezTo>
                  <a:cubicBezTo>
                    <a:pt x="65" y="287"/>
                    <a:pt x="65" y="291"/>
                    <a:pt x="67" y="290"/>
                  </a:cubicBezTo>
                  <a:cubicBezTo>
                    <a:pt x="70" y="289"/>
                    <a:pt x="69" y="287"/>
                    <a:pt x="69" y="285"/>
                  </a:cubicBezTo>
                  <a:cubicBezTo>
                    <a:pt x="70" y="282"/>
                    <a:pt x="69" y="280"/>
                    <a:pt x="69" y="277"/>
                  </a:cubicBezTo>
                  <a:cubicBezTo>
                    <a:pt x="68" y="274"/>
                    <a:pt x="67" y="272"/>
                    <a:pt x="67" y="269"/>
                  </a:cubicBezTo>
                  <a:cubicBezTo>
                    <a:pt x="66" y="267"/>
                    <a:pt x="66" y="265"/>
                    <a:pt x="67" y="264"/>
                  </a:cubicBezTo>
                  <a:cubicBezTo>
                    <a:pt x="69" y="262"/>
                    <a:pt x="70" y="260"/>
                    <a:pt x="71" y="259"/>
                  </a:cubicBezTo>
                  <a:cubicBezTo>
                    <a:pt x="74" y="258"/>
                    <a:pt x="76" y="257"/>
                    <a:pt x="78" y="255"/>
                  </a:cubicBezTo>
                  <a:cubicBezTo>
                    <a:pt x="81" y="252"/>
                    <a:pt x="86" y="249"/>
                    <a:pt x="90" y="246"/>
                  </a:cubicBezTo>
                  <a:cubicBezTo>
                    <a:pt x="92" y="244"/>
                    <a:pt x="93" y="242"/>
                    <a:pt x="92" y="240"/>
                  </a:cubicBezTo>
                  <a:cubicBezTo>
                    <a:pt x="92" y="237"/>
                    <a:pt x="90" y="233"/>
                    <a:pt x="93" y="232"/>
                  </a:cubicBezTo>
                  <a:cubicBezTo>
                    <a:pt x="98" y="227"/>
                    <a:pt x="104" y="225"/>
                    <a:pt x="109" y="220"/>
                  </a:cubicBezTo>
                  <a:cubicBezTo>
                    <a:pt x="111" y="218"/>
                    <a:pt x="113" y="216"/>
                    <a:pt x="114" y="214"/>
                  </a:cubicBezTo>
                  <a:cubicBezTo>
                    <a:pt x="116" y="211"/>
                    <a:pt x="118" y="210"/>
                    <a:pt x="121" y="208"/>
                  </a:cubicBezTo>
                  <a:cubicBezTo>
                    <a:pt x="123" y="206"/>
                    <a:pt x="126" y="205"/>
                    <a:pt x="129" y="203"/>
                  </a:cubicBezTo>
                  <a:cubicBezTo>
                    <a:pt x="132" y="201"/>
                    <a:pt x="135" y="201"/>
                    <a:pt x="139" y="200"/>
                  </a:cubicBezTo>
                  <a:cubicBezTo>
                    <a:pt x="137" y="201"/>
                    <a:pt x="135" y="203"/>
                    <a:pt x="135" y="205"/>
                  </a:cubicBezTo>
                  <a:cubicBezTo>
                    <a:pt x="134" y="205"/>
                    <a:pt x="133" y="206"/>
                    <a:pt x="133" y="208"/>
                  </a:cubicBezTo>
                  <a:cubicBezTo>
                    <a:pt x="133" y="208"/>
                    <a:pt x="133" y="208"/>
                    <a:pt x="134" y="209"/>
                  </a:cubicBezTo>
                  <a:cubicBezTo>
                    <a:pt x="136" y="210"/>
                    <a:pt x="138" y="208"/>
                    <a:pt x="139" y="208"/>
                  </a:cubicBezTo>
                  <a:cubicBezTo>
                    <a:pt x="141" y="206"/>
                    <a:pt x="143" y="205"/>
                    <a:pt x="145" y="204"/>
                  </a:cubicBezTo>
                  <a:cubicBezTo>
                    <a:pt x="148" y="202"/>
                    <a:pt x="153" y="201"/>
                    <a:pt x="153" y="196"/>
                  </a:cubicBezTo>
                  <a:cubicBezTo>
                    <a:pt x="153" y="195"/>
                    <a:pt x="152" y="194"/>
                    <a:pt x="151" y="194"/>
                  </a:cubicBezTo>
                  <a:cubicBezTo>
                    <a:pt x="149" y="194"/>
                    <a:pt x="147" y="195"/>
                    <a:pt x="145" y="195"/>
                  </a:cubicBezTo>
                  <a:cubicBezTo>
                    <a:pt x="144" y="195"/>
                    <a:pt x="142" y="196"/>
                    <a:pt x="141" y="196"/>
                  </a:cubicBezTo>
                  <a:cubicBezTo>
                    <a:pt x="139" y="195"/>
                    <a:pt x="139" y="193"/>
                    <a:pt x="139" y="192"/>
                  </a:cubicBezTo>
                  <a:cubicBezTo>
                    <a:pt x="139" y="189"/>
                    <a:pt x="146" y="187"/>
                    <a:pt x="143" y="184"/>
                  </a:cubicBezTo>
                  <a:cubicBezTo>
                    <a:pt x="142" y="184"/>
                    <a:pt x="140" y="183"/>
                    <a:pt x="139" y="183"/>
                  </a:cubicBezTo>
                  <a:cubicBezTo>
                    <a:pt x="137" y="183"/>
                    <a:pt x="135" y="184"/>
                    <a:pt x="135" y="185"/>
                  </a:cubicBezTo>
                  <a:cubicBezTo>
                    <a:pt x="130" y="188"/>
                    <a:pt x="125" y="189"/>
                    <a:pt x="121" y="191"/>
                  </a:cubicBezTo>
                  <a:cubicBezTo>
                    <a:pt x="124" y="188"/>
                    <a:pt x="128" y="186"/>
                    <a:pt x="132" y="184"/>
                  </a:cubicBezTo>
                  <a:cubicBezTo>
                    <a:pt x="133" y="183"/>
                    <a:pt x="135" y="183"/>
                    <a:pt x="137" y="182"/>
                  </a:cubicBezTo>
                  <a:cubicBezTo>
                    <a:pt x="138" y="181"/>
                    <a:pt x="139" y="181"/>
                    <a:pt x="140" y="181"/>
                  </a:cubicBezTo>
                  <a:cubicBezTo>
                    <a:pt x="141" y="180"/>
                    <a:pt x="142" y="179"/>
                    <a:pt x="143" y="179"/>
                  </a:cubicBezTo>
                  <a:cubicBezTo>
                    <a:pt x="144" y="179"/>
                    <a:pt x="144" y="181"/>
                    <a:pt x="145" y="181"/>
                  </a:cubicBezTo>
                  <a:cubicBezTo>
                    <a:pt x="146" y="182"/>
                    <a:pt x="147" y="182"/>
                    <a:pt x="148" y="182"/>
                  </a:cubicBezTo>
                  <a:cubicBezTo>
                    <a:pt x="148" y="183"/>
                    <a:pt x="153" y="184"/>
                    <a:pt x="153" y="183"/>
                  </a:cubicBezTo>
                  <a:cubicBezTo>
                    <a:pt x="153" y="182"/>
                    <a:pt x="148" y="180"/>
                    <a:pt x="148" y="179"/>
                  </a:cubicBezTo>
                  <a:cubicBezTo>
                    <a:pt x="152" y="179"/>
                    <a:pt x="155" y="178"/>
                    <a:pt x="159" y="178"/>
                  </a:cubicBezTo>
                  <a:cubicBezTo>
                    <a:pt x="163" y="177"/>
                    <a:pt x="166" y="174"/>
                    <a:pt x="170" y="172"/>
                  </a:cubicBezTo>
                  <a:cubicBezTo>
                    <a:pt x="171" y="171"/>
                    <a:pt x="174" y="170"/>
                    <a:pt x="173" y="172"/>
                  </a:cubicBezTo>
                  <a:cubicBezTo>
                    <a:pt x="171" y="174"/>
                    <a:pt x="171" y="176"/>
                    <a:pt x="170" y="177"/>
                  </a:cubicBezTo>
                  <a:cubicBezTo>
                    <a:pt x="168" y="180"/>
                    <a:pt x="165" y="183"/>
                    <a:pt x="163" y="185"/>
                  </a:cubicBezTo>
                  <a:cubicBezTo>
                    <a:pt x="162" y="186"/>
                    <a:pt x="159" y="189"/>
                    <a:pt x="161" y="190"/>
                  </a:cubicBezTo>
                  <a:cubicBezTo>
                    <a:pt x="162" y="192"/>
                    <a:pt x="165" y="189"/>
                    <a:pt x="167" y="189"/>
                  </a:cubicBezTo>
                  <a:cubicBezTo>
                    <a:pt x="168" y="189"/>
                    <a:pt x="169" y="191"/>
                    <a:pt x="170" y="191"/>
                  </a:cubicBezTo>
                  <a:cubicBezTo>
                    <a:pt x="170" y="193"/>
                    <a:pt x="171" y="194"/>
                    <a:pt x="171" y="196"/>
                  </a:cubicBezTo>
                  <a:cubicBezTo>
                    <a:pt x="172" y="194"/>
                    <a:pt x="173" y="191"/>
                    <a:pt x="175" y="190"/>
                  </a:cubicBezTo>
                  <a:cubicBezTo>
                    <a:pt x="175" y="189"/>
                    <a:pt x="178" y="193"/>
                    <a:pt x="179" y="193"/>
                  </a:cubicBezTo>
                  <a:cubicBezTo>
                    <a:pt x="180" y="194"/>
                    <a:pt x="182" y="193"/>
                    <a:pt x="184" y="192"/>
                  </a:cubicBezTo>
                  <a:cubicBezTo>
                    <a:pt x="184" y="189"/>
                    <a:pt x="184" y="186"/>
                    <a:pt x="182" y="184"/>
                  </a:cubicBezTo>
                  <a:cubicBezTo>
                    <a:pt x="181" y="183"/>
                    <a:pt x="180" y="181"/>
                    <a:pt x="178" y="181"/>
                  </a:cubicBezTo>
                  <a:cubicBezTo>
                    <a:pt x="177" y="180"/>
                    <a:pt x="175" y="180"/>
                    <a:pt x="175" y="178"/>
                  </a:cubicBezTo>
                  <a:cubicBezTo>
                    <a:pt x="175" y="178"/>
                    <a:pt x="174" y="177"/>
                    <a:pt x="175" y="176"/>
                  </a:cubicBezTo>
                  <a:cubicBezTo>
                    <a:pt x="176" y="176"/>
                    <a:pt x="176" y="176"/>
                    <a:pt x="176" y="174"/>
                  </a:cubicBezTo>
                  <a:cubicBezTo>
                    <a:pt x="177" y="172"/>
                    <a:pt x="177" y="170"/>
                    <a:pt x="177" y="167"/>
                  </a:cubicBezTo>
                  <a:cubicBezTo>
                    <a:pt x="178" y="166"/>
                    <a:pt x="179" y="164"/>
                    <a:pt x="177" y="163"/>
                  </a:cubicBezTo>
                  <a:cubicBezTo>
                    <a:pt x="175" y="161"/>
                    <a:pt x="173" y="159"/>
                    <a:pt x="171" y="158"/>
                  </a:cubicBezTo>
                  <a:cubicBezTo>
                    <a:pt x="167" y="155"/>
                    <a:pt x="164" y="152"/>
                    <a:pt x="163" y="147"/>
                  </a:cubicBezTo>
                  <a:cubicBezTo>
                    <a:pt x="162" y="144"/>
                    <a:pt x="161" y="140"/>
                    <a:pt x="160" y="137"/>
                  </a:cubicBezTo>
                  <a:cubicBezTo>
                    <a:pt x="159" y="135"/>
                    <a:pt x="159" y="134"/>
                    <a:pt x="157" y="134"/>
                  </a:cubicBezTo>
                  <a:cubicBezTo>
                    <a:pt x="157" y="134"/>
                    <a:pt x="156" y="134"/>
                    <a:pt x="155" y="135"/>
                  </a:cubicBezTo>
                  <a:cubicBezTo>
                    <a:pt x="154" y="135"/>
                    <a:pt x="153" y="137"/>
                    <a:pt x="152" y="137"/>
                  </a:cubicBezTo>
                  <a:cubicBezTo>
                    <a:pt x="150" y="138"/>
                    <a:pt x="150" y="139"/>
                    <a:pt x="148" y="140"/>
                  </a:cubicBezTo>
                  <a:cubicBezTo>
                    <a:pt x="148" y="140"/>
                    <a:pt x="146" y="141"/>
                    <a:pt x="146" y="141"/>
                  </a:cubicBezTo>
                  <a:cubicBezTo>
                    <a:pt x="144" y="142"/>
                    <a:pt x="142" y="140"/>
                    <a:pt x="141" y="139"/>
                  </a:cubicBezTo>
                  <a:cubicBezTo>
                    <a:pt x="139" y="139"/>
                    <a:pt x="139" y="139"/>
                    <a:pt x="139" y="137"/>
                  </a:cubicBezTo>
                  <a:cubicBezTo>
                    <a:pt x="140" y="136"/>
                    <a:pt x="140" y="135"/>
                    <a:pt x="141" y="134"/>
                  </a:cubicBezTo>
                  <a:cubicBezTo>
                    <a:pt x="141" y="134"/>
                    <a:pt x="140" y="133"/>
                    <a:pt x="139" y="133"/>
                  </a:cubicBezTo>
                  <a:cubicBezTo>
                    <a:pt x="139" y="131"/>
                    <a:pt x="138" y="129"/>
                    <a:pt x="137" y="128"/>
                  </a:cubicBezTo>
                  <a:cubicBezTo>
                    <a:pt x="135" y="128"/>
                    <a:pt x="134" y="128"/>
                    <a:pt x="133" y="128"/>
                  </a:cubicBezTo>
                  <a:cubicBezTo>
                    <a:pt x="132" y="127"/>
                    <a:pt x="130" y="127"/>
                    <a:pt x="128" y="127"/>
                  </a:cubicBezTo>
                  <a:cubicBezTo>
                    <a:pt x="127" y="127"/>
                    <a:pt x="126" y="127"/>
                    <a:pt x="124" y="127"/>
                  </a:cubicBezTo>
                  <a:cubicBezTo>
                    <a:pt x="123" y="126"/>
                    <a:pt x="124" y="126"/>
                    <a:pt x="123" y="125"/>
                  </a:cubicBezTo>
                  <a:cubicBezTo>
                    <a:pt x="123" y="125"/>
                    <a:pt x="117" y="125"/>
                    <a:pt x="117" y="127"/>
                  </a:cubicBezTo>
                  <a:cubicBezTo>
                    <a:pt x="116" y="127"/>
                    <a:pt x="116" y="129"/>
                    <a:pt x="115" y="130"/>
                  </a:cubicBezTo>
                  <a:cubicBezTo>
                    <a:pt x="115" y="131"/>
                    <a:pt x="115" y="132"/>
                    <a:pt x="115" y="132"/>
                  </a:cubicBezTo>
                  <a:cubicBezTo>
                    <a:pt x="115" y="133"/>
                    <a:pt x="114" y="134"/>
                    <a:pt x="114" y="135"/>
                  </a:cubicBezTo>
                  <a:cubicBezTo>
                    <a:pt x="114" y="135"/>
                    <a:pt x="114" y="135"/>
                    <a:pt x="114" y="136"/>
                  </a:cubicBezTo>
                  <a:cubicBezTo>
                    <a:pt x="114" y="137"/>
                    <a:pt x="114" y="137"/>
                    <a:pt x="114" y="137"/>
                  </a:cubicBezTo>
                  <a:cubicBezTo>
                    <a:pt x="112" y="139"/>
                    <a:pt x="111" y="140"/>
                    <a:pt x="110" y="140"/>
                  </a:cubicBezTo>
                  <a:cubicBezTo>
                    <a:pt x="110" y="143"/>
                    <a:pt x="111" y="145"/>
                    <a:pt x="112" y="147"/>
                  </a:cubicBezTo>
                  <a:cubicBezTo>
                    <a:pt x="112" y="149"/>
                    <a:pt x="112" y="150"/>
                    <a:pt x="111" y="152"/>
                  </a:cubicBezTo>
                  <a:cubicBezTo>
                    <a:pt x="110" y="154"/>
                    <a:pt x="110" y="155"/>
                    <a:pt x="109" y="156"/>
                  </a:cubicBezTo>
                  <a:cubicBezTo>
                    <a:pt x="108" y="156"/>
                    <a:pt x="107" y="156"/>
                    <a:pt x="107" y="157"/>
                  </a:cubicBezTo>
                  <a:cubicBezTo>
                    <a:pt x="105" y="157"/>
                    <a:pt x="102" y="158"/>
                    <a:pt x="99" y="159"/>
                  </a:cubicBezTo>
                  <a:cubicBezTo>
                    <a:pt x="99" y="162"/>
                    <a:pt x="99" y="164"/>
                    <a:pt x="99" y="167"/>
                  </a:cubicBezTo>
                  <a:cubicBezTo>
                    <a:pt x="99" y="167"/>
                    <a:pt x="100" y="169"/>
                    <a:pt x="99" y="170"/>
                  </a:cubicBezTo>
                  <a:cubicBezTo>
                    <a:pt x="99" y="171"/>
                    <a:pt x="98" y="171"/>
                    <a:pt x="97" y="172"/>
                  </a:cubicBezTo>
                  <a:cubicBezTo>
                    <a:pt x="97" y="172"/>
                    <a:pt x="96" y="174"/>
                    <a:pt x="94" y="175"/>
                  </a:cubicBezTo>
                  <a:cubicBezTo>
                    <a:pt x="94" y="176"/>
                    <a:pt x="92" y="175"/>
                    <a:pt x="90" y="174"/>
                  </a:cubicBezTo>
                  <a:cubicBezTo>
                    <a:pt x="88" y="174"/>
                    <a:pt x="88" y="171"/>
                    <a:pt x="88" y="169"/>
                  </a:cubicBezTo>
                  <a:cubicBezTo>
                    <a:pt x="88" y="167"/>
                    <a:pt x="87" y="166"/>
                    <a:pt x="88" y="164"/>
                  </a:cubicBezTo>
                  <a:cubicBezTo>
                    <a:pt x="88" y="162"/>
                    <a:pt x="89" y="161"/>
                    <a:pt x="89" y="160"/>
                  </a:cubicBezTo>
                  <a:cubicBezTo>
                    <a:pt x="90" y="159"/>
                    <a:pt x="90" y="159"/>
                    <a:pt x="90" y="159"/>
                  </a:cubicBezTo>
                  <a:cubicBezTo>
                    <a:pt x="90" y="158"/>
                    <a:pt x="87" y="158"/>
                    <a:pt x="87" y="158"/>
                  </a:cubicBezTo>
                  <a:cubicBezTo>
                    <a:pt x="84" y="157"/>
                    <a:pt x="81" y="157"/>
                    <a:pt x="79" y="156"/>
                  </a:cubicBezTo>
                  <a:cubicBezTo>
                    <a:pt x="78" y="156"/>
                    <a:pt x="78" y="156"/>
                    <a:pt x="78" y="156"/>
                  </a:cubicBezTo>
                  <a:cubicBezTo>
                    <a:pt x="88" y="140"/>
                    <a:pt x="101" y="126"/>
                    <a:pt x="115" y="112"/>
                  </a:cubicBezTo>
                  <a:cubicBezTo>
                    <a:pt x="121" y="106"/>
                    <a:pt x="128" y="100"/>
                    <a:pt x="135" y="94"/>
                  </a:cubicBezTo>
                  <a:cubicBezTo>
                    <a:pt x="136" y="95"/>
                    <a:pt x="137" y="97"/>
                    <a:pt x="138" y="98"/>
                  </a:cubicBezTo>
                  <a:cubicBezTo>
                    <a:pt x="135" y="100"/>
                    <a:pt x="133" y="100"/>
                    <a:pt x="131" y="103"/>
                  </a:cubicBezTo>
                  <a:cubicBezTo>
                    <a:pt x="130" y="103"/>
                    <a:pt x="130" y="104"/>
                    <a:pt x="130" y="105"/>
                  </a:cubicBezTo>
                  <a:cubicBezTo>
                    <a:pt x="129" y="106"/>
                    <a:pt x="128" y="106"/>
                    <a:pt x="130" y="106"/>
                  </a:cubicBezTo>
                  <a:cubicBezTo>
                    <a:pt x="133" y="105"/>
                    <a:pt x="137" y="103"/>
                    <a:pt x="139" y="101"/>
                  </a:cubicBezTo>
                  <a:cubicBezTo>
                    <a:pt x="141" y="101"/>
                    <a:pt x="141" y="100"/>
                    <a:pt x="143" y="101"/>
                  </a:cubicBezTo>
                  <a:cubicBezTo>
                    <a:pt x="143" y="101"/>
                    <a:pt x="144" y="103"/>
                    <a:pt x="144" y="103"/>
                  </a:cubicBezTo>
                  <a:cubicBezTo>
                    <a:pt x="141" y="106"/>
                    <a:pt x="137" y="110"/>
                    <a:pt x="132" y="112"/>
                  </a:cubicBezTo>
                  <a:cubicBezTo>
                    <a:pt x="129" y="112"/>
                    <a:pt x="126" y="113"/>
                    <a:pt x="124" y="114"/>
                  </a:cubicBezTo>
                  <a:cubicBezTo>
                    <a:pt x="122" y="115"/>
                    <a:pt x="121" y="117"/>
                    <a:pt x="119" y="118"/>
                  </a:cubicBezTo>
                  <a:cubicBezTo>
                    <a:pt x="124" y="118"/>
                    <a:pt x="129" y="117"/>
                    <a:pt x="133" y="116"/>
                  </a:cubicBezTo>
                  <a:cubicBezTo>
                    <a:pt x="137" y="115"/>
                    <a:pt x="140" y="119"/>
                    <a:pt x="143" y="122"/>
                  </a:cubicBezTo>
                  <a:cubicBezTo>
                    <a:pt x="143" y="123"/>
                    <a:pt x="144" y="125"/>
                    <a:pt x="146" y="126"/>
                  </a:cubicBezTo>
                  <a:cubicBezTo>
                    <a:pt x="148" y="127"/>
                    <a:pt x="150" y="126"/>
                    <a:pt x="152" y="126"/>
                  </a:cubicBezTo>
                  <a:cubicBezTo>
                    <a:pt x="153" y="126"/>
                    <a:pt x="154" y="126"/>
                    <a:pt x="154" y="124"/>
                  </a:cubicBezTo>
                  <a:cubicBezTo>
                    <a:pt x="154" y="123"/>
                    <a:pt x="153" y="122"/>
                    <a:pt x="152" y="122"/>
                  </a:cubicBezTo>
                  <a:cubicBezTo>
                    <a:pt x="152" y="121"/>
                    <a:pt x="151" y="120"/>
                    <a:pt x="150" y="119"/>
                  </a:cubicBezTo>
                  <a:cubicBezTo>
                    <a:pt x="153" y="118"/>
                    <a:pt x="155" y="121"/>
                    <a:pt x="157" y="123"/>
                  </a:cubicBezTo>
                  <a:cubicBezTo>
                    <a:pt x="159" y="124"/>
                    <a:pt x="161" y="122"/>
                    <a:pt x="162" y="120"/>
                  </a:cubicBezTo>
                  <a:cubicBezTo>
                    <a:pt x="164" y="119"/>
                    <a:pt x="162" y="117"/>
                    <a:pt x="162" y="115"/>
                  </a:cubicBezTo>
                  <a:cubicBezTo>
                    <a:pt x="162" y="113"/>
                    <a:pt x="162" y="113"/>
                    <a:pt x="161" y="112"/>
                  </a:cubicBezTo>
                  <a:cubicBezTo>
                    <a:pt x="159" y="111"/>
                    <a:pt x="157" y="110"/>
                    <a:pt x="155" y="109"/>
                  </a:cubicBezTo>
                  <a:cubicBezTo>
                    <a:pt x="157" y="108"/>
                    <a:pt x="159" y="108"/>
                    <a:pt x="161" y="107"/>
                  </a:cubicBezTo>
                  <a:cubicBezTo>
                    <a:pt x="161" y="107"/>
                    <a:pt x="162" y="107"/>
                    <a:pt x="162" y="108"/>
                  </a:cubicBezTo>
                  <a:cubicBezTo>
                    <a:pt x="163" y="109"/>
                    <a:pt x="164" y="111"/>
                    <a:pt x="166" y="112"/>
                  </a:cubicBezTo>
                  <a:cubicBezTo>
                    <a:pt x="168" y="112"/>
                    <a:pt x="171" y="110"/>
                    <a:pt x="173" y="110"/>
                  </a:cubicBezTo>
                  <a:cubicBezTo>
                    <a:pt x="174" y="109"/>
                    <a:pt x="176" y="109"/>
                    <a:pt x="177" y="108"/>
                  </a:cubicBezTo>
                  <a:cubicBezTo>
                    <a:pt x="177" y="107"/>
                    <a:pt x="177" y="106"/>
                    <a:pt x="178" y="105"/>
                  </a:cubicBezTo>
                  <a:cubicBezTo>
                    <a:pt x="179" y="103"/>
                    <a:pt x="176" y="102"/>
                    <a:pt x="175" y="101"/>
                  </a:cubicBezTo>
                  <a:cubicBezTo>
                    <a:pt x="173" y="101"/>
                    <a:pt x="171" y="99"/>
                    <a:pt x="168" y="100"/>
                  </a:cubicBezTo>
                  <a:cubicBezTo>
                    <a:pt x="168" y="100"/>
                    <a:pt x="166" y="101"/>
                    <a:pt x="166" y="99"/>
                  </a:cubicBezTo>
                  <a:cubicBezTo>
                    <a:pt x="165" y="98"/>
                    <a:pt x="166" y="96"/>
                    <a:pt x="166" y="94"/>
                  </a:cubicBezTo>
                  <a:cubicBezTo>
                    <a:pt x="166" y="93"/>
                    <a:pt x="166" y="93"/>
                    <a:pt x="165" y="92"/>
                  </a:cubicBezTo>
                  <a:cubicBezTo>
                    <a:pt x="164" y="91"/>
                    <a:pt x="164" y="91"/>
                    <a:pt x="163" y="90"/>
                  </a:cubicBezTo>
                  <a:cubicBezTo>
                    <a:pt x="161" y="88"/>
                    <a:pt x="159" y="88"/>
                    <a:pt x="157" y="87"/>
                  </a:cubicBezTo>
                  <a:cubicBezTo>
                    <a:pt x="155" y="86"/>
                    <a:pt x="153" y="85"/>
                    <a:pt x="151" y="84"/>
                  </a:cubicBezTo>
                  <a:cubicBezTo>
                    <a:pt x="151" y="83"/>
                    <a:pt x="150" y="83"/>
                    <a:pt x="150" y="83"/>
                  </a:cubicBezTo>
                  <a:cubicBezTo>
                    <a:pt x="158" y="77"/>
                    <a:pt x="167" y="71"/>
                    <a:pt x="176" y="66"/>
                  </a:cubicBezTo>
                  <a:cubicBezTo>
                    <a:pt x="176" y="66"/>
                    <a:pt x="176" y="66"/>
                    <a:pt x="176" y="66"/>
                  </a:cubicBezTo>
                  <a:cubicBezTo>
                    <a:pt x="179" y="65"/>
                    <a:pt x="182" y="65"/>
                    <a:pt x="184" y="65"/>
                  </a:cubicBezTo>
                  <a:cubicBezTo>
                    <a:pt x="187" y="65"/>
                    <a:pt x="190" y="64"/>
                    <a:pt x="193" y="64"/>
                  </a:cubicBezTo>
                  <a:cubicBezTo>
                    <a:pt x="195" y="64"/>
                    <a:pt x="198" y="64"/>
                    <a:pt x="200" y="65"/>
                  </a:cubicBezTo>
                  <a:cubicBezTo>
                    <a:pt x="202" y="66"/>
                    <a:pt x="203" y="68"/>
                    <a:pt x="204" y="69"/>
                  </a:cubicBezTo>
                  <a:cubicBezTo>
                    <a:pt x="206" y="71"/>
                    <a:pt x="206" y="73"/>
                    <a:pt x="207" y="75"/>
                  </a:cubicBezTo>
                  <a:cubicBezTo>
                    <a:pt x="207" y="77"/>
                    <a:pt x="206" y="79"/>
                    <a:pt x="206" y="80"/>
                  </a:cubicBezTo>
                  <a:cubicBezTo>
                    <a:pt x="206" y="83"/>
                    <a:pt x="206" y="86"/>
                    <a:pt x="205" y="88"/>
                  </a:cubicBezTo>
                  <a:cubicBezTo>
                    <a:pt x="204" y="91"/>
                    <a:pt x="204" y="93"/>
                    <a:pt x="203" y="95"/>
                  </a:cubicBezTo>
                  <a:cubicBezTo>
                    <a:pt x="203" y="98"/>
                    <a:pt x="204" y="101"/>
                    <a:pt x="204" y="104"/>
                  </a:cubicBezTo>
                  <a:cubicBezTo>
                    <a:pt x="206" y="109"/>
                    <a:pt x="207" y="115"/>
                    <a:pt x="209" y="120"/>
                  </a:cubicBezTo>
                  <a:cubicBezTo>
                    <a:pt x="209" y="122"/>
                    <a:pt x="210" y="125"/>
                    <a:pt x="211" y="126"/>
                  </a:cubicBezTo>
                  <a:cubicBezTo>
                    <a:pt x="213" y="127"/>
                    <a:pt x="216" y="128"/>
                    <a:pt x="218" y="130"/>
                  </a:cubicBezTo>
                  <a:cubicBezTo>
                    <a:pt x="219" y="130"/>
                    <a:pt x="220" y="131"/>
                    <a:pt x="221" y="132"/>
                  </a:cubicBezTo>
                  <a:cubicBezTo>
                    <a:pt x="222" y="133"/>
                    <a:pt x="223" y="134"/>
                    <a:pt x="224" y="134"/>
                  </a:cubicBezTo>
                  <a:cubicBezTo>
                    <a:pt x="225" y="135"/>
                    <a:pt x="227" y="130"/>
                    <a:pt x="228" y="129"/>
                  </a:cubicBezTo>
                  <a:cubicBezTo>
                    <a:pt x="230" y="127"/>
                    <a:pt x="232" y="124"/>
                    <a:pt x="233" y="122"/>
                  </a:cubicBezTo>
                  <a:cubicBezTo>
                    <a:pt x="235" y="120"/>
                    <a:pt x="236" y="117"/>
                    <a:pt x="238" y="115"/>
                  </a:cubicBezTo>
                  <a:cubicBezTo>
                    <a:pt x="239" y="114"/>
                    <a:pt x="240" y="113"/>
                    <a:pt x="240" y="112"/>
                  </a:cubicBezTo>
                  <a:cubicBezTo>
                    <a:pt x="241" y="111"/>
                    <a:pt x="243" y="110"/>
                    <a:pt x="244" y="110"/>
                  </a:cubicBezTo>
                  <a:cubicBezTo>
                    <a:pt x="247" y="108"/>
                    <a:pt x="250" y="107"/>
                    <a:pt x="254" y="107"/>
                  </a:cubicBezTo>
                  <a:cubicBezTo>
                    <a:pt x="255" y="107"/>
                    <a:pt x="257" y="107"/>
                    <a:pt x="258" y="106"/>
                  </a:cubicBezTo>
                  <a:cubicBezTo>
                    <a:pt x="260" y="106"/>
                    <a:pt x="261" y="105"/>
                    <a:pt x="262" y="104"/>
                  </a:cubicBezTo>
                  <a:cubicBezTo>
                    <a:pt x="265" y="102"/>
                    <a:pt x="268" y="100"/>
                    <a:pt x="271" y="98"/>
                  </a:cubicBezTo>
                  <a:cubicBezTo>
                    <a:pt x="272" y="95"/>
                    <a:pt x="276" y="95"/>
                    <a:pt x="280" y="95"/>
                  </a:cubicBezTo>
                  <a:cubicBezTo>
                    <a:pt x="283" y="93"/>
                    <a:pt x="287" y="93"/>
                    <a:pt x="290" y="92"/>
                  </a:cubicBezTo>
                  <a:cubicBezTo>
                    <a:pt x="293" y="91"/>
                    <a:pt x="296" y="89"/>
                    <a:pt x="299" y="88"/>
                  </a:cubicBezTo>
                  <a:cubicBezTo>
                    <a:pt x="301" y="87"/>
                    <a:pt x="302" y="86"/>
                    <a:pt x="304" y="85"/>
                  </a:cubicBezTo>
                  <a:cubicBezTo>
                    <a:pt x="305" y="85"/>
                    <a:pt x="306" y="85"/>
                    <a:pt x="306" y="83"/>
                  </a:cubicBezTo>
                  <a:cubicBezTo>
                    <a:pt x="306" y="82"/>
                    <a:pt x="306" y="80"/>
                    <a:pt x="306" y="78"/>
                  </a:cubicBezTo>
                  <a:cubicBezTo>
                    <a:pt x="308" y="76"/>
                    <a:pt x="310" y="74"/>
                    <a:pt x="312" y="73"/>
                  </a:cubicBezTo>
                  <a:cubicBezTo>
                    <a:pt x="314" y="71"/>
                    <a:pt x="314" y="69"/>
                    <a:pt x="314" y="66"/>
                  </a:cubicBezTo>
                  <a:cubicBezTo>
                    <a:pt x="315" y="65"/>
                    <a:pt x="315" y="64"/>
                    <a:pt x="316" y="63"/>
                  </a:cubicBezTo>
                  <a:cubicBezTo>
                    <a:pt x="316" y="61"/>
                    <a:pt x="316" y="60"/>
                    <a:pt x="316" y="59"/>
                  </a:cubicBezTo>
                  <a:cubicBezTo>
                    <a:pt x="318" y="57"/>
                    <a:pt x="319" y="57"/>
                    <a:pt x="320" y="56"/>
                  </a:cubicBezTo>
                  <a:cubicBezTo>
                    <a:pt x="319" y="56"/>
                    <a:pt x="316" y="56"/>
                    <a:pt x="315" y="54"/>
                  </a:cubicBezTo>
                  <a:cubicBezTo>
                    <a:pt x="314" y="54"/>
                    <a:pt x="318" y="51"/>
                    <a:pt x="319" y="50"/>
                  </a:cubicBezTo>
                  <a:cubicBezTo>
                    <a:pt x="323" y="47"/>
                    <a:pt x="327" y="44"/>
                    <a:pt x="332" y="42"/>
                  </a:cubicBezTo>
                  <a:cubicBezTo>
                    <a:pt x="335" y="42"/>
                    <a:pt x="337" y="41"/>
                    <a:pt x="339" y="40"/>
                  </a:cubicBezTo>
                  <a:cubicBezTo>
                    <a:pt x="340" y="40"/>
                    <a:pt x="343" y="39"/>
                    <a:pt x="341" y="38"/>
                  </a:cubicBezTo>
                  <a:cubicBezTo>
                    <a:pt x="339" y="37"/>
                    <a:pt x="336" y="37"/>
                    <a:pt x="334" y="37"/>
                  </a:cubicBezTo>
                  <a:cubicBezTo>
                    <a:pt x="331" y="37"/>
                    <a:pt x="328" y="37"/>
                    <a:pt x="325" y="38"/>
                  </a:cubicBezTo>
                  <a:cubicBezTo>
                    <a:pt x="322" y="38"/>
                    <a:pt x="320" y="37"/>
                    <a:pt x="318" y="36"/>
                  </a:cubicBezTo>
                  <a:cubicBezTo>
                    <a:pt x="315" y="35"/>
                    <a:pt x="312" y="34"/>
                    <a:pt x="310" y="33"/>
                  </a:cubicBezTo>
                  <a:cubicBezTo>
                    <a:pt x="305" y="32"/>
                    <a:pt x="299" y="30"/>
                    <a:pt x="294" y="29"/>
                  </a:cubicBezTo>
                  <a:cubicBezTo>
                    <a:pt x="291" y="29"/>
                    <a:pt x="288" y="30"/>
                    <a:pt x="285" y="30"/>
                  </a:cubicBezTo>
                  <a:cubicBezTo>
                    <a:pt x="282" y="30"/>
                    <a:pt x="280" y="31"/>
                    <a:pt x="276" y="31"/>
                  </a:cubicBezTo>
                  <a:cubicBezTo>
                    <a:pt x="271" y="32"/>
                    <a:pt x="265" y="33"/>
                    <a:pt x="259" y="34"/>
                  </a:cubicBezTo>
                  <a:cubicBezTo>
                    <a:pt x="254" y="34"/>
                    <a:pt x="248" y="35"/>
                    <a:pt x="243" y="36"/>
                  </a:cubicBezTo>
                  <a:cubicBezTo>
                    <a:pt x="273" y="27"/>
                    <a:pt x="306" y="21"/>
                    <a:pt x="340" y="21"/>
                  </a:cubicBezTo>
                  <a:cubicBezTo>
                    <a:pt x="418" y="21"/>
                    <a:pt x="489" y="49"/>
                    <a:pt x="544" y="93"/>
                  </a:cubicBezTo>
                  <a:cubicBezTo>
                    <a:pt x="541" y="94"/>
                    <a:pt x="538" y="94"/>
                    <a:pt x="534" y="94"/>
                  </a:cubicBezTo>
                  <a:cubicBezTo>
                    <a:pt x="532" y="94"/>
                    <a:pt x="530" y="94"/>
                    <a:pt x="527" y="95"/>
                  </a:cubicBezTo>
                  <a:cubicBezTo>
                    <a:pt x="525" y="95"/>
                    <a:pt x="523" y="96"/>
                    <a:pt x="522" y="97"/>
                  </a:cubicBezTo>
                  <a:cubicBezTo>
                    <a:pt x="520" y="98"/>
                    <a:pt x="520" y="98"/>
                    <a:pt x="519" y="100"/>
                  </a:cubicBezTo>
                  <a:cubicBezTo>
                    <a:pt x="518" y="100"/>
                    <a:pt x="518" y="102"/>
                    <a:pt x="516" y="102"/>
                  </a:cubicBezTo>
                  <a:cubicBezTo>
                    <a:pt x="515" y="103"/>
                    <a:pt x="514" y="102"/>
                    <a:pt x="513" y="101"/>
                  </a:cubicBezTo>
                  <a:cubicBezTo>
                    <a:pt x="511" y="101"/>
                    <a:pt x="511" y="100"/>
                    <a:pt x="511" y="98"/>
                  </a:cubicBezTo>
                  <a:cubicBezTo>
                    <a:pt x="511" y="98"/>
                    <a:pt x="512" y="98"/>
                    <a:pt x="513" y="97"/>
                  </a:cubicBezTo>
                  <a:cubicBezTo>
                    <a:pt x="513" y="96"/>
                    <a:pt x="511" y="93"/>
                    <a:pt x="510" y="93"/>
                  </a:cubicBezTo>
                  <a:cubicBezTo>
                    <a:pt x="507" y="93"/>
                    <a:pt x="505" y="93"/>
                    <a:pt x="503" y="93"/>
                  </a:cubicBezTo>
                  <a:cubicBezTo>
                    <a:pt x="504" y="95"/>
                    <a:pt x="505" y="97"/>
                    <a:pt x="506" y="99"/>
                  </a:cubicBezTo>
                  <a:cubicBezTo>
                    <a:pt x="507" y="100"/>
                    <a:pt x="507" y="101"/>
                    <a:pt x="506" y="103"/>
                  </a:cubicBezTo>
                  <a:cubicBezTo>
                    <a:pt x="506" y="104"/>
                    <a:pt x="505" y="105"/>
                    <a:pt x="504" y="105"/>
                  </a:cubicBezTo>
                  <a:cubicBezTo>
                    <a:pt x="502" y="105"/>
                    <a:pt x="500" y="105"/>
                    <a:pt x="498" y="106"/>
                  </a:cubicBezTo>
                  <a:cubicBezTo>
                    <a:pt x="496" y="106"/>
                    <a:pt x="495" y="105"/>
                    <a:pt x="495" y="106"/>
                  </a:cubicBezTo>
                  <a:cubicBezTo>
                    <a:pt x="495" y="108"/>
                    <a:pt x="494" y="109"/>
                    <a:pt x="494" y="110"/>
                  </a:cubicBezTo>
                  <a:cubicBezTo>
                    <a:pt x="494" y="112"/>
                    <a:pt x="494" y="112"/>
                    <a:pt x="492" y="111"/>
                  </a:cubicBezTo>
                  <a:cubicBezTo>
                    <a:pt x="489" y="110"/>
                    <a:pt x="487" y="110"/>
                    <a:pt x="485" y="109"/>
                  </a:cubicBezTo>
                  <a:cubicBezTo>
                    <a:pt x="485" y="110"/>
                    <a:pt x="485" y="111"/>
                    <a:pt x="485" y="112"/>
                  </a:cubicBezTo>
                  <a:cubicBezTo>
                    <a:pt x="483" y="112"/>
                    <a:pt x="482" y="113"/>
                    <a:pt x="480" y="111"/>
                  </a:cubicBezTo>
                  <a:cubicBezTo>
                    <a:pt x="478" y="108"/>
                    <a:pt x="476" y="105"/>
                    <a:pt x="475" y="103"/>
                  </a:cubicBezTo>
                  <a:cubicBezTo>
                    <a:pt x="480" y="104"/>
                    <a:pt x="484" y="104"/>
                    <a:pt x="489" y="104"/>
                  </a:cubicBezTo>
                  <a:cubicBezTo>
                    <a:pt x="491" y="104"/>
                    <a:pt x="493" y="105"/>
                    <a:pt x="494" y="103"/>
                  </a:cubicBezTo>
                  <a:cubicBezTo>
                    <a:pt x="495" y="102"/>
                    <a:pt x="495" y="100"/>
                    <a:pt x="496" y="100"/>
                  </a:cubicBezTo>
                  <a:cubicBezTo>
                    <a:pt x="494" y="98"/>
                    <a:pt x="491" y="97"/>
                    <a:pt x="489" y="96"/>
                  </a:cubicBezTo>
                  <a:cubicBezTo>
                    <a:pt x="486" y="95"/>
                    <a:pt x="484" y="93"/>
                    <a:pt x="482" y="91"/>
                  </a:cubicBezTo>
                  <a:cubicBezTo>
                    <a:pt x="479" y="90"/>
                    <a:pt x="476" y="90"/>
                    <a:pt x="474" y="90"/>
                  </a:cubicBezTo>
                  <a:cubicBezTo>
                    <a:pt x="473" y="90"/>
                    <a:pt x="468" y="90"/>
                    <a:pt x="468" y="89"/>
                  </a:cubicBezTo>
                  <a:cubicBezTo>
                    <a:pt x="468" y="87"/>
                    <a:pt x="466" y="87"/>
                    <a:pt x="464" y="87"/>
                  </a:cubicBezTo>
                  <a:cubicBezTo>
                    <a:pt x="464" y="87"/>
                    <a:pt x="463" y="87"/>
                    <a:pt x="462" y="87"/>
                  </a:cubicBezTo>
                  <a:cubicBezTo>
                    <a:pt x="462" y="86"/>
                    <a:pt x="462" y="85"/>
                    <a:pt x="462" y="85"/>
                  </a:cubicBezTo>
                  <a:cubicBezTo>
                    <a:pt x="461" y="83"/>
                    <a:pt x="459" y="83"/>
                    <a:pt x="458" y="83"/>
                  </a:cubicBezTo>
                  <a:cubicBezTo>
                    <a:pt x="456" y="82"/>
                    <a:pt x="453" y="81"/>
                    <a:pt x="451" y="82"/>
                  </a:cubicBezTo>
                  <a:cubicBezTo>
                    <a:pt x="449" y="83"/>
                    <a:pt x="447" y="85"/>
                    <a:pt x="444" y="85"/>
                  </a:cubicBezTo>
                  <a:cubicBezTo>
                    <a:pt x="443" y="85"/>
                    <a:pt x="443" y="83"/>
                    <a:pt x="442" y="83"/>
                  </a:cubicBezTo>
                  <a:cubicBezTo>
                    <a:pt x="440" y="83"/>
                    <a:pt x="439" y="83"/>
                    <a:pt x="439" y="85"/>
                  </a:cubicBezTo>
                  <a:cubicBezTo>
                    <a:pt x="438" y="85"/>
                    <a:pt x="438" y="86"/>
                    <a:pt x="437" y="86"/>
                  </a:cubicBezTo>
                  <a:cubicBezTo>
                    <a:pt x="437" y="87"/>
                    <a:pt x="436" y="87"/>
                    <a:pt x="435" y="88"/>
                  </a:cubicBezTo>
                  <a:cubicBezTo>
                    <a:pt x="433" y="88"/>
                    <a:pt x="433" y="86"/>
                    <a:pt x="431" y="86"/>
                  </a:cubicBezTo>
                  <a:cubicBezTo>
                    <a:pt x="429" y="85"/>
                    <a:pt x="427" y="86"/>
                    <a:pt x="426" y="86"/>
                  </a:cubicBezTo>
                  <a:cubicBezTo>
                    <a:pt x="425" y="86"/>
                    <a:pt x="424" y="87"/>
                    <a:pt x="423" y="88"/>
                  </a:cubicBezTo>
                  <a:cubicBezTo>
                    <a:pt x="422" y="88"/>
                    <a:pt x="421" y="88"/>
                    <a:pt x="420" y="88"/>
                  </a:cubicBezTo>
                  <a:cubicBezTo>
                    <a:pt x="420" y="90"/>
                    <a:pt x="420" y="91"/>
                    <a:pt x="420" y="93"/>
                  </a:cubicBezTo>
                  <a:cubicBezTo>
                    <a:pt x="419" y="92"/>
                    <a:pt x="417" y="91"/>
                    <a:pt x="415" y="90"/>
                  </a:cubicBezTo>
                  <a:cubicBezTo>
                    <a:pt x="415" y="93"/>
                    <a:pt x="415" y="96"/>
                    <a:pt x="413" y="98"/>
                  </a:cubicBezTo>
                  <a:cubicBezTo>
                    <a:pt x="412" y="100"/>
                    <a:pt x="411" y="101"/>
                    <a:pt x="410" y="103"/>
                  </a:cubicBezTo>
                  <a:cubicBezTo>
                    <a:pt x="408" y="105"/>
                    <a:pt x="407" y="106"/>
                    <a:pt x="405" y="107"/>
                  </a:cubicBezTo>
                  <a:cubicBezTo>
                    <a:pt x="403" y="108"/>
                    <a:pt x="402" y="111"/>
                    <a:pt x="401" y="113"/>
                  </a:cubicBezTo>
                  <a:cubicBezTo>
                    <a:pt x="400" y="114"/>
                    <a:pt x="399" y="115"/>
                    <a:pt x="399" y="115"/>
                  </a:cubicBezTo>
                  <a:cubicBezTo>
                    <a:pt x="399" y="117"/>
                    <a:pt x="398" y="117"/>
                    <a:pt x="397" y="117"/>
                  </a:cubicBezTo>
                  <a:cubicBezTo>
                    <a:pt x="395" y="117"/>
                    <a:pt x="394" y="117"/>
                    <a:pt x="393" y="118"/>
                  </a:cubicBezTo>
                  <a:cubicBezTo>
                    <a:pt x="392" y="118"/>
                    <a:pt x="392" y="118"/>
                    <a:pt x="392" y="118"/>
                  </a:cubicBezTo>
                  <a:cubicBezTo>
                    <a:pt x="390" y="120"/>
                    <a:pt x="391" y="121"/>
                    <a:pt x="390" y="122"/>
                  </a:cubicBezTo>
                  <a:cubicBezTo>
                    <a:pt x="390" y="123"/>
                    <a:pt x="388" y="123"/>
                    <a:pt x="387" y="123"/>
                  </a:cubicBezTo>
                  <a:cubicBezTo>
                    <a:pt x="385" y="122"/>
                    <a:pt x="384" y="125"/>
                    <a:pt x="384" y="126"/>
                  </a:cubicBezTo>
                  <a:cubicBezTo>
                    <a:pt x="384" y="128"/>
                    <a:pt x="384" y="130"/>
                    <a:pt x="386" y="133"/>
                  </a:cubicBezTo>
                  <a:cubicBezTo>
                    <a:pt x="386" y="135"/>
                    <a:pt x="386" y="137"/>
                    <a:pt x="387" y="139"/>
                  </a:cubicBezTo>
                  <a:cubicBezTo>
                    <a:pt x="388" y="140"/>
                    <a:pt x="389" y="140"/>
                    <a:pt x="392" y="140"/>
                  </a:cubicBezTo>
                  <a:cubicBezTo>
                    <a:pt x="393" y="140"/>
                    <a:pt x="395" y="140"/>
                    <a:pt x="396" y="139"/>
                  </a:cubicBezTo>
                  <a:cubicBezTo>
                    <a:pt x="397" y="138"/>
                    <a:pt x="399" y="135"/>
                    <a:pt x="401" y="135"/>
                  </a:cubicBezTo>
                  <a:cubicBezTo>
                    <a:pt x="402" y="135"/>
                    <a:pt x="404" y="135"/>
                    <a:pt x="404" y="137"/>
                  </a:cubicBezTo>
                  <a:cubicBezTo>
                    <a:pt x="405" y="140"/>
                    <a:pt x="406" y="142"/>
                    <a:pt x="408" y="145"/>
                  </a:cubicBezTo>
                  <a:cubicBezTo>
                    <a:pt x="408" y="147"/>
                    <a:pt x="409" y="149"/>
                    <a:pt x="410" y="151"/>
                  </a:cubicBezTo>
                  <a:cubicBezTo>
                    <a:pt x="410" y="152"/>
                    <a:pt x="411" y="152"/>
                    <a:pt x="411" y="153"/>
                  </a:cubicBezTo>
                  <a:cubicBezTo>
                    <a:pt x="411" y="154"/>
                    <a:pt x="412" y="152"/>
                    <a:pt x="413" y="152"/>
                  </a:cubicBezTo>
                  <a:cubicBezTo>
                    <a:pt x="415" y="151"/>
                    <a:pt x="418" y="150"/>
                    <a:pt x="420" y="149"/>
                  </a:cubicBezTo>
                  <a:cubicBezTo>
                    <a:pt x="422" y="147"/>
                    <a:pt x="423" y="147"/>
                    <a:pt x="424" y="145"/>
                  </a:cubicBezTo>
                  <a:cubicBezTo>
                    <a:pt x="424" y="143"/>
                    <a:pt x="424" y="142"/>
                    <a:pt x="424" y="140"/>
                  </a:cubicBezTo>
                  <a:cubicBezTo>
                    <a:pt x="424" y="137"/>
                    <a:pt x="425" y="136"/>
                    <a:pt x="426" y="134"/>
                  </a:cubicBezTo>
                  <a:cubicBezTo>
                    <a:pt x="427" y="134"/>
                    <a:pt x="428" y="133"/>
                    <a:pt x="428" y="132"/>
                  </a:cubicBezTo>
                  <a:cubicBezTo>
                    <a:pt x="428" y="132"/>
                    <a:pt x="428" y="132"/>
                    <a:pt x="427" y="131"/>
                  </a:cubicBezTo>
                  <a:cubicBezTo>
                    <a:pt x="426" y="130"/>
                    <a:pt x="425" y="129"/>
                    <a:pt x="424" y="128"/>
                  </a:cubicBezTo>
                  <a:cubicBezTo>
                    <a:pt x="424" y="127"/>
                    <a:pt x="424" y="126"/>
                    <a:pt x="424" y="125"/>
                  </a:cubicBezTo>
                  <a:cubicBezTo>
                    <a:pt x="424" y="123"/>
                    <a:pt x="425" y="122"/>
                    <a:pt x="425" y="121"/>
                  </a:cubicBezTo>
                  <a:cubicBezTo>
                    <a:pt x="425" y="120"/>
                    <a:pt x="426" y="120"/>
                    <a:pt x="426" y="119"/>
                  </a:cubicBezTo>
                  <a:cubicBezTo>
                    <a:pt x="428" y="118"/>
                    <a:pt x="428" y="117"/>
                    <a:pt x="429" y="116"/>
                  </a:cubicBezTo>
                  <a:cubicBezTo>
                    <a:pt x="431" y="114"/>
                    <a:pt x="433" y="112"/>
                    <a:pt x="435" y="110"/>
                  </a:cubicBezTo>
                  <a:cubicBezTo>
                    <a:pt x="435" y="109"/>
                    <a:pt x="436" y="108"/>
                    <a:pt x="437" y="107"/>
                  </a:cubicBezTo>
                  <a:cubicBezTo>
                    <a:pt x="439" y="107"/>
                    <a:pt x="440" y="107"/>
                    <a:pt x="442" y="106"/>
                  </a:cubicBezTo>
                  <a:cubicBezTo>
                    <a:pt x="442" y="106"/>
                    <a:pt x="444" y="106"/>
                    <a:pt x="445" y="106"/>
                  </a:cubicBezTo>
                  <a:cubicBezTo>
                    <a:pt x="446" y="106"/>
                    <a:pt x="447" y="106"/>
                    <a:pt x="447" y="107"/>
                  </a:cubicBezTo>
                  <a:cubicBezTo>
                    <a:pt x="448" y="108"/>
                    <a:pt x="448" y="108"/>
                    <a:pt x="448" y="109"/>
                  </a:cubicBezTo>
                  <a:cubicBezTo>
                    <a:pt x="447" y="109"/>
                    <a:pt x="446" y="110"/>
                    <a:pt x="446" y="110"/>
                  </a:cubicBezTo>
                  <a:cubicBezTo>
                    <a:pt x="444" y="111"/>
                    <a:pt x="443" y="112"/>
                    <a:pt x="442" y="113"/>
                  </a:cubicBezTo>
                  <a:cubicBezTo>
                    <a:pt x="440" y="114"/>
                    <a:pt x="440" y="115"/>
                    <a:pt x="439" y="116"/>
                  </a:cubicBezTo>
                  <a:cubicBezTo>
                    <a:pt x="438" y="117"/>
                    <a:pt x="437" y="117"/>
                    <a:pt x="437" y="118"/>
                  </a:cubicBezTo>
                  <a:cubicBezTo>
                    <a:pt x="436" y="120"/>
                    <a:pt x="437" y="122"/>
                    <a:pt x="437" y="124"/>
                  </a:cubicBezTo>
                  <a:cubicBezTo>
                    <a:pt x="437" y="126"/>
                    <a:pt x="437" y="127"/>
                    <a:pt x="439" y="128"/>
                  </a:cubicBezTo>
                  <a:cubicBezTo>
                    <a:pt x="440" y="130"/>
                    <a:pt x="441" y="130"/>
                    <a:pt x="443" y="130"/>
                  </a:cubicBezTo>
                  <a:cubicBezTo>
                    <a:pt x="445" y="130"/>
                    <a:pt x="448" y="130"/>
                    <a:pt x="449" y="129"/>
                  </a:cubicBezTo>
                  <a:cubicBezTo>
                    <a:pt x="450" y="128"/>
                    <a:pt x="451" y="128"/>
                    <a:pt x="452" y="128"/>
                  </a:cubicBezTo>
                  <a:cubicBezTo>
                    <a:pt x="453" y="127"/>
                    <a:pt x="455" y="127"/>
                    <a:pt x="456" y="127"/>
                  </a:cubicBezTo>
                  <a:cubicBezTo>
                    <a:pt x="457" y="127"/>
                    <a:pt x="459" y="127"/>
                    <a:pt x="459" y="128"/>
                  </a:cubicBezTo>
                  <a:cubicBezTo>
                    <a:pt x="460" y="129"/>
                    <a:pt x="460" y="130"/>
                    <a:pt x="460" y="132"/>
                  </a:cubicBezTo>
                  <a:cubicBezTo>
                    <a:pt x="460" y="132"/>
                    <a:pt x="461" y="133"/>
                    <a:pt x="461" y="134"/>
                  </a:cubicBezTo>
                  <a:cubicBezTo>
                    <a:pt x="460" y="134"/>
                    <a:pt x="460" y="134"/>
                    <a:pt x="460" y="134"/>
                  </a:cubicBezTo>
                  <a:cubicBezTo>
                    <a:pt x="459" y="135"/>
                    <a:pt x="458" y="135"/>
                    <a:pt x="457" y="134"/>
                  </a:cubicBezTo>
                  <a:cubicBezTo>
                    <a:pt x="457" y="134"/>
                    <a:pt x="457" y="133"/>
                    <a:pt x="457" y="133"/>
                  </a:cubicBezTo>
                  <a:cubicBezTo>
                    <a:pt x="453" y="132"/>
                    <a:pt x="450" y="133"/>
                    <a:pt x="448" y="133"/>
                  </a:cubicBezTo>
                  <a:cubicBezTo>
                    <a:pt x="448" y="134"/>
                    <a:pt x="448" y="135"/>
                    <a:pt x="447" y="135"/>
                  </a:cubicBezTo>
                  <a:cubicBezTo>
                    <a:pt x="445" y="135"/>
                    <a:pt x="445" y="135"/>
                    <a:pt x="445" y="137"/>
                  </a:cubicBezTo>
                  <a:cubicBezTo>
                    <a:pt x="445" y="138"/>
                    <a:pt x="445" y="139"/>
                    <a:pt x="446" y="140"/>
                  </a:cubicBezTo>
                  <a:cubicBezTo>
                    <a:pt x="446" y="141"/>
                    <a:pt x="448" y="141"/>
                    <a:pt x="449" y="141"/>
                  </a:cubicBezTo>
                  <a:cubicBezTo>
                    <a:pt x="448" y="142"/>
                    <a:pt x="448" y="144"/>
                    <a:pt x="448" y="145"/>
                  </a:cubicBezTo>
                  <a:cubicBezTo>
                    <a:pt x="448" y="145"/>
                    <a:pt x="445" y="145"/>
                    <a:pt x="444" y="144"/>
                  </a:cubicBezTo>
                  <a:cubicBezTo>
                    <a:pt x="444" y="144"/>
                    <a:pt x="443" y="143"/>
                    <a:pt x="442" y="142"/>
                  </a:cubicBezTo>
                  <a:cubicBezTo>
                    <a:pt x="442" y="142"/>
                    <a:pt x="441" y="143"/>
                    <a:pt x="440" y="144"/>
                  </a:cubicBezTo>
                  <a:cubicBezTo>
                    <a:pt x="439" y="144"/>
                    <a:pt x="437" y="144"/>
                    <a:pt x="437" y="145"/>
                  </a:cubicBezTo>
                  <a:cubicBezTo>
                    <a:pt x="436" y="147"/>
                    <a:pt x="437" y="149"/>
                    <a:pt x="437" y="150"/>
                  </a:cubicBezTo>
                  <a:cubicBezTo>
                    <a:pt x="437" y="151"/>
                    <a:pt x="437" y="153"/>
                    <a:pt x="436" y="154"/>
                  </a:cubicBezTo>
                  <a:cubicBezTo>
                    <a:pt x="435" y="155"/>
                    <a:pt x="435" y="157"/>
                    <a:pt x="435" y="157"/>
                  </a:cubicBezTo>
                  <a:cubicBezTo>
                    <a:pt x="434" y="158"/>
                    <a:pt x="431" y="158"/>
                    <a:pt x="431" y="158"/>
                  </a:cubicBezTo>
                  <a:cubicBezTo>
                    <a:pt x="429" y="158"/>
                    <a:pt x="430" y="156"/>
                    <a:pt x="429" y="156"/>
                  </a:cubicBezTo>
                  <a:cubicBezTo>
                    <a:pt x="429" y="155"/>
                    <a:pt x="428" y="155"/>
                    <a:pt x="428" y="156"/>
                  </a:cubicBezTo>
                  <a:cubicBezTo>
                    <a:pt x="426" y="156"/>
                    <a:pt x="425" y="155"/>
                    <a:pt x="424" y="155"/>
                  </a:cubicBezTo>
                  <a:cubicBezTo>
                    <a:pt x="422" y="155"/>
                    <a:pt x="422" y="157"/>
                    <a:pt x="420" y="158"/>
                  </a:cubicBezTo>
                  <a:cubicBezTo>
                    <a:pt x="420" y="158"/>
                    <a:pt x="419" y="158"/>
                    <a:pt x="417" y="158"/>
                  </a:cubicBezTo>
                  <a:cubicBezTo>
                    <a:pt x="417" y="158"/>
                    <a:pt x="414" y="158"/>
                    <a:pt x="413" y="158"/>
                  </a:cubicBezTo>
                  <a:cubicBezTo>
                    <a:pt x="413" y="157"/>
                    <a:pt x="414" y="157"/>
                    <a:pt x="413" y="156"/>
                  </a:cubicBezTo>
                  <a:cubicBezTo>
                    <a:pt x="413" y="156"/>
                    <a:pt x="411" y="156"/>
                    <a:pt x="411" y="156"/>
                  </a:cubicBezTo>
                  <a:cubicBezTo>
                    <a:pt x="410" y="157"/>
                    <a:pt x="410" y="157"/>
                    <a:pt x="409" y="157"/>
                  </a:cubicBezTo>
                  <a:cubicBezTo>
                    <a:pt x="408" y="158"/>
                    <a:pt x="407" y="158"/>
                    <a:pt x="406" y="158"/>
                  </a:cubicBezTo>
                  <a:cubicBezTo>
                    <a:pt x="405" y="157"/>
                    <a:pt x="403" y="157"/>
                    <a:pt x="402" y="156"/>
                  </a:cubicBezTo>
                  <a:cubicBezTo>
                    <a:pt x="402" y="154"/>
                    <a:pt x="402" y="154"/>
                    <a:pt x="402" y="152"/>
                  </a:cubicBezTo>
                  <a:cubicBezTo>
                    <a:pt x="403" y="151"/>
                    <a:pt x="404" y="150"/>
                    <a:pt x="404" y="149"/>
                  </a:cubicBezTo>
                  <a:cubicBezTo>
                    <a:pt x="404" y="149"/>
                    <a:pt x="402" y="144"/>
                    <a:pt x="401" y="144"/>
                  </a:cubicBezTo>
                  <a:cubicBezTo>
                    <a:pt x="401" y="144"/>
                    <a:pt x="399" y="145"/>
                    <a:pt x="399" y="145"/>
                  </a:cubicBezTo>
                  <a:cubicBezTo>
                    <a:pt x="397" y="145"/>
                    <a:pt x="396" y="146"/>
                    <a:pt x="395" y="146"/>
                  </a:cubicBezTo>
                  <a:cubicBezTo>
                    <a:pt x="393" y="147"/>
                    <a:pt x="394" y="147"/>
                    <a:pt x="394" y="149"/>
                  </a:cubicBezTo>
                  <a:cubicBezTo>
                    <a:pt x="395" y="150"/>
                    <a:pt x="395" y="150"/>
                    <a:pt x="395" y="152"/>
                  </a:cubicBezTo>
                  <a:cubicBezTo>
                    <a:pt x="395" y="153"/>
                    <a:pt x="395" y="156"/>
                    <a:pt x="397" y="156"/>
                  </a:cubicBezTo>
                  <a:cubicBezTo>
                    <a:pt x="398" y="157"/>
                    <a:pt x="399" y="157"/>
                    <a:pt x="399" y="159"/>
                  </a:cubicBezTo>
                  <a:cubicBezTo>
                    <a:pt x="399" y="161"/>
                    <a:pt x="398" y="161"/>
                    <a:pt x="397" y="161"/>
                  </a:cubicBezTo>
                  <a:cubicBezTo>
                    <a:pt x="395" y="161"/>
                    <a:pt x="392" y="161"/>
                    <a:pt x="390" y="161"/>
                  </a:cubicBezTo>
                  <a:cubicBezTo>
                    <a:pt x="388" y="161"/>
                    <a:pt x="387" y="161"/>
                    <a:pt x="386" y="162"/>
                  </a:cubicBezTo>
                  <a:cubicBezTo>
                    <a:pt x="385" y="164"/>
                    <a:pt x="384" y="166"/>
                    <a:pt x="383" y="167"/>
                  </a:cubicBezTo>
                  <a:cubicBezTo>
                    <a:pt x="382" y="168"/>
                    <a:pt x="381" y="169"/>
                    <a:pt x="381" y="170"/>
                  </a:cubicBezTo>
                  <a:cubicBezTo>
                    <a:pt x="380" y="171"/>
                    <a:pt x="379" y="171"/>
                    <a:pt x="378" y="171"/>
                  </a:cubicBezTo>
                  <a:cubicBezTo>
                    <a:pt x="376" y="171"/>
                    <a:pt x="374" y="171"/>
                    <a:pt x="373" y="173"/>
                  </a:cubicBezTo>
                  <a:cubicBezTo>
                    <a:pt x="372" y="174"/>
                    <a:pt x="370" y="176"/>
                    <a:pt x="369" y="178"/>
                  </a:cubicBezTo>
                  <a:cubicBezTo>
                    <a:pt x="368" y="179"/>
                    <a:pt x="366" y="181"/>
                    <a:pt x="364" y="182"/>
                  </a:cubicBezTo>
                  <a:cubicBezTo>
                    <a:pt x="360" y="184"/>
                    <a:pt x="355" y="185"/>
                    <a:pt x="351" y="186"/>
                  </a:cubicBezTo>
                  <a:cubicBezTo>
                    <a:pt x="354" y="188"/>
                    <a:pt x="356" y="189"/>
                    <a:pt x="359" y="190"/>
                  </a:cubicBezTo>
                  <a:cubicBezTo>
                    <a:pt x="361" y="191"/>
                    <a:pt x="361" y="193"/>
                    <a:pt x="363" y="195"/>
                  </a:cubicBezTo>
                  <a:cubicBezTo>
                    <a:pt x="363" y="196"/>
                    <a:pt x="363" y="197"/>
                    <a:pt x="364" y="198"/>
                  </a:cubicBezTo>
                  <a:cubicBezTo>
                    <a:pt x="364" y="199"/>
                    <a:pt x="363" y="199"/>
                    <a:pt x="363" y="201"/>
                  </a:cubicBezTo>
                  <a:cubicBezTo>
                    <a:pt x="362" y="203"/>
                    <a:pt x="361" y="205"/>
                    <a:pt x="360" y="207"/>
                  </a:cubicBezTo>
                  <a:cubicBezTo>
                    <a:pt x="359" y="208"/>
                    <a:pt x="356" y="207"/>
                    <a:pt x="355" y="207"/>
                  </a:cubicBezTo>
                  <a:cubicBezTo>
                    <a:pt x="352" y="207"/>
                    <a:pt x="349" y="207"/>
                    <a:pt x="346" y="207"/>
                  </a:cubicBezTo>
                  <a:cubicBezTo>
                    <a:pt x="344" y="207"/>
                    <a:pt x="342" y="207"/>
                    <a:pt x="341" y="206"/>
                  </a:cubicBezTo>
                  <a:cubicBezTo>
                    <a:pt x="339" y="205"/>
                    <a:pt x="338" y="205"/>
                    <a:pt x="337" y="206"/>
                  </a:cubicBezTo>
                  <a:cubicBezTo>
                    <a:pt x="335" y="206"/>
                    <a:pt x="335" y="207"/>
                    <a:pt x="335" y="209"/>
                  </a:cubicBezTo>
                  <a:cubicBezTo>
                    <a:pt x="334" y="211"/>
                    <a:pt x="334" y="213"/>
                    <a:pt x="336" y="215"/>
                  </a:cubicBezTo>
                  <a:cubicBezTo>
                    <a:pt x="337" y="216"/>
                    <a:pt x="336" y="219"/>
                    <a:pt x="335" y="221"/>
                  </a:cubicBezTo>
                  <a:cubicBezTo>
                    <a:pt x="334" y="223"/>
                    <a:pt x="333" y="225"/>
                    <a:pt x="332" y="228"/>
                  </a:cubicBezTo>
                  <a:cubicBezTo>
                    <a:pt x="332" y="230"/>
                    <a:pt x="333" y="232"/>
                    <a:pt x="334" y="234"/>
                  </a:cubicBezTo>
                  <a:cubicBezTo>
                    <a:pt x="334" y="235"/>
                    <a:pt x="334" y="235"/>
                    <a:pt x="335" y="236"/>
                  </a:cubicBezTo>
                  <a:cubicBezTo>
                    <a:pt x="336" y="236"/>
                    <a:pt x="336" y="236"/>
                    <a:pt x="337" y="237"/>
                  </a:cubicBezTo>
                  <a:cubicBezTo>
                    <a:pt x="339" y="237"/>
                    <a:pt x="342" y="238"/>
                    <a:pt x="345" y="238"/>
                  </a:cubicBezTo>
                  <a:cubicBezTo>
                    <a:pt x="347" y="239"/>
                    <a:pt x="350" y="238"/>
                    <a:pt x="352" y="238"/>
                  </a:cubicBezTo>
                  <a:cubicBezTo>
                    <a:pt x="354" y="238"/>
                    <a:pt x="357" y="238"/>
                    <a:pt x="359" y="237"/>
                  </a:cubicBezTo>
                  <a:cubicBezTo>
                    <a:pt x="361" y="235"/>
                    <a:pt x="363" y="233"/>
                    <a:pt x="365" y="231"/>
                  </a:cubicBezTo>
                  <a:cubicBezTo>
                    <a:pt x="366" y="230"/>
                    <a:pt x="366" y="228"/>
                    <a:pt x="366" y="227"/>
                  </a:cubicBezTo>
                  <a:cubicBezTo>
                    <a:pt x="366" y="225"/>
                    <a:pt x="366" y="223"/>
                    <a:pt x="368" y="222"/>
                  </a:cubicBezTo>
                  <a:cubicBezTo>
                    <a:pt x="370" y="221"/>
                    <a:pt x="372" y="219"/>
                    <a:pt x="374" y="218"/>
                  </a:cubicBezTo>
                  <a:cubicBezTo>
                    <a:pt x="376" y="216"/>
                    <a:pt x="377" y="214"/>
                    <a:pt x="378" y="212"/>
                  </a:cubicBezTo>
                  <a:cubicBezTo>
                    <a:pt x="379" y="211"/>
                    <a:pt x="379" y="210"/>
                    <a:pt x="380" y="209"/>
                  </a:cubicBezTo>
                  <a:cubicBezTo>
                    <a:pt x="380" y="208"/>
                    <a:pt x="381" y="208"/>
                    <a:pt x="381" y="208"/>
                  </a:cubicBezTo>
                  <a:cubicBezTo>
                    <a:pt x="383" y="208"/>
                    <a:pt x="384" y="208"/>
                    <a:pt x="386" y="209"/>
                  </a:cubicBezTo>
                  <a:cubicBezTo>
                    <a:pt x="386" y="209"/>
                    <a:pt x="388" y="210"/>
                    <a:pt x="389" y="210"/>
                  </a:cubicBezTo>
                  <a:cubicBezTo>
                    <a:pt x="390" y="209"/>
                    <a:pt x="391" y="208"/>
                    <a:pt x="392" y="207"/>
                  </a:cubicBezTo>
                  <a:cubicBezTo>
                    <a:pt x="394" y="206"/>
                    <a:pt x="396" y="203"/>
                    <a:pt x="399" y="204"/>
                  </a:cubicBezTo>
                  <a:cubicBezTo>
                    <a:pt x="401" y="205"/>
                    <a:pt x="402" y="206"/>
                    <a:pt x="404" y="208"/>
                  </a:cubicBezTo>
                  <a:cubicBezTo>
                    <a:pt x="406" y="210"/>
                    <a:pt x="408" y="212"/>
                    <a:pt x="410" y="214"/>
                  </a:cubicBezTo>
                  <a:cubicBezTo>
                    <a:pt x="411" y="216"/>
                    <a:pt x="413" y="218"/>
                    <a:pt x="415" y="220"/>
                  </a:cubicBezTo>
                  <a:cubicBezTo>
                    <a:pt x="417" y="221"/>
                    <a:pt x="419" y="223"/>
                    <a:pt x="421" y="225"/>
                  </a:cubicBezTo>
                  <a:cubicBezTo>
                    <a:pt x="422" y="225"/>
                    <a:pt x="421" y="226"/>
                    <a:pt x="421" y="227"/>
                  </a:cubicBezTo>
                  <a:cubicBezTo>
                    <a:pt x="420" y="228"/>
                    <a:pt x="420" y="228"/>
                    <a:pt x="419" y="229"/>
                  </a:cubicBezTo>
                  <a:cubicBezTo>
                    <a:pt x="418" y="231"/>
                    <a:pt x="415" y="231"/>
                    <a:pt x="413" y="231"/>
                  </a:cubicBezTo>
                  <a:cubicBezTo>
                    <a:pt x="412" y="231"/>
                    <a:pt x="411" y="231"/>
                    <a:pt x="411" y="232"/>
                  </a:cubicBezTo>
                  <a:cubicBezTo>
                    <a:pt x="412" y="233"/>
                    <a:pt x="413" y="234"/>
                    <a:pt x="415" y="235"/>
                  </a:cubicBezTo>
                  <a:cubicBezTo>
                    <a:pt x="415" y="236"/>
                    <a:pt x="417" y="238"/>
                    <a:pt x="418" y="237"/>
                  </a:cubicBezTo>
                  <a:cubicBezTo>
                    <a:pt x="420" y="237"/>
                    <a:pt x="422" y="234"/>
                    <a:pt x="423" y="232"/>
                  </a:cubicBezTo>
                  <a:cubicBezTo>
                    <a:pt x="424" y="231"/>
                    <a:pt x="425" y="230"/>
                    <a:pt x="426" y="229"/>
                  </a:cubicBezTo>
                  <a:cubicBezTo>
                    <a:pt x="426" y="228"/>
                    <a:pt x="426" y="227"/>
                    <a:pt x="426" y="227"/>
                  </a:cubicBezTo>
                  <a:cubicBezTo>
                    <a:pt x="427" y="225"/>
                    <a:pt x="427" y="224"/>
                    <a:pt x="428" y="223"/>
                  </a:cubicBezTo>
                  <a:cubicBezTo>
                    <a:pt x="428" y="223"/>
                    <a:pt x="429" y="223"/>
                    <a:pt x="431" y="223"/>
                  </a:cubicBezTo>
                  <a:cubicBezTo>
                    <a:pt x="430" y="221"/>
                    <a:pt x="429" y="220"/>
                    <a:pt x="428" y="218"/>
                  </a:cubicBezTo>
                  <a:cubicBezTo>
                    <a:pt x="424" y="216"/>
                    <a:pt x="422" y="214"/>
                    <a:pt x="419" y="212"/>
                  </a:cubicBezTo>
                  <a:cubicBezTo>
                    <a:pt x="417" y="210"/>
                    <a:pt x="414" y="209"/>
                    <a:pt x="412" y="206"/>
                  </a:cubicBezTo>
                  <a:cubicBezTo>
                    <a:pt x="410" y="204"/>
                    <a:pt x="410" y="201"/>
                    <a:pt x="409" y="198"/>
                  </a:cubicBezTo>
                  <a:cubicBezTo>
                    <a:pt x="411" y="198"/>
                    <a:pt x="412" y="198"/>
                    <a:pt x="414" y="198"/>
                  </a:cubicBezTo>
                  <a:cubicBezTo>
                    <a:pt x="416" y="198"/>
                    <a:pt x="417" y="198"/>
                    <a:pt x="418" y="199"/>
                  </a:cubicBezTo>
                  <a:cubicBezTo>
                    <a:pt x="419" y="201"/>
                    <a:pt x="420" y="203"/>
                    <a:pt x="422" y="205"/>
                  </a:cubicBezTo>
                  <a:cubicBezTo>
                    <a:pt x="424" y="206"/>
                    <a:pt x="426" y="207"/>
                    <a:pt x="428" y="208"/>
                  </a:cubicBezTo>
                  <a:cubicBezTo>
                    <a:pt x="429" y="210"/>
                    <a:pt x="431" y="211"/>
                    <a:pt x="433" y="212"/>
                  </a:cubicBezTo>
                  <a:cubicBezTo>
                    <a:pt x="434" y="213"/>
                    <a:pt x="435" y="213"/>
                    <a:pt x="435" y="213"/>
                  </a:cubicBezTo>
                  <a:cubicBezTo>
                    <a:pt x="436" y="214"/>
                    <a:pt x="436" y="216"/>
                    <a:pt x="436" y="217"/>
                  </a:cubicBezTo>
                  <a:cubicBezTo>
                    <a:pt x="436" y="219"/>
                    <a:pt x="436" y="222"/>
                    <a:pt x="437" y="223"/>
                  </a:cubicBezTo>
                  <a:cubicBezTo>
                    <a:pt x="439" y="225"/>
                    <a:pt x="440" y="227"/>
                    <a:pt x="441" y="229"/>
                  </a:cubicBezTo>
                  <a:cubicBezTo>
                    <a:pt x="442" y="231"/>
                    <a:pt x="444" y="233"/>
                    <a:pt x="444" y="235"/>
                  </a:cubicBezTo>
                  <a:cubicBezTo>
                    <a:pt x="445" y="235"/>
                    <a:pt x="446" y="237"/>
                    <a:pt x="446" y="237"/>
                  </a:cubicBezTo>
                  <a:cubicBezTo>
                    <a:pt x="447" y="237"/>
                    <a:pt x="448" y="236"/>
                    <a:pt x="448" y="236"/>
                  </a:cubicBezTo>
                  <a:cubicBezTo>
                    <a:pt x="452" y="233"/>
                    <a:pt x="448" y="228"/>
                    <a:pt x="449" y="225"/>
                  </a:cubicBezTo>
                  <a:cubicBezTo>
                    <a:pt x="449" y="223"/>
                    <a:pt x="451" y="222"/>
                    <a:pt x="453" y="221"/>
                  </a:cubicBezTo>
                  <a:cubicBezTo>
                    <a:pt x="453" y="221"/>
                    <a:pt x="455" y="221"/>
                    <a:pt x="457" y="221"/>
                  </a:cubicBezTo>
                  <a:cubicBezTo>
                    <a:pt x="458" y="221"/>
                    <a:pt x="460" y="220"/>
                    <a:pt x="461" y="220"/>
                  </a:cubicBezTo>
                  <a:cubicBezTo>
                    <a:pt x="463" y="218"/>
                    <a:pt x="465" y="217"/>
                    <a:pt x="467" y="216"/>
                  </a:cubicBezTo>
                  <a:cubicBezTo>
                    <a:pt x="466" y="214"/>
                    <a:pt x="464" y="211"/>
                    <a:pt x="463" y="209"/>
                  </a:cubicBezTo>
                  <a:cubicBezTo>
                    <a:pt x="462" y="207"/>
                    <a:pt x="464" y="206"/>
                    <a:pt x="464" y="205"/>
                  </a:cubicBezTo>
                  <a:cubicBezTo>
                    <a:pt x="469" y="201"/>
                    <a:pt x="472" y="196"/>
                    <a:pt x="476" y="191"/>
                  </a:cubicBezTo>
                  <a:cubicBezTo>
                    <a:pt x="476" y="193"/>
                    <a:pt x="477" y="194"/>
                    <a:pt x="478" y="196"/>
                  </a:cubicBezTo>
                  <a:cubicBezTo>
                    <a:pt x="479" y="197"/>
                    <a:pt x="480" y="198"/>
                    <a:pt x="481" y="199"/>
                  </a:cubicBezTo>
                  <a:cubicBezTo>
                    <a:pt x="482" y="201"/>
                    <a:pt x="484" y="202"/>
                    <a:pt x="486" y="203"/>
                  </a:cubicBezTo>
                  <a:cubicBezTo>
                    <a:pt x="488" y="205"/>
                    <a:pt x="487" y="201"/>
                    <a:pt x="489" y="200"/>
                  </a:cubicBezTo>
                  <a:cubicBezTo>
                    <a:pt x="490" y="199"/>
                    <a:pt x="493" y="200"/>
                    <a:pt x="494" y="199"/>
                  </a:cubicBezTo>
                  <a:cubicBezTo>
                    <a:pt x="493" y="198"/>
                    <a:pt x="493" y="197"/>
                    <a:pt x="491" y="195"/>
                  </a:cubicBezTo>
                  <a:cubicBezTo>
                    <a:pt x="491" y="194"/>
                    <a:pt x="491" y="193"/>
                    <a:pt x="490" y="193"/>
                  </a:cubicBezTo>
                  <a:cubicBezTo>
                    <a:pt x="491" y="192"/>
                    <a:pt x="492" y="192"/>
                    <a:pt x="493" y="191"/>
                  </a:cubicBezTo>
                  <a:cubicBezTo>
                    <a:pt x="494" y="191"/>
                    <a:pt x="496" y="190"/>
                    <a:pt x="498" y="191"/>
                  </a:cubicBezTo>
                  <a:cubicBezTo>
                    <a:pt x="500" y="192"/>
                    <a:pt x="500" y="194"/>
                    <a:pt x="500" y="196"/>
                  </a:cubicBezTo>
                  <a:cubicBezTo>
                    <a:pt x="500" y="198"/>
                    <a:pt x="499" y="199"/>
                    <a:pt x="499" y="201"/>
                  </a:cubicBezTo>
                  <a:cubicBezTo>
                    <a:pt x="499" y="203"/>
                    <a:pt x="502" y="205"/>
                    <a:pt x="503" y="205"/>
                  </a:cubicBezTo>
                  <a:cubicBezTo>
                    <a:pt x="507" y="208"/>
                    <a:pt x="511" y="211"/>
                    <a:pt x="514" y="215"/>
                  </a:cubicBezTo>
                  <a:cubicBezTo>
                    <a:pt x="513" y="215"/>
                    <a:pt x="511" y="216"/>
                    <a:pt x="509" y="217"/>
                  </a:cubicBezTo>
                  <a:cubicBezTo>
                    <a:pt x="506" y="217"/>
                    <a:pt x="503" y="217"/>
                    <a:pt x="501" y="216"/>
                  </a:cubicBezTo>
                  <a:cubicBezTo>
                    <a:pt x="498" y="216"/>
                    <a:pt x="496" y="216"/>
                    <a:pt x="494" y="215"/>
                  </a:cubicBezTo>
                  <a:cubicBezTo>
                    <a:pt x="491" y="215"/>
                    <a:pt x="489" y="215"/>
                    <a:pt x="486" y="214"/>
                  </a:cubicBezTo>
                  <a:cubicBezTo>
                    <a:pt x="485" y="214"/>
                    <a:pt x="483" y="213"/>
                    <a:pt x="481" y="213"/>
                  </a:cubicBezTo>
                  <a:cubicBezTo>
                    <a:pt x="478" y="214"/>
                    <a:pt x="476" y="215"/>
                    <a:pt x="475" y="216"/>
                  </a:cubicBezTo>
                  <a:cubicBezTo>
                    <a:pt x="473" y="218"/>
                    <a:pt x="471" y="219"/>
                    <a:pt x="469" y="221"/>
                  </a:cubicBezTo>
                  <a:cubicBezTo>
                    <a:pt x="467" y="221"/>
                    <a:pt x="465" y="221"/>
                    <a:pt x="463" y="221"/>
                  </a:cubicBezTo>
                  <a:cubicBezTo>
                    <a:pt x="462" y="221"/>
                    <a:pt x="460" y="223"/>
                    <a:pt x="460" y="223"/>
                  </a:cubicBezTo>
                  <a:cubicBezTo>
                    <a:pt x="459" y="223"/>
                    <a:pt x="458" y="224"/>
                    <a:pt x="458" y="225"/>
                  </a:cubicBezTo>
                  <a:cubicBezTo>
                    <a:pt x="458" y="225"/>
                    <a:pt x="459" y="227"/>
                    <a:pt x="459" y="227"/>
                  </a:cubicBezTo>
                  <a:cubicBezTo>
                    <a:pt x="460" y="229"/>
                    <a:pt x="461" y="231"/>
                    <a:pt x="462" y="233"/>
                  </a:cubicBezTo>
                  <a:cubicBezTo>
                    <a:pt x="462" y="235"/>
                    <a:pt x="465" y="236"/>
                    <a:pt x="467" y="237"/>
                  </a:cubicBezTo>
                  <a:cubicBezTo>
                    <a:pt x="469" y="238"/>
                    <a:pt x="471" y="240"/>
                    <a:pt x="473" y="239"/>
                  </a:cubicBezTo>
                  <a:cubicBezTo>
                    <a:pt x="474" y="238"/>
                    <a:pt x="475" y="237"/>
                    <a:pt x="476" y="237"/>
                  </a:cubicBezTo>
                  <a:cubicBezTo>
                    <a:pt x="478" y="237"/>
                    <a:pt x="480" y="239"/>
                    <a:pt x="482" y="240"/>
                  </a:cubicBezTo>
                  <a:cubicBezTo>
                    <a:pt x="484" y="242"/>
                    <a:pt x="485" y="243"/>
                    <a:pt x="487" y="245"/>
                  </a:cubicBezTo>
                  <a:cubicBezTo>
                    <a:pt x="488" y="244"/>
                    <a:pt x="489" y="243"/>
                    <a:pt x="489" y="242"/>
                  </a:cubicBezTo>
                  <a:cubicBezTo>
                    <a:pt x="490" y="241"/>
                    <a:pt x="491" y="240"/>
                    <a:pt x="492" y="240"/>
                  </a:cubicBezTo>
                  <a:cubicBezTo>
                    <a:pt x="493" y="240"/>
                    <a:pt x="493" y="240"/>
                    <a:pt x="494" y="240"/>
                  </a:cubicBezTo>
                  <a:cubicBezTo>
                    <a:pt x="495" y="240"/>
                    <a:pt x="495" y="241"/>
                    <a:pt x="495" y="242"/>
                  </a:cubicBezTo>
                  <a:cubicBezTo>
                    <a:pt x="495" y="243"/>
                    <a:pt x="495" y="244"/>
                    <a:pt x="495" y="245"/>
                  </a:cubicBezTo>
                  <a:cubicBezTo>
                    <a:pt x="495" y="247"/>
                    <a:pt x="494" y="247"/>
                    <a:pt x="494" y="249"/>
                  </a:cubicBezTo>
                  <a:cubicBezTo>
                    <a:pt x="493" y="250"/>
                    <a:pt x="493" y="251"/>
                    <a:pt x="492" y="252"/>
                  </a:cubicBezTo>
                  <a:cubicBezTo>
                    <a:pt x="491" y="255"/>
                    <a:pt x="489" y="257"/>
                    <a:pt x="488" y="259"/>
                  </a:cubicBezTo>
                  <a:cubicBezTo>
                    <a:pt x="487" y="260"/>
                    <a:pt x="486" y="262"/>
                    <a:pt x="487" y="264"/>
                  </a:cubicBezTo>
                  <a:cubicBezTo>
                    <a:pt x="487" y="266"/>
                    <a:pt x="488" y="269"/>
                    <a:pt x="489" y="271"/>
                  </a:cubicBezTo>
                  <a:cubicBezTo>
                    <a:pt x="491" y="274"/>
                    <a:pt x="493" y="276"/>
                    <a:pt x="494" y="277"/>
                  </a:cubicBezTo>
                  <a:cubicBezTo>
                    <a:pt x="496" y="279"/>
                    <a:pt x="498" y="281"/>
                    <a:pt x="499" y="284"/>
                  </a:cubicBezTo>
                  <a:cubicBezTo>
                    <a:pt x="501" y="286"/>
                    <a:pt x="503" y="288"/>
                    <a:pt x="504" y="291"/>
                  </a:cubicBezTo>
                  <a:cubicBezTo>
                    <a:pt x="506" y="293"/>
                    <a:pt x="508" y="294"/>
                    <a:pt x="509" y="297"/>
                  </a:cubicBezTo>
                  <a:cubicBezTo>
                    <a:pt x="510" y="299"/>
                    <a:pt x="511" y="302"/>
                    <a:pt x="511" y="304"/>
                  </a:cubicBezTo>
                  <a:cubicBezTo>
                    <a:pt x="511" y="306"/>
                    <a:pt x="513" y="308"/>
                    <a:pt x="514" y="309"/>
                  </a:cubicBezTo>
                  <a:cubicBezTo>
                    <a:pt x="516" y="312"/>
                    <a:pt x="517" y="314"/>
                    <a:pt x="518" y="316"/>
                  </a:cubicBezTo>
                  <a:cubicBezTo>
                    <a:pt x="520" y="318"/>
                    <a:pt x="522" y="320"/>
                    <a:pt x="523" y="323"/>
                  </a:cubicBezTo>
                  <a:cubicBezTo>
                    <a:pt x="524" y="325"/>
                    <a:pt x="525" y="328"/>
                    <a:pt x="526" y="330"/>
                  </a:cubicBezTo>
                  <a:cubicBezTo>
                    <a:pt x="527" y="333"/>
                    <a:pt x="528" y="336"/>
                    <a:pt x="529" y="340"/>
                  </a:cubicBezTo>
                  <a:cubicBezTo>
                    <a:pt x="540" y="335"/>
                    <a:pt x="551" y="330"/>
                    <a:pt x="563" y="325"/>
                  </a:cubicBezTo>
                  <a:cubicBezTo>
                    <a:pt x="565" y="323"/>
                    <a:pt x="568" y="322"/>
                    <a:pt x="570" y="321"/>
                  </a:cubicBezTo>
                  <a:cubicBezTo>
                    <a:pt x="573" y="320"/>
                    <a:pt x="574" y="318"/>
                    <a:pt x="576" y="316"/>
                  </a:cubicBezTo>
                  <a:cubicBezTo>
                    <a:pt x="581" y="312"/>
                    <a:pt x="585" y="308"/>
                    <a:pt x="588" y="304"/>
                  </a:cubicBezTo>
                  <a:cubicBezTo>
                    <a:pt x="585" y="301"/>
                    <a:pt x="580" y="299"/>
                    <a:pt x="576" y="296"/>
                  </a:cubicBezTo>
                  <a:cubicBezTo>
                    <a:pt x="575" y="296"/>
                    <a:pt x="574" y="295"/>
                    <a:pt x="574" y="293"/>
                  </a:cubicBezTo>
                  <a:cubicBezTo>
                    <a:pt x="573" y="291"/>
                    <a:pt x="572" y="289"/>
                    <a:pt x="572" y="286"/>
                  </a:cubicBezTo>
                  <a:cubicBezTo>
                    <a:pt x="571" y="287"/>
                    <a:pt x="570" y="289"/>
                    <a:pt x="570" y="290"/>
                  </a:cubicBezTo>
                  <a:cubicBezTo>
                    <a:pt x="569" y="291"/>
                    <a:pt x="568" y="294"/>
                    <a:pt x="567" y="294"/>
                  </a:cubicBezTo>
                  <a:cubicBezTo>
                    <a:pt x="566" y="294"/>
                    <a:pt x="565" y="294"/>
                    <a:pt x="564" y="293"/>
                  </a:cubicBezTo>
                  <a:cubicBezTo>
                    <a:pt x="563" y="293"/>
                    <a:pt x="561" y="293"/>
                    <a:pt x="561" y="293"/>
                  </a:cubicBezTo>
                  <a:cubicBezTo>
                    <a:pt x="559" y="292"/>
                    <a:pt x="558" y="292"/>
                    <a:pt x="557" y="291"/>
                  </a:cubicBezTo>
                  <a:cubicBezTo>
                    <a:pt x="552" y="284"/>
                    <a:pt x="547" y="278"/>
                    <a:pt x="541" y="272"/>
                  </a:cubicBezTo>
                  <a:cubicBezTo>
                    <a:pt x="543" y="271"/>
                    <a:pt x="544" y="269"/>
                    <a:pt x="546" y="269"/>
                  </a:cubicBezTo>
                  <a:cubicBezTo>
                    <a:pt x="548" y="268"/>
                    <a:pt x="550" y="271"/>
                    <a:pt x="551" y="272"/>
                  </a:cubicBezTo>
                  <a:cubicBezTo>
                    <a:pt x="554" y="275"/>
                    <a:pt x="558" y="278"/>
                    <a:pt x="561" y="281"/>
                  </a:cubicBezTo>
                  <a:cubicBezTo>
                    <a:pt x="561" y="282"/>
                    <a:pt x="563" y="284"/>
                    <a:pt x="564" y="284"/>
                  </a:cubicBezTo>
                  <a:cubicBezTo>
                    <a:pt x="565" y="284"/>
                    <a:pt x="566" y="282"/>
                    <a:pt x="567" y="282"/>
                  </a:cubicBezTo>
                  <a:cubicBezTo>
                    <a:pt x="568" y="282"/>
                    <a:pt x="570" y="281"/>
                    <a:pt x="571" y="281"/>
                  </a:cubicBezTo>
                  <a:cubicBezTo>
                    <a:pt x="573" y="279"/>
                    <a:pt x="574" y="281"/>
                    <a:pt x="574" y="282"/>
                  </a:cubicBezTo>
                  <a:cubicBezTo>
                    <a:pt x="575" y="284"/>
                    <a:pt x="576" y="286"/>
                    <a:pt x="578" y="286"/>
                  </a:cubicBezTo>
                  <a:cubicBezTo>
                    <a:pt x="583" y="287"/>
                    <a:pt x="588" y="290"/>
                    <a:pt x="594" y="291"/>
                  </a:cubicBezTo>
                  <a:cubicBezTo>
                    <a:pt x="596" y="291"/>
                    <a:pt x="598" y="291"/>
                    <a:pt x="601" y="290"/>
                  </a:cubicBezTo>
                  <a:cubicBezTo>
                    <a:pt x="603" y="289"/>
                    <a:pt x="606" y="289"/>
                    <a:pt x="609" y="288"/>
                  </a:cubicBezTo>
                  <a:cubicBezTo>
                    <a:pt x="611" y="287"/>
                    <a:pt x="611" y="288"/>
                    <a:pt x="612" y="290"/>
                  </a:cubicBezTo>
                  <a:cubicBezTo>
                    <a:pt x="613" y="291"/>
                    <a:pt x="614" y="293"/>
                    <a:pt x="615" y="294"/>
                  </a:cubicBezTo>
                  <a:cubicBezTo>
                    <a:pt x="617" y="298"/>
                    <a:pt x="621" y="303"/>
                    <a:pt x="623" y="307"/>
                  </a:cubicBezTo>
                  <a:cubicBezTo>
                    <a:pt x="624" y="308"/>
                    <a:pt x="624" y="308"/>
                    <a:pt x="624" y="309"/>
                  </a:cubicBezTo>
                  <a:cubicBezTo>
                    <a:pt x="626" y="309"/>
                    <a:pt x="626" y="309"/>
                    <a:pt x="627" y="308"/>
                  </a:cubicBezTo>
                  <a:cubicBezTo>
                    <a:pt x="630" y="307"/>
                    <a:pt x="632" y="306"/>
                    <a:pt x="634" y="303"/>
                  </a:cubicBezTo>
                  <a:cubicBezTo>
                    <a:pt x="633" y="306"/>
                    <a:pt x="633" y="308"/>
                    <a:pt x="633" y="311"/>
                  </a:cubicBezTo>
                  <a:cubicBezTo>
                    <a:pt x="633" y="313"/>
                    <a:pt x="635" y="314"/>
                    <a:pt x="635" y="316"/>
                  </a:cubicBezTo>
                  <a:cubicBezTo>
                    <a:pt x="637" y="321"/>
                    <a:pt x="639" y="326"/>
                    <a:pt x="641" y="330"/>
                  </a:cubicBezTo>
                  <a:cubicBezTo>
                    <a:pt x="642" y="335"/>
                    <a:pt x="644" y="340"/>
                    <a:pt x="646" y="344"/>
                  </a:cubicBezTo>
                  <a:cubicBezTo>
                    <a:pt x="649" y="348"/>
                    <a:pt x="651" y="353"/>
                    <a:pt x="653" y="357"/>
                  </a:cubicBezTo>
                  <a:cubicBezTo>
                    <a:pt x="655" y="355"/>
                    <a:pt x="656" y="352"/>
                    <a:pt x="658" y="349"/>
                  </a:cubicBezTo>
                  <a:cubicBezTo>
                    <a:pt x="653" y="428"/>
                    <a:pt x="619" y="499"/>
                    <a:pt x="565" y="552"/>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Datumsplatzhalter 5">
            <a:extLst>
              <a:ext uri="{FF2B5EF4-FFF2-40B4-BE49-F238E27FC236}">
                <a16:creationId xmlns:a16="http://schemas.microsoft.com/office/drawing/2014/main" id="{1422CF9C-79EF-4042-94F6-CBC54AF0D7BE}"/>
              </a:ext>
            </a:extLst>
          </p:cNvPr>
          <p:cNvSpPr>
            <a:spLocks noGrp="1"/>
          </p:cNvSpPr>
          <p:nvPr>
            <p:ph type="dt" sz="half" idx="20"/>
          </p:nvPr>
        </p:nvSpPr>
        <p:spPr/>
        <p:txBody>
          <a:bodyPr/>
          <a:lstStyle/>
          <a:p>
            <a:fld id="{0FF08E10-715C-4448-B34B-C9C32ECF008D}" type="datetime3">
              <a:rPr lang="en-GB" smtClean="0"/>
              <a:t>17 June, 2025</a:t>
            </a:fld>
            <a:endParaRPr lang="en-GB"/>
          </a:p>
        </p:txBody>
      </p:sp>
      <p:sp>
        <p:nvSpPr>
          <p:cNvPr id="7" name="Fußzeilenplatzhalter 6">
            <a:extLst>
              <a:ext uri="{FF2B5EF4-FFF2-40B4-BE49-F238E27FC236}">
                <a16:creationId xmlns:a16="http://schemas.microsoft.com/office/drawing/2014/main" id="{E5B97CF7-8C68-4655-9DBE-C4A3E13CCA53}"/>
              </a:ext>
            </a:extLst>
          </p:cNvPr>
          <p:cNvSpPr>
            <a:spLocks noGrp="1"/>
          </p:cNvSpPr>
          <p:nvPr>
            <p:ph type="ftr" sz="quarter" idx="21"/>
          </p:nvPr>
        </p:nvSpPr>
        <p:spPr>
          <a:xfrm>
            <a:off x="9131300" y="6434418"/>
            <a:ext cx="1016633" cy="180000"/>
          </a:xfrm>
          <a:prstGeom prst="rect">
            <a:avLst/>
          </a:prstGeom>
        </p:spPr>
        <p:txBody>
          <a:bodyPr/>
          <a:lstStyle/>
          <a:p>
            <a:r>
              <a:rPr lang="en-GB"/>
              <a:t>Enstilar and PAM ATU</a:t>
            </a:r>
          </a:p>
        </p:txBody>
      </p:sp>
      <p:sp>
        <p:nvSpPr>
          <p:cNvPr id="18" name="Foliennummernplatzhalter 17">
            <a:extLst>
              <a:ext uri="{FF2B5EF4-FFF2-40B4-BE49-F238E27FC236}">
                <a16:creationId xmlns:a16="http://schemas.microsoft.com/office/drawing/2014/main" id="{7F9EAD46-B867-477A-95D0-B8731BC3DAD0}"/>
              </a:ext>
            </a:extLst>
          </p:cNvPr>
          <p:cNvSpPr>
            <a:spLocks noGrp="1"/>
          </p:cNvSpPr>
          <p:nvPr>
            <p:ph type="sldNum" sz="quarter" idx="22"/>
          </p:nvPr>
        </p:nvSpPr>
        <p:spPr/>
        <p:txBody>
          <a:bodyPr/>
          <a:lstStyle/>
          <a:p>
            <a:fld id="{24C8C45C-947F-4981-8B3F-4F32E973C901}" type="slidenum">
              <a:rPr lang="en-GB" smtClean="0"/>
              <a:pPr/>
              <a:t>‹#›</a:t>
            </a:fld>
            <a:endParaRPr lang="en-GB"/>
          </a:p>
        </p:txBody>
      </p:sp>
      <p:sp>
        <p:nvSpPr>
          <p:cNvPr id="20" name="Textplatzhalter 19">
            <a:extLst>
              <a:ext uri="{FF2B5EF4-FFF2-40B4-BE49-F238E27FC236}">
                <a16:creationId xmlns:a16="http://schemas.microsoft.com/office/drawing/2014/main" id="{4BD59519-423E-4723-8838-07D3421D71AB}"/>
              </a:ext>
            </a:extLst>
          </p:cNvPr>
          <p:cNvSpPr>
            <a:spLocks noGrp="1"/>
          </p:cNvSpPr>
          <p:nvPr>
            <p:ph type="body" sz="quarter" idx="23" hasCustomPrompt="1"/>
          </p:nvPr>
        </p:nvSpPr>
        <p:spPr>
          <a:xfrm>
            <a:off x="1203582" y="6303172"/>
            <a:ext cx="7927718" cy="311246"/>
          </a:xfrm>
        </p:spPr>
        <p:txBody>
          <a:bodyPr lIns="36000" tIns="36000" rIns="36000" bIns="28800" anchor="b"/>
          <a:lstStyle>
            <a:lvl1pPr marL="0" indent="0">
              <a:buNone/>
              <a:defRPr sz="800" b="0">
                <a:solidFill>
                  <a:schemeClr val="tx1">
                    <a:lumMod val="65000"/>
                    <a:lumOff val="35000"/>
                  </a:schemeClr>
                </a:solidFill>
              </a:defRPr>
            </a:lvl1pPr>
            <a:lvl2pPr>
              <a:defRPr sz="800">
                <a:solidFill>
                  <a:schemeClr val="tx1">
                    <a:lumMod val="65000"/>
                    <a:lumOff val="35000"/>
                  </a:schemeClr>
                </a:solidFill>
              </a:defRPr>
            </a:lvl2pPr>
            <a:lvl3pPr>
              <a:defRPr sz="800">
                <a:solidFill>
                  <a:schemeClr val="tx1">
                    <a:lumMod val="65000"/>
                    <a:lumOff val="35000"/>
                  </a:schemeClr>
                </a:solidFill>
              </a:defRPr>
            </a:lvl3pPr>
            <a:lvl4pPr>
              <a:defRPr sz="800">
                <a:solidFill>
                  <a:schemeClr val="tx1">
                    <a:lumMod val="65000"/>
                    <a:lumOff val="35000"/>
                  </a:schemeClr>
                </a:solidFill>
              </a:defRPr>
            </a:lvl4pPr>
            <a:lvl5pPr>
              <a:defRPr sz="800">
                <a:solidFill>
                  <a:schemeClr val="tx1">
                    <a:lumMod val="65000"/>
                    <a:lumOff val="35000"/>
                  </a:schemeClr>
                </a:solidFill>
              </a:defRPr>
            </a:lvl5pPr>
          </a:lstStyle>
          <a:p>
            <a:pPr lvl="0"/>
            <a:r>
              <a:rPr lang="en-US" noProof="0"/>
              <a:t>Wave 1: n=xx</a:t>
            </a:r>
          </a:p>
          <a:p>
            <a:pPr lvl="0"/>
            <a:r>
              <a:rPr lang="en-US" noProof="0" err="1"/>
              <a:t>QNr</a:t>
            </a:r>
            <a:r>
              <a:rPr lang="en-US" noProof="0"/>
              <a:t> Question text</a:t>
            </a:r>
          </a:p>
        </p:txBody>
      </p:sp>
      <p:pic>
        <p:nvPicPr>
          <p:cNvPr id="19" name="Picture 30" descr="C:\Documents and Settings\tom.warren\Desktop\Country Flags\Country-Flags-Master-File_118.png">
            <a:extLst>
              <a:ext uri="{FF2B5EF4-FFF2-40B4-BE49-F238E27FC236}">
                <a16:creationId xmlns:a16="http://schemas.microsoft.com/office/drawing/2014/main" id="{5E6BD52F-60C0-402B-AE34-DD30A079A76F}"/>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36909"/>
          <a:stretch/>
        </p:blipFill>
        <p:spPr bwMode="auto">
          <a:xfrm>
            <a:off x="11695144" y="-9525"/>
            <a:ext cx="504000" cy="352277"/>
          </a:xfrm>
          <a:prstGeom prst="rect">
            <a:avLst/>
          </a:prstGeom>
          <a:noFill/>
        </p:spPr>
      </p:pic>
    </p:spTree>
    <p:extLst>
      <p:ext uri="{BB962C8B-B14F-4D97-AF65-F5344CB8AC3E}">
        <p14:creationId xmlns:p14="http://schemas.microsoft.com/office/powerpoint/2010/main" val="63819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 picture B">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610369" y="648000"/>
            <a:ext cx="5004000" cy="1548000"/>
          </a:xfrm>
        </p:spPr>
        <p:txBody>
          <a:bodyPr anchor="t"/>
          <a:lstStyle>
            <a:lvl1pPr>
              <a:defRPr sz="6200" b="1">
                <a:solidFill>
                  <a:schemeClr val="accent1"/>
                </a:solidFill>
                <a:latin typeface="Gilroy Office Bold" panose="00000800000000000000" pitchFamily="2" charset="0"/>
              </a:defRPr>
            </a:lvl1pPr>
          </a:lstStyle>
          <a:p>
            <a:r>
              <a:rPr lang="en-US"/>
              <a:t>Insert heading</a:t>
            </a:r>
          </a:p>
        </p:txBody>
      </p:sp>
      <p:sp>
        <p:nvSpPr>
          <p:cNvPr id="12" name="Text Placeholder 12">
            <a:extLst>
              <a:ext uri="{FF2B5EF4-FFF2-40B4-BE49-F238E27FC236}">
                <a16:creationId xmlns:a16="http://schemas.microsoft.com/office/drawing/2014/main" id="{8B8EC071-DC17-4206-9DEA-87ADCBF8E35E}"/>
              </a:ext>
            </a:extLst>
          </p:cNvPr>
          <p:cNvSpPr>
            <a:spLocks noGrp="1"/>
          </p:cNvSpPr>
          <p:nvPr>
            <p:ph type="body" sz="quarter" idx="19" hasCustomPrompt="1"/>
          </p:nvPr>
        </p:nvSpPr>
        <p:spPr>
          <a:xfrm>
            <a:off x="6610369"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2100" b="0">
                <a:solidFill>
                  <a:schemeClr val="bg1"/>
                </a:solidFill>
                <a:latin typeface="+mn-lt"/>
              </a:defRPr>
            </a:lvl2pPr>
          </a:lstStyle>
          <a:p>
            <a:pPr lvl="0"/>
            <a:r>
              <a:rPr lang="en-US"/>
              <a:t>Insert name in bold, title and department</a:t>
            </a:r>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0" y="0"/>
            <a:ext cx="6096000" cy="6858000"/>
          </a:xfrm>
          <a:noFill/>
        </p:spPr>
        <p:txBody>
          <a:bodyPr tIns="72000"/>
          <a:lstStyle>
            <a:lvl1pPr marL="0" indent="0" algn="ctr">
              <a:buNone/>
              <a:defRPr sz="1600">
                <a:solidFill>
                  <a:schemeClr val="bg1"/>
                </a:solidFill>
              </a:defRPr>
            </a:lvl1pPr>
          </a:lstStyle>
          <a:p>
            <a:r>
              <a:rPr lang="en-US"/>
              <a:t>Click on the placeholder to insert background picture</a:t>
            </a:r>
          </a:p>
        </p:txBody>
      </p:sp>
      <p:sp>
        <p:nvSpPr>
          <p:cNvPr id="19" name="Picture Placeholder 18">
            <a:extLst>
              <a:ext uri="{FF2B5EF4-FFF2-40B4-BE49-F238E27FC236}">
                <a16:creationId xmlns:a16="http://schemas.microsoft.com/office/drawing/2014/main" id="{8868DB10-5491-493C-B470-5B0814805257}"/>
              </a:ext>
            </a:extLst>
          </p:cNvPr>
          <p:cNvSpPr>
            <a:spLocks noGrp="1"/>
          </p:cNvSpPr>
          <p:nvPr>
            <p:ph type="pic" sz="quarter" idx="18" hasCustomPrompt="1"/>
          </p:nvPr>
        </p:nvSpPr>
        <p:spPr>
          <a:xfrm>
            <a:off x="936624" y="1454150"/>
            <a:ext cx="4221260" cy="3915775"/>
          </a:xfrm>
          <a:prstGeom prst="ellipse">
            <a:avLst/>
          </a:prstGeom>
          <a:solidFill>
            <a:schemeClr val="tx2"/>
          </a:solidFill>
        </p:spPr>
        <p:txBody>
          <a:bodyPr/>
          <a:lstStyle>
            <a:lvl1pPr marL="0" indent="0" algn="ctr">
              <a:buNone/>
              <a:defRPr sz="1600">
                <a:solidFill>
                  <a:schemeClr val="bg1"/>
                </a:solidFill>
              </a:defRPr>
            </a:lvl1pPr>
          </a:lstStyle>
          <a:p>
            <a:r>
              <a:rPr lang="en-US"/>
              <a:t>Click to insert top picture</a:t>
            </a:r>
          </a:p>
        </p:txBody>
      </p:sp>
      <p:sp>
        <p:nvSpPr>
          <p:cNvPr id="11" name="Text Placeholder 10">
            <a:extLst>
              <a:ext uri="{FF2B5EF4-FFF2-40B4-BE49-F238E27FC236}">
                <a16:creationId xmlns:a16="http://schemas.microsoft.com/office/drawing/2014/main" id="{1210F02D-5C14-4ED2-A8FC-A37DA918B67B}"/>
              </a:ext>
            </a:extLst>
          </p:cNvPr>
          <p:cNvSpPr>
            <a:spLocks noGrp="1"/>
          </p:cNvSpPr>
          <p:nvPr>
            <p:ph type="body" sz="quarter" idx="17" hasCustomPrompt="1"/>
          </p:nvPr>
        </p:nvSpPr>
        <p:spPr>
          <a:xfrm>
            <a:off x="648000" y="6202800"/>
            <a:ext cx="471600" cy="360000"/>
          </a:xfrm>
          <a:blipFill>
            <a:blip r:embed="rId2"/>
            <a:stretch>
              <a:fillRect/>
            </a:stretch>
          </a:blipFill>
        </p:spPr>
        <p:txBody>
          <a:bodyPr/>
          <a:lstStyle>
            <a:lvl1pPr marL="0" indent="0">
              <a:buNone/>
              <a:defRPr sz="100">
                <a:noFill/>
              </a:defRPr>
            </a:lvl1pPr>
          </a:lstStyle>
          <a:p>
            <a:pPr lvl="0"/>
            <a:r>
              <a:rPr lang="en-US"/>
              <a:t>1,8		</a:t>
            </a:r>
          </a:p>
        </p:txBody>
      </p:sp>
      <p:sp>
        <p:nvSpPr>
          <p:cNvPr id="4" name="Date_GeneralDate"/>
          <p:cNvSpPr>
            <a:spLocks noGrp="1"/>
          </p:cNvSpPr>
          <p:nvPr>
            <p:ph type="dt" sz="half" idx="10"/>
          </p:nvPr>
        </p:nvSpPr>
        <p:spPr>
          <a:xfrm>
            <a:off x="6610369" y="4329089"/>
            <a:ext cx="5004000" cy="270000"/>
          </a:xfrm>
        </p:spPr>
        <p:txBody>
          <a:bodyPr anchor="ctr"/>
          <a:lstStyle>
            <a:lvl1pPr algn="l">
              <a:defRPr sz="2100">
                <a:solidFill>
                  <a:schemeClr val="bg1"/>
                </a:solidFill>
                <a:latin typeface="+mn-lt"/>
              </a:defRPr>
            </a:lvl1pPr>
          </a:lstStyle>
          <a:p>
            <a:fld id="{06EBC513-C245-4129-8F1E-F894E6D8687A}" type="datetime4">
              <a:rPr lang="en-US" smtClean="0"/>
              <a:t>June 17, 2025</a:t>
            </a:fld>
            <a:endParaRPr lang="en-US"/>
          </a:p>
        </p:txBody>
      </p:sp>
      <p:sp>
        <p:nvSpPr>
          <p:cNvPr id="14" name="FLD_PresentationTitle" hidden="1">
            <a:extLst>
              <a:ext uri="{FF2B5EF4-FFF2-40B4-BE49-F238E27FC236}">
                <a16:creationId xmlns:a16="http://schemas.microsoft.com/office/drawing/2014/main" id="{FDF4C63A-4331-4912-977A-D9208C85E69C}"/>
              </a:ext>
            </a:extLst>
          </p:cNvPr>
          <p:cNvSpPr>
            <a:spLocks noGrp="1"/>
          </p:cNvSpPr>
          <p:nvPr>
            <p:ph type="ftr" sz="quarter" idx="11"/>
          </p:nvPr>
        </p:nvSpPr>
        <p:spPr>
          <a:xfrm>
            <a:off x="0" y="6858000"/>
            <a:ext cx="0" cy="0"/>
          </a:xfrm>
          <a:prstGeom prst="rect">
            <a:avLst/>
          </a:prstGeom>
        </p:spPr>
        <p:txBody>
          <a:bodyPr/>
          <a:lstStyle>
            <a:lvl1pPr>
              <a:defRPr sz="100">
                <a:solidFill>
                  <a:schemeClr val="bg1"/>
                </a:solidFill>
              </a:defRPr>
            </a:lvl1pPr>
          </a:lstStyle>
          <a:p>
            <a:r>
              <a:rPr lang="en-GB"/>
              <a:t>Presentation title - click on the tab Insert, Header &amp; Footer</a:t>
            </a:r>
            <a:endParaRPr lang="en-US"/>
          </a:p>
        </p:txBody>
      </p:sp>
      <p:sp>
        <p:nvSpPr>
          <p:cNvPr id="16" name="Slide Number Placeholder 5" hidden="1">
            <a:extLst>
              <a:ext uri="{FF2B5EF4-FFF2-40B4-BE49-F238E27FC236}">
                <a16:creationId xmlns:a16="http://schemas.microsoft.com/office/drawing/2014/main" id="{1E75773F-320F-42E2-A40B-7B70D6E850F9}"/>
              </a:ext>
            </a:extLst>
          </p:cNvPr>
          <p:cNvSpPr>
            <a:spLocks noGrp="1"/>
          </p:cNvSpPr>
          <p:nvPr>
            <p:ph type="sldNum" sz="quarter" idx="12"/>
          </p:nvPr>
        </p:nvSpPr>
        <p:spPr>
          <a:xfrm>
            <a:off x="0" y="6858000"/>
            <a:ext cx="0" cy="0"/>
          </a:xfrm>
        </p:spPr>
        <p:txBody>
          <a:bodyPr/>
          <a:lstStyle>
            <a:lvl1pPr>
              <a:defRPr sz="100">
                <a:solidFill>
                  <a:schemeClr val="bg1"/>
                </a:solidFill>
              </a:defRPr>
            </a:lvl1pPr>
          </a:lstStyle>
          <a:p>
            <a:r>
              <a:rPr lang="en-US"/>
              <a:t>.</a:t>
            </a:r>
          </a:p>
        </p:txBody>
      </p:sp>
    </p:spTree>
    <p:extLst>
      <p:ext uri="{BB962C8B-B14F-4D97-AF65-F5344CB8AC3E}">
        <p14:creationId xmlns:p14="http://schemas.microsoft.com/office/powerpoint/2010/main" val="2030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 picture C">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610369" y="648000"/>
            <a:ext cx="5004000" cy="1548000"/>
          </a:xfrm>
        </p:spPr>
        <p:txBody>
          <a:bodyPr anchor="t"/>
          <a:lstStyle>
            <a:lvl1pPr>
              <a:defRPr sz="6200" b="1">
                <a:solidFill>
                  <a:schemeClr val="tx2"/>
                </a:solidFill>
                <a:latin typeface="Gilroy Office Bold" panose="00000800000000000000" pitchFamily="2" charset="0"/>
              </a:defRPr>
            </a:lvl1pPr>
          </a:lstStyle>
          <a:p>
            <a:r>
              <a:rPr lang="en-US"/>
              <a:t>Insert heading</a:t>
            </a:r>
          </a:p>
        </p:txBody>
      </p:sp>
      <p:sp>
        <p:nvSpPr>
          <p:cNvPr id="12" name="Text Placeholder 12">
            <a:extLst>
              <a:ext uri="{FF2B5EF4-FFF2-40B4-BE49-F238E27FC236}">
                <a16:creationId xmlns:a16="http://schemas.microsoft.com/office/drawing/2014/main" id="{8B8EC071-DC17-4206-9DEA-87ADCBF8E35E}"/>
              </a:ext>
            </a:extLst>
          </p:cNvPr>
          <p:cNvSpPr>
            <a:spLocks noGrp="1"/>
          </p:cNvSpPr>
          <p:nvPr>
            <p:ph type="body" sz="quarter" idx="19" hasCustomPrompt="1"/>
          </p:nvPr>
        </p:nvSpPr>
        <p:spPr>
          <a:xfrm>
            <a:off x="6610369"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2100" b="0">
                <a:solidFill>
                  <a:schemeClr val="bg1"/>
                </a:solidFill>
                <a:latin typeface="+mn-lt"/>
              </a:defRPr>
            </a:lvl2pPr>
          </a:lstStyle>
          <a:p>
            <a:pPr lvl="0"/>
            <a:r>
              <a:rPr lang="en-US"/>
              <a:t>Insert name in bold, title and department</a:t>
            </a:r>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0" y="0"/>
            <a:ext cx="6096000" cy="6858000"/>
          </a:xfrm>
          <a:noFill/>
        </p:spPr>
        <p:txBody>
          <a:bodyPr tIns="72000"/>
          <a:lstStyle>
            <a:lvl1pPr marL="0" indent="0" algn="ctr">
              <a:buNone/>
              <a:defRPr sz="1600">
                <a:solidFill>
                  <a:schemeClr val="bg1"/>
                </a:solidFill>
              </a:defRPr>
            </a:lvl1pPr>
          </a:lstStyle>
          <a:p>
            <a:r>
              <a:rPr lang="en-US"/>
              <a:t>Click on the placeholder to insert background picture</a:t>
            </a:r>
          </a:p>
        </p:txBody>
      </p:sp>
      <p:sp>
        <p:nvSpPr>
          <p:cNvPr id="19" name="Picture Placeholder 18">
            <a:extLst>
              <a:ext uri="{FF2B5EF4-FFF2-40B4-BE49-F238E27FC236}">
                <a16:creationId xmlns:a16="http://schemas.microsoft.com/office/drawing/2014/main" id="{8868DB10-5491-493C-B470-5B0814805257}"/>
              </a:ext>
            </a:extLst>
          </p:cNvPr>
          <p:cNvSpPr>
            <a:spLocks noGrp="1"/>
          </p:cNvSpPr>
          <p:nvPr>
            <p:ph type="pic" sz="quarter" idx="18" hasCustomPrompt="1"/>
          </p:nvPr>
        </p:nvSpPr>
        <p:spPr>
          <a:xfrm>
            <a:off x="936624" y="1454150"/>
            <a:ext cx="4221260" cy="3915775"/>
          </a:xfrm>
          <a:prstGeom prst="ellipse">
            <a:avLst/>
          </a:prstGeom>
          <a:solidFill>
            <a:schemeClr val="accent1"/>
          </a:solidFill>
        </p:spPr>
        <p:txBody>
          <a:bodyPr/>
          <a:lstStyle>
            <a:lvl1pPr marL="0" indent="0" algn="ctr">
              <a:buNone/>
              <a:defRPr sz="1600">
                <a:solidFill>
                  <a:schemeClr val="bg1"/>
                </a:solidFill>
              </a:defRPr>
            </a:lvl1pPr>
          </a:lstStyle>
          <a:p>
            <a:r>
              <a:rPr lang="en-US"/>
              <a:t>Click to insert top picture</a:t>
            </a:r>
          </a:p>
        </p:txBody>
      </p:sp>
      <p:sp>
        <p:nvSpPr>
          <p:cNvPr id="11" name="Text Placeholder 10">
            <a:extLst>
              <a:ext uri="{FF2B5EF4-FFF2-40B4-BE49-F238E27FC236}">
                <a16:creationId xmlns:a16="http://schemas.microsoft.com/office/drawing/2014/main" id="{1210F02D-5C14-4ED2-A8FC-A37DA918B67B}"/>
              </a:ext>
            </a:extLst>
          </p:cNvPr>
          <p:cNvSpPr>
            <a:spLocks noGrp="1"/>
          </p:cNvSpPr>
          <p:nvPr>
            <p:ph type="body" sz="quarter" idx="17" hasCustomPrompt="1"/>
          </p:nvPr>
        </p:nvSpPr>
        <p:spPr>
          <a:xfrm>
            <a:off x="648000" y="6202800"/>
            <a:ext cx="471600" cy="360000"/>
          </a:xfrm>
          <a:blipFill>
            <a:blip r:embed="rId2"/>
            <a:stretch>
              <a:fillRect/>
            </a:stretch>
          </a:blipFill>
        </p:spPr>
        <p:txBody>
          <a:bodyPr/>
          <a:lstStyle>
            <a:lvl1pPr marL="0" indent="0">
              <a:buNone/>
              <a:defRPr sz="100">
                <a:solidFill>
                  <a:schemeClr val="tx2"/>
                </a:solidFill>
              </a:defRPr>
            </a:lvl1pPr>
          </a:lstStyle>
          <a:p>
            <a:pPr lvl="0"/>
            <a:r>
              <a:rPr lang="en-US"/>
              <a:t>1,8		</a:t>
            </a:r>
          </a:p>
        </p:txBody>
      </p:sp>
      <p:sp>
        <p:nvSpPr>
          <p:cNvPr id="4" name="Date_GeneralDate"/>
          <p:cNvSpPr>
            <a:spLocks noGrp="1"/>
          </p:cNvSpPr>
          <p:nvPr>
            <p:ph type="dt" sz="half" idx="10"/>
          </p:nvPr>
        </p:nvSpPr>
        <p:spPr>
          <a:xfrm>
            <a:off x="6610369" y="4329089"/>
            <a:ext cx="5003999" cy="270669"/>
          </a:xfrm>
        </p:spPr>
        <p:txBody>
          <a:bodyPr anchor="ctr"/>
          <a:lstStyle>
            <a:lvl1pPr algn="l">
              <a:defRPr sz="2100">
                <a:solidFill>
                  <a:schemeClr val="bg1"/>
                </a:solidFill>
                <a:latin typeface="+mn-lt"/>
              </a:defRPr>
            </a:lvl1pPr>
          </a:lstStyle>
          <a:p>
            <a:fld id="{C0D98042-A4CA-40FE-B905-AF4A7B331427}" type="datetime4">
              <a:rPr lang="en-US" smtClean="0"/>
              <a:t>June 17, 2025</a:t>
            </a:fld>
            <a:endParaRPr lang="en-US"/>
          </a:p>
        </p:txBody>
      </p:sp>
      <p:sp>
        <p:nvSpPr>
          <p:cNvPr id="14" name="FLD_PresentationTitle" hidden="1">
            <a:extLst>
              <a:ext uri="{FF2B5EF4-FFF2-40B4-BE49-F238E27FC236}">
                <a16:creationId xmlns:a16="http://schemas.microsoft.com/office/drawing/2014/main" id="{FDF4C63A-4331-4912-977A-D9208C85E69C}"/>
              </a:ext>
            </a:extLst>
          </p:cNvPr>
          <p:cNvSpPr>
            <a:spLocks noGrp="1"/>
          </p:cNvSpPr>
          <p:nvPr>
            <p:ph type="ftr" sz="quarter" idx="11"/>
          </p:nvPr>
        </p:nvSpPr>
        <p:spPr>
          <a:xfrm>
            <a:off x="0" y="6858000"/>
            <a:ext cx="0" cy="0"/>
          </a:xfrm>
          <a:prstGeom prst="rect">
            <a:avLst/>
          </a:prstGeom>
        </p:spPr>
        <p:txBody>
          <a:bodyPr/>
          <a:lstStyle>
            <a:lvl1pPr>
              <a:defRPr sz="100">
                <a:solidFill>
                  <a:schemeClr val="bg1"/>
                </a:solidFill>
              </a:defRPr>
            </a:lvl1pPr>
          </a:lstStyle>
          <a:p>
            <a:r>
              <a:rPr lang="en-GB"/>
              <a:t>Presentation title - click on the tab Insert, Header &amp; Footer</a:t>
            </a:r>
            <a:endParaRPr lang="en-US"/>
          </a:p>
        </p:txBody>
      </p:sp>
      <p:sp>
        <p:nvSpPr>
          <p:cNvPr id="16" name="Slide Number Placeholder 5" hidden="1">
            <a:extLst>
              <a:ext uri="{FF2B5EF4-FFF2-40B4-BE49-F238E27FC236}">
                <a16:creationId xmlns:a16="http://schemas.microsoft.com/office/drawing/2014/main" id="{1E75773F-320F-42E2-A40B-7B70D6E850F9}"/>
              </a:ext>
            </a:extLst>
          </p:cNvPr>
          <p:cNvSpPr>
            <a:spLocks noGrp="1"/>
          </p:cNvSpPr>
          <p:nvPr>
            <p:ph type="sldNum" sz="quarter" idx="12"/>
          </p:nvPr>
        </p:nvSpPr>
        <p:spPr>
          <a:xfrm>
            <a:off x="0" y="6858000"/>
            <a:ext cx="0" cy="0"/>
          </a:xfrm>
        </p:spPr>
        <p:txBody>
          <a:bodyPr/>
          <a:lstStyle>
            <a:lvl1pPr>
              <a:defRPr sz="100">
                <a:solidFill>
                  <a:schemeClr val="bg1"/>
                </a:solidFill>
              </a:defRPr>
            </a:lvl1pPr>
          </a:lstStyle>
          <a:p>
            <a:r>
              <a:rPr lang="en-US"/>
              <a:t>.</a:t>
            </a:r>
          </a:p>
        </p:txBody>
      </p:sp>
    </p:spTree>
    <p:extLst>
      <p:ext uri="{BB962C8B-B14F-4D97-AF65-F5344CB8AC3E}">
        <p14:creationId xmlns:p14="http://schemas.microsoft.com/office/powerpoint/2010/main" val="387443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ligh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8000"/>
            <a:ext cx="10908000" cy="900000"/>
          </a:xfrm>
        </p:spPr>
        <p:txBody>
          <a:bodyPr anchor="t"/>
          <a:lstStyle>
            <a:lvl1pPr>
              <a:defRPr sz="4200">
                <a:solidFill>
                  <a:schemeClr val="accent1"/>
                </a:solidFill>
              </a:defRPr>
            </a:lvl1pPr>
          </a:lstStyle>
          <a:p>
            <a:r>
              <a:rPr lang="en-US" noProof="0"/>
              <a:t>Insert agenda</a:t>
            </a:r>
          </a:p>
        </p:txBody>
      </p:sp>
      <p:sp>
        <p:nvSpPr>
          <p:cNvPr id="4" name="Text Placeholder 3">
            <a:extLst>
              <a:ext uri="{FF2B5EF4-FFF2-40B4-BE49-F238E27FC236}">
                <a16:creationId xmlns:a16="http://schemas.microsoft.com/office/drawing/2014/main" id="{485C7822-EF65-48B7-AB69-BDDE202C7992}"/>
              </a:ext>
            </a:extLst>
          </p:cNvPr>
          <p:cNvSpPr>
            <a:spLocks noGrp="1"/>
          </p:cNvSpPr>
          <p:nvPr>
            <p:ph type="body" sz="quarter" idx="17" hasCustomPrompt="1"/>
          </p:nvPr>
        </p:nvSpPr>
        <p:spPr>
          <a:xfrm>
            <a:off x="648000" y="2093495"/>
            <a:ext cx="10895998" cy="38987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agenda point, use bold and underline to highlight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4" name="Date Placeholder 13">
            <a:extLst>
              <a:ext uri="{FF2B5EF4-FFF2-40B4-BE49-F238E27FC236}">
                <a16:creationId xmlns:a16="http://schemas.microsoft.com/office/drawing/2014/main" id="{CC60013D-26E0-4A91-9A0C-5E2AED20D4DD}"/>
              </a:ext>
            </a:extLst>
          </p:cNvPr>
          <p:cNvSpPr>
            <a:spLocks noGrp="1"/>
          </p:cNvSpPr>
          <p:nvPr>
            <p:ph type="dt" sz="half" idx="14"/>
          </p:nvPr>
        </p:nvSpPr>
        <p:spPr/>
        <p:txBody>
          <a:bodyPr/>
          <a:lstStyle>
            <a:lvl1pPr>
              <a:defRPr>
                <a:solidFill>
                  <a:schemeClr val="bg1"/>
                </a:solidFill>
              </a:defRPr>
            </a:lvl1pPr>
          </a:lstStyle>
          <a:p>
            <a:fld id="{BCC3052C-D44E-4503-A480-05AA3348F5A1}" type="datetime4">
              <a:rPr lang="en-US" smtClean="0"/>
              <a:t>June 17, 2025</a:t>
            </a:fld>
            <a:endParaRPr lang="en-US"/>
          </a:p>
        </p:txBody>
      </p:sp>
      <p:sp>
        <p:nvSpPr>
          <p:cNvPr id="15" name="Footer Placeholder 14">
            <a:extLst>
              <a:ext uri="{FF2B5EF4-FFF2-40B4-BE49-F238E27FC236}">
                <a16:creationId xmlns:a16="http://schemas.microsoft.com/office/drawing/2014/main" id="{20C42D5D-BCF5-4AC1-BF0A-9DF2C6C31D8D}"/>
              </a:ext>
            </a:extLst>
          </p:cNvPr>
          <p:cNvSpPr>
            <a:spLocks noGrp="1"/>
          </p:cNvSpPr>
          <p:nvPr>
            <p:ph type="ftr" sz="quarter" idx="15"/>
          </p:nvPr>
        </p:nvSpPr>
        <p:spPr>
          <a:xfrm>
            <a:off x="6208540" y="6434418"/>
            <a:ext cx="3939394" cy="180000"/>
          </a:xfrm>
          <a:prstGeom prst="rect">
            <a:avLst/>
          </a:prstGeom>
        </p:spPr>
        <p:txBody>
          <a:bodyPr/>
          <a:lstStyle>
            <a:lvl1pPr>
              <a:defRPr>
                <a:solidFill>
                  <a:schemeClr val="bg1"/>
                </a:solidFill>
              </a:defRPr>
            </a:lvl1pPr>
          </a:lstStyle>
          <a:p>
            <a:r>
              <a:rPr lang="en-US"/>
              <a:t>Presentation title - click on the tab Insert, Header &amp; Footer</a:t>
            </a:r>
          </a:p>
        </p:txBody>
      </p:sp>
      <p:sp>
        <p:nvSpPr>
          <p:cNvPr id="16" name="Slide Number Placeholder 15">
            <a:extLst>
              <a:ext uri="{FF2B5EF4-FFF2-40B4-BE49-F238E27FC236}">
                <a16:creationId xmlns:a16="http://schemas.microsoft.com/office/drawing/2014/main" id="{42D48DF3-815D-4C39-B20C-BEC260C1813E}"/>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43390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8000"/>
            <a:ext cx="10908000" cy="900000"/>
          </a:xfrm>
        </p:spPr>
        <p:txBody>
          <a:bodyPr anchor="t"/>
          <a:lstStyle>
            <a:lvl1pPr>
              <a:defRPr sz="4200">
                <a:solidFill>
                  <a:schemeClr val="tx2"/>
                </a:solidFill>
              </a:defRPr>
            </a:lvl1pPr>
          </a:lstStyle>
          <a:p>
            <a:r>
              <a:rPr lang="en-US" noProof="0"/>
              <a:t>Insert agenda</a:t>
            </a:r>
          </a:p>
        </p:txBody>
      </p:sp>
      <p:sp>
        <p:nvSpPr>
          <p:cNvPr id="4" name="Text Placeholder 3">
            <a:extLst>
              <a:ext uri="{FF2B5EF4-FFF2-40B4-BE49-F238E27FC236}">
                <a16:creationId xmlns:a16="http://schemas.microsoft.com/office/drawing/2014/main" id="{96CEB5E0-7976-43B6-BCE9-A994F8197528}"/>
              </a:ext>
            </a:extLst>
          </p:cNvPr>
          <p:cNvSpPr>
            <a:spLocks noGrp="1"/>
          </p:cNvSpPr>
          <p:nvPr>
            <p:ph type="body" sz="quarter" idx="17" hasCustomPrompt="1"/>
          </p:nvPr>
        </p:nvSpPr>
        <p:spPr>
          <a:xfrm>
            <a:off x="648000" y="2093495"/>
            <a:ext cx="10895998" cy="38987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agenda point, use bold and underline to highlight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4" name="Date Placeholder 13">
            <a:extLst>
              <a:ext uri="{FF2B5EF4-FFF2-40B4-BE49-F238E27FC236}">
                <a16:creationId xmlns:a16="http://schemas.microsoft.com/office/drawing/2014/main" id="{CC60013D-26E0-4A91-9A0C-5E2AED20D4DD}"/>
              </a:ext>
            </a:extLst>
          </p:cNvPr>
          <p:cNvSpPr>
            <a:spLocks noGrp="1"/>
          </p:cNvSpPr>
          <p:nvPr>
            <p:ph type="dt" sz="half" idx="14"/>
          </p:nvPr>
        </p:nvSpPr>
        <p:spPr/>
        <p:txBody>
          <a:bodyPr/>
          <a:lstStyle>
            <a:lvl1pPr>
              <a:defRPr>
                <a:solidFill>
                  <a:schemeClr val="bg1"/>
                </a:solidFill>
              </a:defRPr>
            </a:lvl1pPr>
          </a:lstStyle>
          <a:p>
            <a:fld id="{9838D200-1046-4E25-A9E5-98799501611E}" type="datetime4">
              <a:rPr lang="en-US" smtClean="0"/>
              <a:t>June 17, 2025</a:t>
            </a:fld>
            <a:endParaRPr lang="en-US"/>
          </a:p>
        </p:txBody>
      </p:sp>
      <p:sp>
        <p:nvSpPr>
          <p:cNvPr id="15" name="Footer Placeholder 14">
            <a:extLst>
              <a:ext uri="{FF2B5EF4-FFF2-40B4-BE49-F238E27FC236}">
                <a16:creationId xmlns:a16="http://schemas.microsoft.com/office/drawing/2014/main" id="{20C42D5D-BCF5-4AC1-BF0A-9DF2C6C31D8D}"/>
              </a:ext>
            </a:extLst>
          </p:cNvPr>
          <p:cNvSpPr>
            <a:spLocks noGrp="1"/>
          </p:cNvSpPr>
          <p:nvPr>
            <p:ph type="ftr" sz="quarter" idx="15"/>
          </p:nvPr>
        </p:nvSpPr>
        <p:spPr>
          <a:xfrm>
            <a:off x="6208540" y="6434418"/>
            <a:ext cx="3939394" cy="180000"/>
          </a:xfrm>
          <a:prstGeom prst="rect">
            <a:avLst/>
          </a:prstGeom>
        </p:spPr>
        <p:txBody>
          <a:bodyPr/>
          <a:lstStyle>
            <a:lvl1pPr>
              <a:defRPr>
                <a:solidFill>
                  <a:schemeClr val="bg1"/>
                </a:solidFill>
              </a:defRPr>
            </a:lvl1pPr>
          </a:lstStyle>
          <a:p>
            <a:r>
              <a:rPr lang="en-US"/>
              <a:t>Presentation title - click on the tab Insert, Header &amp; Footer</a:t>
            </a:r>
          </a:p>
        </p:txBody>
      </p:sp>
      <p:sp>
        <p:nvSpPr>
          <p:cNvPr id="16" name="Slide Number Placeholder 15">
            <a:extLst>
              <a:ext uri="{FF2B5EF4-FFF2-40B4-BE49-F238E27FC236}">
                <a16:creationId xmlns:a16="http://schemas.microsoft.com/office/drawing/2014/main" id="{42D48DF3-815D-4C39-B20C-BEC260C1813E}"/>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73306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 pictur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CCF9202-4C09-47B1-A6C3-7717965B6B6F}"/>
              </a:ext>
            </a:extLst>
          </p:cNvPr>
          <p:cNvSpPr>
            <a:spLocks noGrp="1"/>
          </p:cNvSpPr>
          <p:nvPr>
            <p:ph type="pic" sz="quarter" idx="14" hasCustomPrompt="1"/>
          </p:nvPr>
        </p:nvSpPr>
        <p:spPr>
          <a:xfrm>
            <a:off x="6095999" y="0"/>
            <a:ext cx="6096001" cy="6858000"/>
          </a:xfrm>
        </p:spPr>
        <p:txBody>
          <a:bodyPr tIns="72000"/>
          <a:lstStyle>
            <a:lvl1pPr marL="0" indent="0" algn="ctr">
              <a:buNone/>
              <a:defRPr/>
            </a:lvl1pPr>
          </a:lstStyle>
          <a:p>
            <a:r>
              <a:rPr lang="en-US"/>
              <a:t>Click to insert picture</a:t>
            </a:r>
          </a:p>
        </p:txBody>
      </p:sp>
      <p:sp>
        <p:nvSpPr>
          <p:cNvPr id="2" name="Title 1"/>
          <p:cNvSpPr>
            <a:spLocks noGrp="1"/>
          </p:cNvSpPr>
          <p:nvPr>
            <p:ph type="title" hasCustomPrompt="1"/>
          </p:nvPr>
        </p:nvSpPr>
        <p:spPr>
          <a:xfrm>
            <a:off x="648000" y="648001"/>
            <a:ext cx="5004000" cy="900000"/>
          </a:xfrm>
        </p:spPr>
        <p:txBody>
          <a:bodyPr anchor="t"/>
          <a:lstStyle>
            <a:lvl1pPr>
              <a:lnSpc>
                <a:spcPct val="89000"/>
              </a:lnSpc>
              <a:defRPr sz="4200">
                <a:solidFill>
                  <a:schemeClr val="tx2"/>
                </a:solidFill>
              </a:defRPr>
            </a:lvl1pPr>
          </a:lstStyle>
          <a:p>
            <a:r>
              <a:rPr lang="en-US" noProof="0"/>
              <a:t>Insert agenda</a:t>
            </a:r>
          </a:p>
        </p:txBody>
      </p:sp>
      <p:sp>
        <p:nvSpPr>
          <p:cNvPr id="7" name="Text Placeholder 6">
            <a:extLst>
              <a:ext uri="{FF2B5EF4-FFF2-40B4-BE49-F238E27FC236}">
                <a16:creationId xmlns:a16="http://schemas.microsoft.com/office/drawing/2014/main" id="{22EBB98F-4775-4D31-8576-7EA719435B0A}"/>
              </a:ext>
            </a:extLst>
          </p:cNvPr>
          <p:cNvSpPr>
            <a:spLocks noGrp="1"/>
          </p:cNvSpPr>
          <p:nvPr>
            <p:ph type="body" sz="quarter" idx="19" hasCustomPrompt="1"/>
          </p:nvPr>
        </p:nvSpPr>
        <p:spPr>
          <a:xfrm>
            <a:off x="648000" y="2093495"/>
            <a:ext cx="5004000" cy="3277301"/>
          </a:xfrm>
        </p:spPr>
        <p:txBody>
          <a:bodyPr/>
          <a:lstStyle>
            <a:lvl1pPr>
              <a:defRPr/>
            </a:lvl1pPr>
          </a:lstStyle>
          <a:p>
            <a:pPr lvl="0"/>
            <a:r>
              <a:rPr lang="en-US"/>
              <a:t>Insert agenda point, use bold and underline to highlight</a:t>
            </a:r>
          </a:p>
          <a:p>
            <a:pPr lvl="1"/>
            <a:r>
              <a:rPr lang="en-US"/>
              <a:t>Second level</a:t>
            </a:r>
          </a:p>
          <a:p>
            <a:pPr lvl="2"/>
            <a:r>
              <a:rPr lang="en-US"/>
              <a:t>Third level</a:t>
            </a:r>
          </a:p>
          <a:p>
            <a:pPr lvl="3"/>
            <a:r>
              <a:rPr lang="en-US"/>
              <a:t>Fourth level</a:t>
            </a:r>
          </a:p>
          <a:p>
            <a:pPr lvl="4"/>
            <a:r>
              <a:rPr lang="en-US"/>
              <a:t>Fifth level</a:t>
            </a:r>
          </a:p>
        </p:txBody>
      </p:sp>
      <p:sp>
        <p:nvSpPr>
          <p:cNvPr id="12" name="Text Placeholder tagline">
            <a:extLst>
              <a:ext uri="{FF2B5EF4-FFF2-40B4-BE49-F238E27FC236}">
                <a16:creationId xmlns:a16="http://schemas.microsoft.com/office/drawing/2014/main" id="{ACE7B57E-8206-435D-BE6D-3EC1B50AE440}"/>
              </a:ext>
            </a:extLst>
          </p:cNvPr>
          <p:cNvSpPr>
            <a:spLocks noGrp="1"/>
          </p:cNvSpPr>
          <p:nvPr>
            <p:ph type="body" sz="quarter" idx="17"/>
          </p:nvPr>
        </p:nvSpPr>
        <p:spPr>
          <a:xfrm>
            <a:off x="10367645" y="669994"/>
            <a:ext cx="1176355" cy="352800"/>
          </a:xfrm>
          <a:blipFill>
            <a:blip r:embed="rId2"/>
            <a:stretch>
              <a:fillRect/>
            </a:stretch>
          </a:blipFill>
        </p:spPr>
        <p:txBody>
          <a:bodyPr/>
          <a:lstStyle>
            <a:lvl1pPr marL="0" indent="0">
              <a:buNone/>
              <a:defRPr sz="100">
                <a:noFill/>
              </a:defRPr>
            </a:lvl1pPr>
          </a:lstStyle>
          <a:p>
            <a:pPr lvl="0"/>
            <a:r>
              <a:rPr lang="en-US"/>
              <a:t>Click to edit Master text styles</a:t>
            </a:r>
          </a:p>
        </p:txBody>
      </p:sp>
      <p:sp>
        <p:nvSpPr>
          <p:cNvPr id="4" name="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5" name="Slide Number Placeholder 4" hidden="1"/>
          <p:cNvSpPr>
            <a:spLocks noGrp="1"/>
          </p:cNvSpPr>
          <p:nvPr>
            <p:ph type="sldNum" sz="quarter" idx="12"/>
          </p:nvPr>
        </p:nvSpPr>
        <p:spPr>
          <a:xfrm>
            <a:off x="0" y="6858000"/>
            <a:ext cx="0" cy="0"/>
          </a:xfrm>
        </p:spPr>
        <p:txBody>
          <a:bodyPr/>
          <a:lstStyle>
            <a:lvl1pPr>
              <a:defRPr sz="100">
                <a:noFill/>
              </a:defRPr>
            </a:lvl1pPr>
          </a:lstStyle>
          <a:p>
            <a:endParaRPr lang="en-US"/>
          </a:p>
        </p:txBody>
      </p:sp>
      <p:sp>
        <p:nvSpPr>
          <p:cNvPr id="3" name="Date_GeneralDate" hidden="1"/>
          <p:cNvSpPr>
            <a:spLocks noGrp="1"/>
          </p:cNvSpPr>
          <p:nvPr>
            <p:ph type="dt" sz="half" idx="10"/>
          </p:nvPr>
        </p:nvSpPr>
        <p:spPr/>
        <p:txBody>
          <a:bodyPr/>
          <a:lstStyle>
            <a:lvl1pPr>
              <a:defRPr>
                <a:noFill/>
              </a:defRPr>
            </a:lvl1pPr>
          </a:lstStyle>
          <a:p>
            <a:fld id="{C85B526D-D6D9-4233-9F24-C44BDDC86906}" type="datetime4">
              <a:rPr lang="en-US" smtClean="0"/>
              <a:t>June 17, 2025</a:t>
            </a:fld>
            <a:endParaRPr lang="en-US"/>
          </a:p>
        </p:txBody>
      </p:sp>
    </p:spTree>
    <p:extLst>
      <p:ext uri="{BB962C8B-B14F-4D97-AF65-F5344CB8AC3E}">
        <p14:creationId xmlns:p14="http://schemas.microsoft.com/office/powerpoint/2010/main" val="373192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w. picture">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2"/>
          </a:solidFill>
        </p:spPr>
        <p:txBody>
          <a:bodyPr tIns="72000" anchor="t" anchorCtr="0"/>
          <a:lstStyle>
            <a:lvl1pPr marL="0" indent="0" algn="ctr">
              <a:buNone/>
              <a:defRPr sz="1600"/>
            </a:lvl1pPr>
          </a:lstStyle>
          <a:p>
            <a:r>
              <a:rPr lang="en-US" noProof="0"/>
              <a:t>Click to insert picture</a:t>
            </a:r>
          </a:p>
        </p:txBody>
      </p:sp>
      <p:sp>
        <p:nvSpPr>
          <p:cNvPr id="14" name="PresentationTitle" hidden="1">
            <a:extLst>
              <a:ext uri="{FF2B5EF4-FFF2-40B4-BE49-F238E27FC236}">
                <a16:creationId xmlns:a16="http://schemas.microsoft.com/office/drawing/2014/main" id="{02943AD1-BEF9-47DD-A936-306C10B24FD7}"/>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a:t>Presentation title - click on the tab Insert, Header &amp; Footer</a:t>
            </a:r>
          </a:p>
        </p:txBody>
      </p:sp>
      <p:sp>
        <p:nvSpPr>
          <p:cNvPr id="3" name="Slide Number Placeholder 2" hidden="1">
            <a:extLst>
              <a:ext uri="{FF2B5EF4-FFF2-40B4-BE49-F238E27FC236}">
                <a16:creationId xmlns:a16="http://schemas.microsoft.com/office/drawing/2014/main" id="{C5EE74AC-DF8E-4FA9-9D58-B153627463DF}"/>
              </a:ext>
            </a:extLst>
          </p:cNvPr>
          <p:cNvSpPr>
            <a:spLocks noGrp="1"/>
          </p:cNvSpPr>
          <p:nvPr>
            <p:ph type="sldNum" sz="quarter" idx="18"/>
          </p:nvPr>
        </p:nvSpPr>
        <p:spPr>
          <a:xfrm>
            <a:off x="0" y="6858000"/>
            <a:ext cx="0" cy="0"/>
          </a:xfrm>
        </p:spPr>
        <p:txBody>
          <a:bodyPr/>
          <a:lstStyle>
            <a:lvl1pPr>
              <a:defRPr sz="100">
                <a:noFill/>
              </a:defRPr>
            </a:lvl1pPr>
          </a:lstStyle>
          <a:p>
            <a:endParaRPr lang="en-US"/>
          </a:p>
        </p:txBody>
      </p:sp>
      <p:sp>
        <p:nvSpPr>
          <p:cNvPr id="9" name="Date_GeneralDate" hidden="1"/>
          <p:cNvSpPr>
            <a:spLocks noGrp="1"/>
          </p:cNvSpPr>
          <p:nvPr>
            <p:ph type="dt" sz="half" idx="10"/>
          </p:nvPr>
        </p:nvSpPr>
        <p:spPr>
          <a:xfrm>
            <a:off x="0" y="6858000"/>
            <a:ext cx="0" cy="0"/>
          </a:xfrm>
        </p:spPr>
        <p:txBody>
          <a:bodyPr/>
          <a:lstStyle>
            <a:lvl1pPr>
              <a:defRPr sz="100">
                <a:noFill/>
              </a:defRPr>
            </a:lvl1pPr>
          </a:lstStyle>
          <a:p>
            <a:fld id="{04563F41-BE13-441D-8885-857E45314B12}" type="datetime4">
              <a:rPr lang="en-US" smtClean="0"/>
              <a:t>June 17, 2025</a:t>
            </a:fld>
            <a:endParaRPr lang="en-US"/>
          </a:p>
        </p:txBody>
      </p:sp>
      <p:sp>
        <p:nvSpPr>
          <p:cNvPr id="10" name="Text Placeholder logo">
            <a:extLst>
              <a:ext uri="{FF2B5EF4-FFF2-40B4-BE49-F238E27FC236}">
                <a16:creationId xmlns:a16="http://schemas.microsoft.com/office/drawing/2014/main" id="{E9D4F9B0-3CD8-40C7-815E-B6C6C06E14B4}"/>
              </a:ext>
            </a:extLst>
          </p:cNvPr>
          <p:cNvSpPr>
            <a:spLocks noGrp="1"/>
          </p:cNvSpPr>
          <p:nvPr>
            <p:ph type="body" sz="quarter" idx="20" hasCustomPrompt="1"/>
          </p:nvPr>
        </p:nvSpPr>
        <p:spPr>
          <a:xfrm>
            <a:off x="648000" y="6202800"/>
            <a:ext cx="471600" cy="360000"/>
          </a:xfrm>
          <a:blipFill>
            <a:blip r:embed="rId2"/>
            <a:stretch>
              <a:fillRect/>
            </a:stretch>
          </a:blipFill>
        </p:spPr>
        <p:txBody>
          <a:bodyPr/>
          <a:lstStyle>
            <a:lvl1pPr marL="0" indent="0">
              <a:buNone/>
              <a:defRPr sz="100">
                <a:noFill/>
              </a:defRPr>
            </a:lvl1pPr>
          </a:lstStyle>
          <a:p>
            <a:pPr lvl="0"/>
            <a:r>
              <a:rPr lang="en-US"/>
              <a:t>1,8		</a:t>
            </a:r>
          </a:p>
        </p:txBody>
      </p:sp>
      <p:sp>
        <p:nvSpPr>
          <p:cNvPr id="8" name="Title 3">
            <a:extLst>
              <a:ext uri="{FF2B5EF4-FFF2-40B4-BE49-F238E27FC236}">
                <a16:creationId xmlns:a16="http://schemas.microsoft.com/office/drawing/2014/main" id="{CE66F112-96A0-4BA4-AF7F-96D0B6ABF7D2}"/>
              </a:ext>
            </a:extLst>
          </p:cNvPr>
          <p:cNvSpPr>
            <a:spLocks noGrp="1"/>
          </p:cNvSpPr>
          <p:nvPr>
            <p:ph type="title" hasCustomPrompt="1"/>
          </p:nvPr>
        </p:nvSpPr>
        <p:spPr>
          <a:xfrm>
            <a:off x="648000" y="648000"/>
            <a:ext cx="10896000" cy="900000"/>
          </a:xfrm>
        </p:spPr>
        <p:txBody>
          <a:bodyPr anchor="t"/>
          <a:lstStyle>
            <a:lvl1pPr>
              <a:defRPr>
                <a:solidFill>
                  <a:schemeClr val="tx2"/>
                </a:solidFill>
              </a:defRPr>
            </a:lvl1pPr>
          </a:lstStyle>
          <a:p>
            <a:r>
              <a:rPr lang="en-US"/>
              <a:t>Insert heading</a:t>
            </a:r>
          </a:p>
        </p:txBody>
      </p:sp>
    </p:spTree>
    <p:extLst>
      <p:ext uri="{BB962C8B-B14F-4D97-AF65-F5344CB8AC3E}">
        <p14:creationId xmlns:p14="http://schemas.microsoft.com/office/powerpoint/2010/main" val="286808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9CEFB7AF-F5F7-4032-B35C-5D3EC60A1F7E}"/>
              </a:ext>
            </a:extLst>
          </p:cNvPr>
          <p:cNvGrpSpPr>
            <a:grpSpLocks noChangeAspect="1"/>
          </p:cNvGrpSpPr>
          <p:nvPr userDrawn="1"/>
        </p:nvGrpSpPr>
        <p:grpSpPr bwMode="auto">
          <a:xfrm>
            <a:off x="0" y="0"/>
            <a:ext cx="12201525" cy="6873875"/>
            <a:chOff x="0" y="0"/>
            <a:chExt cx="7686" cy="4330"/>
          </a:xfrm>
        </p:grpSpPr>
        <p:sp>
          <p:nvSpPr>
            <p:cNvPr id="12" name="Rectangle 5">
              <a:extLst>
                <a:ext uri="{FF2B5EF4-FFF2-40B4-BE49-F238E27FC236}">
                  <a16:creationId xmlns:a16="http://schemas.microsoft.com/office/drawing/2014/main" id="{12EC2D80-C269-447A-BBF7-4DAD11F3E894}"/>
                </a:ext>
              </a:extLst>
            </p:cNvPr>
            <p:cNvSpPr>
              <a:spLocks noChangeArrowheads="1"/>
            </p:cNvSpPr>
            <p:nvPr userDrawn="1"/>
          </p:nvSpPr>
          <p:spPr bwMode="auto">
            <a:xfrm>
              <a:off x="0" y="0"/>
              <a:ext cx="7686" cy="4330"/>
            </a:xfrm>
            <a:prstGeom prst="rect">
              <a:avLst/>
            </a:prstGeom>
            <a:solidFill>
              <a:srgbClr val="68A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C750FA97-319B-4612-97B5-D72BCCADD47E}"/>
                </a:ext>
              </a:extLst>
            </p:cNvPr>
            <p:cNvSpPr>
              <a:spLocks/>
            </p:cNvSpPr>
            <p:nvPr userDrawn="1"/>
          </p:nvSpPr>
          <p:spPr bwMode="auto">
            <a:xfrm>
              <a:off x="6218" y="1844"/>
              <a:ext cx="1468" cy="1734"/>
            </a:xfrm>
            <a:custGeom>
              <a:avLst/>
              <a:gdLst>
                <a:gd name="T0" fmla="*/ 729 w 733"/>
                <a:gd name="T1" fmla="*/ 664 h 865"/>
                <a:gd name="T2" fmla="*/ 471 w 733"/>
                <a:gd name="T3" fmla="*/ 756 h 865"/>
                <a:gd name="T4" fmla="*/ 212 w 733"/>
                <a:gd name="T5" fmla="*/ 664 h 865"/>
                <a:gd name="T6" fmla="*/ 137 w 733"/>
                <a:gd name="T7" fmla="*/ 563 h 865"/>
                <a:gd name="T8" fmla="*/ 110 w 733"/>
                <a:gd name="T9" fmla="*/ 433 h 865"/>
                <a:gd name="T10" fmla="*/ 137 w 733"/>
                <a:gd name="T11" fmla="*/ 302 h 865"/>
                <a:gd name="T12" fmla="*/ 212 w 733"/>
                <a:gd name="T13" fmla="*/ 201 h 865"/>
                <a:gd name="T14" fmla="*/ 471 w 733"/>
                <a:gd name="T15" fmla="*/ 109 h 865"/>
                <a:gd name="T16" fmla="*/ 729 w 733"/>
                <a:gd name="T17" fmla="*/ 201 h 865"/>
                <a:gd name="T18" fmla="*/ 733 w 733"/>
                <a:gd name="T19" fmla="*/ 205 h 865"/>
                <a:gd name="T20" fmla="*/ 733 w 733"/>
                <a:gd name="T21" fmla="*/ 69 h 865"/>
                <a:gd name="T22" fmla="*/ 471 w 733"/>
                <a:gd name="T23" fmla="*/ 0 h 865"/>
                <a:gd name="T24" fmla="*/ 0 w 733"/>
                <a:gd name="T25" fmla="*/ 433 h 865"/>
                <a:gd name="T26" fmla="*/ 471 w 733"/>
                <a:gd name="T27" fmla="*/ 865 h 865"/>
                <a:gd name="T28" fmla="*/ 733 w 733"/>
                <a:gd name="T29" fmla="*/ 796 h 865"/>
                <a:gd name="T30" fmla="*/ 733 w 733"/>
                <a:gd name="T31" fmla="*/ 661 h 865"/>
                <a:gd name="T32" fmla="*/ 729 w 733"/>
                <a:gd name="T33" fmla="*/ 66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3" h="865">
                  <a:moveTo>
                    <a:pt x="729" y="664"/>
                  </a:moveTo>
                  <a:cubicBezTo>
                    <a:pt x="663" y="723"/>
                    <a:pt x="571" y="756"/>
                    <a:pt x="471" y="756"/>
                  </a:cubicBezTo>
                  <a:cubicBezTo>
                    <a:pt x="370" y="756"/>
                    <a:pt x="278" y="723"/>
                    <a:pt x="212" y="664"/>
                  </a:cubicBezTo>
                  <a:cubicBezTo>
                    <a:pt x="180" y="635"/>
                    <a:pt x="155" y="601"/>
                    <a:pt x="137" y="563"/>
                  </a:cubicBezTo>
                  <a:cubicBezTo>
                    <a:pt x="119" y="524"/>
                    <a:pt x="110" y="480"/>
                    <a:pt x="110" y="433"/>
                  </a:cubicBezTo>
                  <a:cubicBezTo>
                    <a:pt x="110" y="386"/>
                    <a:pt x="119" y="342"/>
                    <a:pt x="137" y="302"/>
                  </a:cubicBezTo>
                  <a:cubicBezTo>
                    <a:pt x="155" y="264"/>
                    <a:pt x="180" y="230"/>
                    <a:pt x="212" y="201"/>
                  </a:cubicBezTo>
                  <a:cubicBezTo>
                    <a:pt x="278" y="142"/>
                    <a:pt x="370" y="109"/>
                    <a:pt x="471" y="109"/>
                  </a:cubicBezTo>
                  <a:cubicBezTo>
                    <a:pt x="571" y="109"/>
                    <a:pt x="663" y="142"/>
                    <a:pt x="729" y="201"/>
                  </a:cubicBezTo>
                  <a:cubicBezTo>
                    <a:pt x="730" y="202"/>
                    <a:pt x="732" y="204"/>
                    <a:pt x="733" y="205"/>
                  </a:cubicBezTo>
                  <a:cubicBezTo>
                    <a:pt x="733" y="69"/>
                    <a:pt x="733" y="69"/>
                    <a:pt x="733" y="69"/>
                  </a:cubicBezTo>
                  <a:cubicBezTo>
                    <a:pt x="658" y="25"/>
                    <a:pt x="568" y="0"/>
                    <a:pt x="471" y="0"/>
                  </a:cubicBezTo>
                  <a:cubicBezTo>
                    <a:pt x="211" y="0"/>
                    <a:pt x="0" y="177"/>
                    <a:pt x="0" y="433"/>
                  </a:cubicBezTo>
                  <a:cubicBezTo>
                    <a:pt x="0" y="689"/>
                    <a:pt x="211" y="865"/>
                    <a:pt x="471" y="865"/>
                  </a:cubicBezTo>
                  <a:cubicBezTo>
                    <a:pt x="568" y="865"/>
                    <a:pt x="658" y="840"/>
                    <a:pt x="733" y="796"/>
                  </a:cubicBezTo>
                  <a:cubicBezTo>
                    <a:pt x="733" y="661"/>
                    <a:pt x="733" y="661"/>
                    <a:pt x="733" y="661"/>
                  </a:cubicBezTo>
                  <a:cubicBezTo>
                    <a:pt x="732" y="662"/>
                    <a:pt x="730" y="663"/>
                    <a:pt x="729" y="664"/>
                  </a:cubicBezTo>
                  <a:close/>
                </a:path>
              </a:pathLst>
            </a:custGeom>
            <a:solidFill>
              <a:srgbClr val="86B4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1">
              <a:extLst>
                <a:ext uri="{FF2B5EF4-FFF2-40B4-BE49-F238E27FC236}">
                  <a16:creationId xmlns:a16="http://schemas.microsoft.com/office/drawing/2014/main" id="{3FEB67AF-A956-4C1B-8BC5-05F2406C5E28}"/>
                </a:ext>
              </a:extLst>
            </p:cNvPr>
            <p:cNvSpPr>
              <a:spLocks noChangeArrowheads="1"/>
            </p:cNvSpPr>
            <p:nvPr userDrawn="1"/>
          </p:nvSpPr>
          <p:spPr bwMode="auto">
            <a:xfrm>
              <a:off x="6190" y="3037"/>
              <a:ext cx="42" cy="42"/>
            </a:xfrm>
            <a:prstGeom prst="ellipse">
              <a:avLst/>
            </a:prstGeom>
            <a:solidFill>
              <a:srgbClr val="D8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9" name="Logo">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pic>
        <p:nvPicPr>
          <p:cNvPr id="7" name="Picture 6">
            <a:extLst>
              <a:ext uri="{FF2B5EF4-FFF2-40B4-BE49-F238E27FC236}">
                <a16:creationId xmlns:a16="http://schemas.microsoft.com/office/drawing/2014/main" id="{8E2417FC-4029-4B52-9175-03958A7281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91"/>
          <a:stretch/>
        </p:blipFill>
        <p:spPr>
          <a:xfrm>
            <a:off x="8730004" y="4867275"/>
            <a:ext cx="1079943" cy="371475"/>
          </a:xfrm>
          <a:prstGeom prst="rect">
            <a:avLst/>
          </a:prstGeom>
        </p:spPr>
      </p:pic>
      <p:sp>
        <p:nvSpPr>
          <p:cNvPr id="6" name="Date Placeholder 5">
            <a:extLst>
              <a:ext uri="{FF2B5EF4-FFF2-40B4-BE49-F238E27FC236}">
                <a16:creationId xmlns:a16="http://schemas.microsoft.com/office/drawing/2014/main" id="{6A145615-60EF-41C2-8384-529EF75D79B6}"/>
              </a:ext>
            </a:extLst>
          </p:cNvPr>
          <p:cNvSpPr>
            <a:spLocks noGrp="1"/>
          </p:cNvSpPr>
          <p:nvPr>
            <p:ph type="dt" sz="half" idx="10"/>
          </p:nvPr>
        </p:nvSpPr>
        <p:spPr/>
        <p:txBody>
          <a:bodyPr/>
          <a:lstStyle>
            <a:lvl1pPr>
              <a:defRPr>
                <a:solidFill>
                  <a:schemeClr val="bg1"/>
                </a:solidFill>
              </a:defRPr>
            </a:lvl1pPr>
          </a:lstStyle>
          <a:p>
            <a:fld id="{8D9D2970-73A7-417D-BDE9-06B98DB6964C}" type="datetime4">
              <a:rPr lang="en-US" smtClean="0"/>
              <a:t>June 17, 2025</a:t>
            </a:fld>
            <a:endParaRPr lang="en-US"/>
          </a:p>
        </p:txBody>
      </p:sp>
      <p:sp>
        <p:nvSpPr>
          <p:cNvPr id="11" name="Slide Number Placeholder 10">
            <a:extLst>
              <a:ext uri="{FF2B5EF4-FFF2-40B4-BE49-F238E27FC236}">
                <a16:creationId xmlns:a16="http://schemas.microsoft.com/office/drawing/2014/main" id="{88807545-AD6B-44B6-9413-9EA41019F4E4}"/>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en-US" smtClean="0"/>
              <a:pPr/>
              <a:t>‹#›</a:t>
            </a:fld>
            <a:endParaRPr lang="en-US"/>
          </a:p>
        </p:txBody>
      </p:sp>
      <p:sp>
        <p:nvSpPr>
          <p:cNvPr id="14" name="Title 3">
            <a:extLst>
              <a:ext uri="{FF2B5EF4-FFF2-40B4-BE49-F238E27FC236}">
                <a16:creationId xmlns:a16="http://schemas.microsoft.com/office/drawing/2014/main" id="{883993F9-2197-4A9F-AEB1-0FC85ACDACBC}"/>
              </a:ext>
            </a:extLst>
          </p:cNvPr>
          <p:cNvSpPr>
            <a:spLocks noGrp="1"/>
          </p:cNvSpPr>
          <p:nvPr>
            <p:ph type="title" hasCustomPrompt="1"/>
          </p:nvPr>
        </p:nvSpPr>
        <p:spPr>
          <a:xfrm>
            <a:off x="648000" y="648000"/>
            <a:ext cx="10896000" cy="900000"/>
          </a:xfrm>
        </p:spPr>
        <p:txBody>
          <a:bodyPr anchor="t"/>
          <a:lstStyle>
            <a:lvl1pPr>
              <a:defRPr>
                <a:solidFill>
                  <a:schemeClr val="accent1"/>
                </a:solidFill>
              </a:defRPr>
            </a:lvl1pPr>
          </a:lstStyle>
          <a:p>
            <a:r>
              <a:rPr lang="en-US"/>
              <a:t>Insert heading</a:t>
            </a:r>
          </a:p>
        </p:txBody>
      </p:sp>
    </p:spTree>
    <p:extLst>
      <p:ext uri="{BB962C8B-B14F-4D97-AF65-F5344CB8AC3E}">
        <p14:creationId xmlns:p14="http://schemas.microsoft.com/office/powerpoint/2010/main" val="8458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1.xml"/><Relationship Id="rId21" Type="http://schemas.openxmlformats.org/officeDocument/2006/relationships/slideLayout" Target="../slideLayouts/slideLayout21.xml"/><Relationship Id="rId34" Type="http://schemas.openxmlformats.org/officeDocument/2006/relationships/tags" Target="../tags/tag6.xml"/><Relationship Id="rId42" Type="http://schemas.openxmlformats.org/officeDocument/2006/relationships/tags" Target="../tags/tag14.xml"/><Relationship Id="rId47" Type="http://schemas.openxmlformats.org/officeDocument/2006/relationships/tags" Target="../tags/tag19.xml"/><Relationship Id="rId50" Type="http://schemas.openxmlformats.org/officeDocument/2006/relationships/tags" Target="../tags/tag2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1.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37" Type="http://schemas.openxmlformats.org/officeDocument/2006/relationships/tags" Target="../tags/tag9.xml"/><Relationship Id="rId40" Type="http://schemas.openxmlformats.org/officeDocument/2006/relationships/tags" Target="../tags/tag12.xml"/><Relationship Id="rId45" Type="http://schemas.openxmlformats.org/officeDocument/2006/relationships/tags" Target="../tags/tag17.xml"/><Relationship Id="rId53"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4" Type="http://schemas.openxmlformats.org/officeDocument/2006/relationships/tags" Target="../tags/tag16.xml"/><Relationship Id="rId52" Type="http://schemas.openxmlformats.org/officeDocument/2006/relationships/tags" Target="../tags/tag2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tags" Target="../tags/tag7.xml"/><Relationship Id="rId43" Type="http://schemas.openxmlformats.org/officeDocument/2006/relationships/tags" Target="../tags/tag15.xml"/><Relationship Id="rId48" Type="http://schemas.openxmlformats.org/officeDocument/2006/relationships/tags" Target="../tags/tag20.xml"/><Relationship Id="rId8" Type="http://schemas.openxmlformats.org/officeDocument/2006/relationships/slideLayout" Target="../slideLayouts/slideLayout8.xml"/><Relationship Id="rId51" Type="http://schemas.openxmlformats.org/officeDocument/2006/relationships/tags" Target="../tags/tag2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5.xml"/><Relationship Id="rId38" Type="http://schemas.openxmlformats.org/officeDocument/2006/relationships/tags" Target="../tags/tag10.xml"/><Relationship Id="rId46" Type="http://schemas.openxmlformats.org/officeDocument/2006/relationships/tags" Target="../tags/tag18.xml"/><Relationship Id="rId20" Type="http://schemas.openxmlformats.org/officeDocument/2006/relationships/slideLayout" Target="../slideLayouts/slideLayout20.xml"/><Relationship Id="rId41" Type="http://schemas.openxmlformats.org/officeDocument/2006/relationships/tags" Target="../tags/tag1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36" Type="http://schemas.openxmlformats.org/officeDocument/2006/relationships/tags" Target="../tags/tag8.xml"/><Relationship Id="rId49" Type="http://schemas.openxmlformats.org/officeDocument/2006/relationships/tags" Target="../tags/tag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93495"/>
            <a:ext cx="10895998" cy="3898781"/>
          </a:xfrm>
          <a:prstGeom prst="rect">
            <a:avLst/>
          </a:prstGeom>
          <a:ln w="3175">
            <a:noFill/>
          </a:ln>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sp>
        <p:nvSpPr>
          <p:cNvPr id="6" name="Slide Number Placeholder 5"/>
          <p:cNvSpPr>
            <a:spLocks noGrp="1"/>
          </p:cNvSpPr>
          <p:nvPr>
            <p:ph type="sldNum" sz="quarter" idx="4"/>
          </p:nvPr>
        </p:nvSpPr>
        <p:spPr>
          <a:xfrm>
            <a:off x="11291888" y="6434418"/>
            <a:ext cx="252110" cy="180000"/>
          </a:xfrm>
          <a:prstGeom prst="rect">
            <a:avLst/>
          </a:prstGeom>
        </p:spPr>
        <p:txBody>
          <a:bodyPr vert="horz" lIns="0" tIns="0" rIns="0" bIns="0" rtlCol="0" anchor="ctr" anchorCtr="0"/>
          <a:lstStyle>
            <a:lvl1pPr algn="r">
              <a:defRPr sz="800">
                <a:solidFill>
                  <a:schemeClr val="tx1"/>
                </a:solidFill>
              </a:defRPr>
            </a:lvl1pPr>
          </a:lstStyle>
          <a:p>
            <a:fld id="{24C8C45C-947F-4981-8B3F-4F32E973C901}" type="slidenum">
              <a:rPr lang="en-GB" smtClean="0"/>
              <a:pPr/>
              <a:t>‹#›</a:t>
            </a:fld>
            <a:endParaRPr lang="en-GB"/>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025353"/>
          </a:xfrm>
          <a:prstGeom prst="rect">
            <a:avLst/>
          </a:prstGeom>
          <a:ln w="3175">
            <a:noFill/>
          </a:ln>
        </p:spPr>
        <p:txBody>
          <a:bodyPr vert="horz" lIns="0" tIns="0" rIns="0" bIns="0" rtlCol="0" anchor="t" anchorCtr="0">
            <a:noAutofit/>
          </a:bodyPr>
          <a:lstStyle/>
          <a:p>
            <a:r>
              <a:rPr lang="en-US"/>
              <a:t>Click to edit Master title style</a:t>
            </a:r>
            <a:endParaRPr lang="en-GB"/>
          </a:p>
        </p:txBody>
      </p:sp>
      <p:pic>
        <p:nvPicPr>
          <p:cNvPr id="12" name="Logo">
            <a:extLst>
              <a:ext uri="{FF2B5EF4-FFF2-40B4-BE49-F238E27FC236}">
                <a16:creationId xmlns:a16="http://schemas.microsoft.com/office/drawing/2014/main" id="{CAF3E189-8F32-4DE8-BC02-EFAC9B00E8AE}"/>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648000" y="6202557"/>
            <a:ext cx="469885" cy="359174"/>
          </a:xfrm>
          <a:prstGeom prst="rect">
            <a:avLst/>
          </a:prstGeom>
        </p:spPr>
      </p:pic>
      <p:sp>
        <p:nvSpPr>
          <p:cNvPr id="4" name="Date"/>
          <p:cNvSpPr>
            <a:spLocks noGrp="1"/>
          </p:cNvSpPr>
          <p:nvPr>
            <p:ph type="dt" sz="half" idx="2"/>
          </p:nvPr>
        </p:nvSpPr>
        <p:spPr>
          <a:xfrm>
            <a:off x="10182224" y="6434417"/>
            <a:ext cx="971053" cy="180001"/>
          </a:xfrm>
          <a:prstGeom prst="rect">
            <a:avLst/>
          </a:prstGeom>
        </p:spPr>
        <p:txBody>
          <a:bodyPr vert="horz" lIns="0" tIns="0" rIns="0" bIns="0" rtlCol="0" anchor="ctr" anchorCtr="0"/>
          <a:lstStyle>
            <a:lvl1pPr algn="r">
              <a:defRPr sz="800">
                <a:solidFill>
                  <a:schemeClr val="tx1"/>
                </a:solidFill>
                <a:latin typeface="+mn-lt"/>
              </a:defRPr>
            </a:lvl1pPr>
          </a:lstStyle>
          <a:p>
            <a:fld id="{CDBE838C-C5A6-4DD3-A34A-207F57FAF415}" type="datetime4">
              <a:rPr lang="en-US" smtClean="0"/>
              <a:t>June 17, 2025</a:t>
            </a:fld>
            <a:endParaRPr lang="en-GB"/>
          </a:p>
        </p:txBody>
      </p:sp>
      <p:sp>
        <p:nvSpPr>
          <p:cNvPr id="19" name="[WorkArea]" descr="&lt;?xml version=&quot;1.0&quot; encoding=&quot;utf-16&quot;?&gt;&#10;&lt;GridTheme xmlns:xsd=&quot;http://www.w3.org/2001/XMLSchema&quot; xmlns:xsi=&quot;http://www.w3.org/2001/XMLSchema-instance&quot;&gt;&#10;  &lt;GuideLines /&gt;&#10;  &lt;SubGrids&gt;&#10;    &lt;SubGrid&gt;&#10;      &lt;Left&gt;51.02362&lt;/Left&gt;&#10;      &lt;Top&gt;51.02362&lt;/Top&gt;&#10;      &lt;Width&gt;857.952759&lt;/Width&gt;&#10;      &lt;Height&gt;80.73646&lt;/Height&gt;&#10;    &lt;/SubGrid&gt;&#10;    &lt;SubGrid&gt;&#10;      &lt;Left&gt;51.02362&lt;/Left&gt;&#10;      &lt;Top&gt;164.842209&lt;/Top&gt;&#10;      &lt;Width&gt;55.90551&lt;/Width&gt;&#10;      &lt;Height&gt;306.99054&lt;/Height&gt;&#10;    &lt;/SubGrid&gt;&#10;    &lt;SubGrid&gt;&#10;      &lt;Left&gt;106.929131&lt;/Left&gt;&#10;      &lt;Top&gt;164.842209&lt;/Top&gt;&#10;      &lt;Width&gt;17.0078735&lt;/Width&gt;&#10;      &lt;Height&gt;306.99054&lt;/Height&gt;&#10;    &lt;/SubGrid&gt;&#10;    &lt;SubGrid&gt;&#10;      &lt;Left&gt;51.02362&lt;/Left&gt;&#10;      &lt;Top&gt;164.842209&lt;/Top&gt;&#10;      &lt;Width&gt;55.90551&lt;/Width&gt;&#10;      &lt;Height&gt;306.99054&lt;/Height&gt;&#10;    &lt;/SubGrid&gt;&#10;    &lt;SubGrid&gt;&#10;      &lt;Left&gt;123.937004&lt;/Left&gt;&#10;      &lt;Top&gt;164.842133&lt;/Top&gt;&#10;      &lt;Width&gt;55.90551&lt;/Width&gt;&#10;      &lt;Height&gt;306.990631&lt;/Height&gt;&#10;    &lt;/SubGrid&gt;&#10;    &lt;SubGrid&gt;&#10;      &lt;Left&gt;179.842514&lt;/Left&gt;&#10;      &lt;Top&gt;164.842133&lt;/Top&gt;&#10;      &lt;Width&gt;17.0078735&lt;/Width&gt;&#10;      &lt;Height&gt;306.990631&lt;/Height&gt;&#10;    &lt;/SubGrid&gt;&#10;    &lt;SubGrid&gt;&#10;      &lt;Left&gt;123.937004&lt;/Left&gt;&#10;      &lt;Top&gt;164.842133&lt;/Top&gt;&#10;      &lt;Width&gt;55.90551&lt;/Width&gt;&#10;      &lt;Height&gt;306.990631&lt;/Height&gt;&#10;    &lt;/SubGrid&gt;&#10;    &lt;SubGrid&gt;&#10;      &lt;Left&gt;252.7559&lt;/Left&gt;&#10;      &lt;Top&gt;164.842133&lt;/Top&gt;&#10;      &lt;Width&gt;17.0078735&lt;/Width&gt;&#10;      &lt;Height&gt;306.990631&lt;/Height&gt;&#10;    &lt;/SubGrid&gt;&#10;    &lt;SubGrid&gt;&#10;      &lt;Left&gt;196.850388&lt;/Left&gt;&#10;      &lt;Top&gt;164.842133&lt;/Top&gt;&#10;      &lt;Width&gt;55.90551&lt;/Width&gt;&#10;      &lt;Height&gt;306.990631&lt;/Height&gt;&#10;    &lt;/SubGrid&gt;&#10;    &lt;SubGrid&gt;&#10;      &lt;Left&gt;325.669281&lt;/Left&gt;&#10;      &lt;Top&gt;164.977875&lt;/Top&gt;&#10;      &lt;Width&gt;17.0078735&lt;/Width&gt;&#10;      &lt;Height&gt;306.8549&lt;/Height&gt;&#10;    &lt;/SubGrid&gt;&#10;    &lt;SubGrid&gt;&#10;      &lt;Left&gt;269.7638&lt;/Left&gt;&#10;      &lt;Top&gt;164.977875&lt;/Top&gt;&#10;      &lt;Width&gt;55.90551&lt;/Width&gt;&#10;      &lt;Height&gt;306.8549&lt;/Height&gt;&#10;    &lt;/SubGrid&gt;&#10;    &lt;SubGrid&gt;&#10;      &lt;Left&gt;398.582672&lt;/Left&gt;&#10;      &lt;Top&gt;164.977875&lt;/Top&gt;&#10;      &lt;Width&gt;17.0078735&lt;/Width&gt;&#10;      &lt;Height&gt;306.8549&lt;/Height&gt;&#10;    &lt;/SubGrid&gt;&#10;    &lt;SubGrid&gt;&#10;      &lt;Left&gt;342.677155&lt;/Left&gt;&#10;      &lt;Top&gt;164.977875&lt;/Top&gt;&#10;      &lt;Width&gt;55.90551&lt;/Width&gt;&#10;      &lt;Height&gt;306.8549&lt;/Height&gt;&#10;    &lt;/SubGrid&gt;&#10;    &lt;SubGrid&gt;&#10;      &lt;Left&gt;471.496063&lt;/Left&gt;&#10;      &lt;Top&gt;164.977875&lt;/Top&gt;&#10;      &lt;Width&gt;17.0078735&lt;/Width&gt;&#10;      &lt;Height&gt;306.8549&lt;/Height&gt;&#10;    &lt;/SubGrid&gt;&#10;    &lt;SubGrid&gt;&#10;      &lt;Left&gt;415.590546&lt;/Left&gt;&#10;      &lt;Top&gt;164.977875&lt;/Top&gt;&#10;      &lt;Width&gt;55.90551&lt;/Width&gt;&#10;      &lt;Height&gt;306.8549&lt;/Height&gt;&#10;    &lt;/SubGrid&gt;&#10;    &lt;SubGrid&gt;&#10;      &lt;Left&gt;544.4096&lt;/Left&gt;&#10;      &lt;Top&gt;164.842133&lt;/Top&gt;&#10;      &lt;Width&gt;17.0078735&lt;/Width&gt;&#10;      &lt;Height&gt;306.990631&lt;/Height&gt;&#10;    &lt;/SubGrid&gt;&#10;    &lt;SubGrid&gt;&#10;      &lt;Left&gt;488.5041&lt;/Left&gt;&#10;      &lt;Top&gt;164.842133&lt;/Top&gt;&#10;      &lt;Width&gt;55.90551&lt;/Width&gt;&#10;      &lt;Height&gt;306.990631&lt;/Height&gt;&#10;    &lt;/SubGrid&gt;&#10;    &lt;SubGrid&gt;&#10;      &lt;Left&gt;617.323&lt;/Left&gt;&#10;      &lt;Top&gt;164.977875&lt;/Top&gt;&#10;      &lt;Width&gt;17.0078735&lt;/Width&gt;&#10;      &lt;Height&gt;306.8549&lt;/Height&gt;&#10;    &lt;/SubGrid&gt;&#10;    &lt;SubGrid&gt;&#10;      &lt;Left&gt;561.4175&lt;/Left&gt;&#10;      &lt;Top&gt;164.977875&lt;/Top&gt;&#10;      &lt;Width&gt;55.90551&lt;/Width&gt;&#10;      &lt;Height&gt;306.8549&lt;/Height&gt;&#10;    &lt;/SubGrid&gt;&#10;    &lt;SubGrid&gt;&#10;      &lt;Left&gt;690.2364&lt;/Left&gt;&#10;      &lt;Top&gt;164.842133&lt;/Top&gt;&#10;      &lt;Width&gt;17.0078735&lt;/Width&gt;&#10;      &lt;Height&gt;306.990631&lt;/Height&gt;&#10;    &lt;/SubGrid&gt;&#10;    &lt;SubGrid&gt;&#10;      &lt;Left&gt;634.3309&lt;/Left&gt;&#10;      &lt;Top&gt;164.842133&lt;/Top&gt;&#10;      &lt;Width&gt;55.90551&lt;/Width&gt;&#10;      &lt;Height&gt;306.990631&lt;/Height&gt;&#10;    &lt;/SubGrid&gt;&#10;    &lt;SubGrid&gt;&#10;      &lt;Left&gt;763.1498&lt;/Left&gt;&#10;      &lt;Top&gt;164.842133&lt;/Top&gt;&#10;      &lt;Width&gt;17.0078735&lt;/Width&gt;&#10;      &lt;Height&gt;306.990631&lt;/Height&gt;&#10;    &lt;/SubGrid&gt;&#10;    &lt;SubGrid&gt;&#10;      &lt;Left&gt;707.244263&lt;/Left&gt;&#10;      &lt;Top&gt;164.842133&lt;/Top&gt;&#10;      &lt;Width&gt;55.90551&lt;/Width&gt;&#10;      &lt;Height&gt;306.990631&lt;/Height&gt;&#10;    &lt;/SubGrid&gt;&#10;    &lt;SubGrid&gt;&#10;      &lt;Left&gt;836.063&lt;/Left&gt;&#10;      &lt;Top&gt;164.842133&lt;/Top&gt;&#10;      &lt;Width&gt;17.0078735&lt;/Width&gt;&#10;      &lt;Height&gt;306.990631&lt;/Height&gt;&#10;    &lt;/SubGrid&gt;&#10;    &lt;SubGrid&gt;&#10;      &lt;Left&gt;780.1575&lt;/Left&gt;&#10;      &lt;Top&gt;164.842133&lt;/Top&gt;&#10;      &lt;Width&gt;55.90551&lt;/Width&gt;&#10;      &lt;Height&gt;306.990631&lt;/Height&gt;&#10;    &lt;/SubGrid&gt;&#10;    &lt;SubGrid&gt;&#10;      &lt;Left&gt;853.0707&lt;/Left&gt;&#10;      &lt;Top&gt;164.842133&lt;/Top&gt;&#10;      &lt;Width&gt;55.90551&lt;/Width&gt;&#10;      &lt;Height&gt;306.990631&lt;/Height&gt;&#10;    &lt;/SubGrid&gt;&#10;  &lt;/SubGrids&gt;&#10;  &lt;WorkArea&gt;&#10;    &lt;Top&gt;51.0235443&lt;/Top&gt;&#10;    &lt;Left&gt;51.02362&lt;/Left&gt;&#10;    &lt;Width&gt;857.952759&lt;/Width&gt;&#10;    &lt;Height&gt;420.8092&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A938BA21-1241-483B-A62A-655873D3D48D}"/>
              </a:ext>
            </a:extLst>
          </p:cNvPr>
          <p:cNvSpPr/>
          <p:nvPr userDrawn="1"/>
        </p:nvSpPr>
        <p:spPr>
          <a:xfrm>
            <a:off x="648000" y="647999"/>
            <a:ext cx="10896000" cy="5344277"/>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0" name="Rectangle 19" hidden="1">
            <a:extLst>
              <a:ext uri="{FF2B5EF4-FFF2-40B4-BE49-F238E27FC236}">
                <a16:creationId xmlns:a16="http://schemas.microsoft.com/office/drawing/2014/main" id="{A6B125C8-3FF9-4B9E-ABDB-536E324F33B8}"/>
              </a:ext>
            </a:extLst>
          </p:cNvPr>
          <p:cNvSpPr/>
          <p:nvPr userDrawn="1">
            <p:custDataLst>
              <p:tags r:id="rId29"/>
            </p:custDataLst>
          </p:nvPr>
        </p:nvSpPr>
        <p:spPr>
          <a:xfrm>
            <a:off x="648000" y="648000"/>
            <a:ext cx="10896000" cy="1025353"/>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1" name="Rectangle 20" hidden="1">
            <a:extLst>
              <a:ext uri="{FF2B5EF4-FFF2-40B4-BE49-F238E27FC236}">
                <a16:creationId xmlns:a16="http://schemas.microsoft.com/office/drawing/2014/main" id="{4B37F748-697B-40C9-86AA-4DF88238542C}"/>
              </a:ext>
            </a:extLst>
          </p:cNvPr>
          <p:cNvSpPr/>
          <p:nvPr userDrawn="1">
            <p:custDataLst>
              <p:tags r:id="rId30"/>
            </p:custDataLst>
          </p:nvPr>
        </p:nvSpPr>
        <p:spPr>
          <a:xfrm>
            <a:off x="648000" y="2093496"/>
            <a:ext cx="710000" cy="3898780"/>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2" name="Rectangle 21" hidden="1">
            <a:extLst>
              <a:ext uri="{FF2B5EF4-FFF2-40B4-BE49-F238E27FC236}">
                <a16:creationId xmlns:a16="http://schemas.microsoft.com/office/drawing/2014/main" id="{F486D7F1-A3C0-4F56-B2AA-D059932DA25B}"/>
              </a:ext>
            </a:extLst>
          </p:cNvPr>
          <p:cNvSpPr/>
          <p:nvPr userDrawn="1">
            <p:custDataLst>
              <p:tags r:id="rId31"/>
            </p:custDataLst>
          </p:nvPr>
        </p:nvSpPr>
        <p:spPr>
          <a:xfrm>
            <a:off x="1358000" y="2093496"/>
            <a:ext cx="216000" cy="3898780"/>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4" name="Rectangle 23" hidden="1">
            <a:extLst>
              <a:ext uri="{FF2B5EF4-FFF2-40B4-BE49-F238E27FC236}">
                <a16:creationId xmlns:a16="http://schemas.microsoft.com/office/drawing/2014/main" id="{10E799C4-A554-443E-8C38-FBE0EB223D3B}"/>
              </a:ext>
            </a:extLst>
          </p:cNvPr>
          <p:cNvSpPr/>
          <p:nvPr userDrawn="1">
            <p:custDataLst>
              <p:tags r:id="rId32"/>
            </p:custDataLst>
          </p:nvPr>
        </p:nvSpPr>
        <p:spPr>
          <a:xfrm>
            <a:off x="1574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5" name="Rectangle 24" hidden="1">
            <a:extLst>
              <a:ext uri="{FF2B5EF4-FFF2-40B4-BE49-F238E27FC236}">
                <a16:creationId xmlns:a16="http://schemas.microsoft.com/office/drawing/2014/main" id="{123A049E-0CD3-4CB8-A8AC-5B9BD465D30A}"/>
              </a:ext>
            </a:extLst>
          </p:cNvPr>
          <p:cNvSpPr/>
          <p:nvPr userDrawn="1">
            <p:custDataLst>
              <p:tags r:id="rId33"/>
            </p:custDataLst>
          </p:nvPr>
        </p:nvSpPr>
        <p:spPr>
          <a:xfrm>
            <a:off x="2284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7" name="Rectangle 26" hidden="1">
            <a:extLst>
              <a:ext uri="{FF2B5EF4-FFF2-40B4-BE49-F238E27FC236}">
                <a16:creationId xmlns:a16="http://schemas.microsoft.com/office/drawing/2014/main" id="{C7940F24-9F30-4A76-B260-275042FAD13C}"/>
              </a:ext>
            </a:extLst>
          </p:cNvPr>
          <p:cNvSpPr/>
          <p:nvPr userDrawn="1">
            <p:custDataLst>
              <p:tags r:id="rId34"/>
            </p:custDataLst>
          </p:nvPr>
        </p:nvSpPr>
        <p:spPr>
          <a:xfrm>
            <a:off x="3210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8" name="Rectangle 27" hidden="1">
            <a:extLst>
              <a:ext uri="{FF2B5EF4-FFF2-40B4-BE49-F238E27FC236}">
                <a16:creationId xmlns:a16="http://schemas.microsoft.com/office/drawing/2014/main" id="{C141F51E-43A3-4425-B3DB-CC25751B721B}"/>
              </a:ext>
            </a:extLst>
          </p:cNvPr>
          <p:cNvSpPr/>
          <p:nvPr userDrawn="1">
            <p:custDataLst>
              <p:tags r:id="rId35"/>
            </p:custDataLst>
          </p:nvPr>
        </p:nvSpPr>
        <p:spPr>
          <a:xfrm>
            <a:off x="2500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9" name="Rectangle 28" hidden="1">
            <a:extLst>
              <a:ext uri="{FF2B5EF4-FFF2-40B4-BE49-F238E27FC236}">
                <a16:creationId xmlns:a16="http://schemas.microsoft.com/office/drawing/2014/main" id="{38408D06-8012-436C-8BF7-5BA0D492D27C}"/>
              </a:ext>
            </a:extLst>
          </p:cNvPr>
          <p:cNvSpPr/>
          <p:nvPr userDrawn="1">
            <p:custDataLst>
              <p:tags r:id="rId36"/>
            </p:custDataLst>
          </p:nvPr>
        </p:nvSpPr>
        <p:spPr>
          <a:xfrm>
            <a:off x="4136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0" name="Rectangle 29" hidden="1">
            <a:extLst>
              <a:ext uri="{FF2B5EF4-FFF2-40B4-BE49-F238E27FC236}">
                <a16:creationId xmlns:a16="http://schemas.microsoft.com/office/drawing/2014/main" id="{1FB738A4-D2EB-4296-B011-21509B7D6A24}"/>
              </a:ext>
            </a:extLst>
          </p:cNvPr>
          <p:cNvSpPr/>
          <p:nvPr userDrawn="1">
            <p:custDataLst>
              <p:tags r:id="rId37"/>
            </p:custDataLst>
          </p:nvPr>
        </p:nvSpPr>
        <p:spPr>
          <a:xfrm>
            <a:off x="3426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1" name="Rectangle 30" hidden="1">
            <a:extLst>
              <a:ext uri="{FF2B5EF4-FFF2-40B4-BE49-F238E27FC236}">
                <a16:creationId xmlns:a16="http://schemas.microsoft.com/office/drawing/2014/main" id="{C98881CD-6523-4C06-A41E-ED1414F457E2}"/>
              </a:ext>
            </a:extLst>
          </p:cNvPr>
          <p:cNvSpPr/>
          <p:nvPr userDrawn="1">
            <p:custDataLst>
              <p:tags r:id="rId38"/>
            </p:custDataLst>
          </p:nvPr>
        </p:nvSpPr>
        <p:spPr>
          <a:xfrm>
            <a:off x="5062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2" name="Rectangle 31" hidden="1">
            <a:extLst>
              <a:ext uri="{FF2B5EF4-FFF2-40B4-BE49-F238E27FC236}">
                <a16:creationId xmlns:a16="http://schemas.microsoft.com/office/drawing/2014/main" id="{67097BF4-26A0-47A6-A5EC-A5D7E6A0DD4E}"/>
              </a:ext>
            </a:extLst>
          </p:cNvPr>
          <p:cNvSpPr/>
          <p:nvPr userDrawn="1">
            <p:custDataLst>
              <p:tags r:id="rId39"/>
            </p:custDataLst>
          </p:nvPr>
        </p:nvSpPr>
        <p:spPr>
          <a:xfrm>
            <a:off x="4352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3" name="Rectangle 32" hidden="1">
            <a:extLst>
              <a:ext uri="{FF2B5EF4-FFF2-40B4-BE49-F238E27FC236}">
                <a16:creationId xmlns:a16="http://schemas.microsoft.com/office/drawing/2014/main" id="{15924E60-7527-4935-8CB4-451686E94FB0}"/>
              </a:ext>
            </a:extLst>
          </p:cNvPr>
          <p:cNvSpPr/>
          <p:nvPr userDrawn="1">
            <p:custDataLst>
              <p:tags r:id="rId40"/>
            </p:custDataLst>
          </p:nvPr>
        </p:nvSpPr>
        <p:spPr>
          <a:xfrm>
            <a:off x="5988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4" name="Rectangle 33" hidden="1">
            <a:extLst>
              <a:ext uri="{FF2B5EF4-FFF2-40B4-BE49-F238E27FC236}">
                <a16:creationId xmlns:a16="http://schemas.microsoft.com/office/drawing/2014/main" id="{87727D29-32CF-4E70-8C17-DE939DCFD2F8}"/>
              </a:ext>
            </a:extLst>
          </p:cNvPr>
          <p:cNvSpPr/>
          <p:nvPr userDrawn="1">
            <p:custDataLst>
              <p:tags r:id="rId41"/>
            </p:custDataLst>
          </p:nvPr>
        </p:nvSpPr>
        <p:spPr>
          <a:xfrm>
            <a:off x="5278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5" name="Rectangle 34" hidden="1">
            <a:extLst>
              <a:ext uri="{FF2B5EF4-FFF2-40B4-BE49-F238E27FC236}">
                <a16:creationId xmlns:a16="http://schemas.microsoft.com/office/drawing/2014/main" id="{781035E5-5337-4E5F-80C1-F4DB899DC17B}"/>
              </a:ext>
            </a:extLst>
          </p:cNvPr>
          <p:cNvSpPr/>
          <p:nvPr userDrawn="1">
            <p:custDataLst>
              <p:tags r:id="rId42"/>
            </p:custDataLst>
          </p:nvPr>
        </p:nvSpPr>
        <p:spPr>
          <a:xfrm>
            <a:off x="6914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6" name="Rectangle 35" hidden="1">
            <a:extLst>
              <a:ext uri="{FF2B5EF4-FFF2-40B4-BE49-F238E27FC236}">
                <a16:creationId xmlns:a16="http://schemas.microsoft.com/office/drawing/2014/main" id="{CC7D6110-B438-4097-BB0E-43749AE3336C}"/>
              </a:ext>
            </a:extLst>
          </p:cNvPr>
          <p:cNvSpPr/>
          <p:nvPr userDrawn="1">
            <p:custDataLst>
              <p:tags r:id="rId43"/>
            </p:custDataLst>
          </p:nvPr>
        </p:nvSpPr>
        <p:spPr>
          <a:xfrm>
            <a:off x="6204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7" name="Rectangle 36" hidden="1">
            <a:extLst>
              <a:ext uri="{FF2B5EF4-FFF2-40B4-BE49-F238E27FC236}">
                <a16:creationId xmlns:a16="http://schemas.microsoft.com/office/drawing/2014/main" id="{6810F2A1-DF03-4B20-B1C6-8E0A41129C63}"/>
              </a:ext>
            </a:extLst>
          </p:cNvPr>
          <p:cNvSpPr/>
          <p:nvPr userDrawn="1">
            <p:custDataLst>
              <p:tags r:id="rId44"/>
            </p:custDataLst>
          </p:nvPr>
        </p:nvSpPr>
        <p:spPr>
          <a:xfrm>
            <a:off x="7840002"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8" name="Rectangle 37" hidden="1">
            <a:extLst>
              <a:ext uri="{FF2B5EF4-FFF2-40B4-BE49-F238E27FC236}">
                <a16:creationId xmlns:a16="http://schemas.microsoft.com/office/drawing/2014/main" id="{78E40427-DB13-450E-B109-B7807E948EE8}"/>
              </a:ext>
            </a:extLst>
          </p:cNvPr>
          <p:cNvSpPr/>
          <p:nvPr userDrawn="1">
            <p:custDataLst>
              <p:tags r:id="rId45"/>
            </p:custDataLst>
          </p:nvPr>
        </p:nvSpPr>
        <p:spPr>
          <a:xfrm>
            <a:off x="7130002"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9" name="Rectangle 38" hidden="1">
            <a:extLst>
              <a:ext uri="{FF2B5EF4-FFF2-40B4-BE49-F238E27FC236}">
                <a16:creationId xmlns:a16="http://schemas.microsoft.com/office/drawing/2014/main" id="{FEDDB499-3D34-45C4-B20E-467E9A96FD8D}"/>
              </a:ext>
            </a:extLst>
          </p:cNvPr>
          <p:cNvSpPr/>
          <p:nvPr userDrawn="1">
            <p:custDataLst>
              <p:tags r:id="rId46"/>
            </p:custDataLst>
          </p:nvPr>
        </p:nvSpPr>
        <p:spPr>
          <a:xfrm>
            <a:off x="8766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0" name="Rectangle 39" hidden="1">
            <a:extLst>
              <a:ext uri="{FF2B5EF4-FFF2-40B4-BE49-F238E27FC236}">
                <a16:creationId xmlns:a16="http://schemas.microsoft.com/office/drawing/2014/main" id="{A5834E6A-7F4C-4EF3-9228-9402A83EA44F}"/>
              </a:ext>
            </a:extLst>
          </p:cNvPr>
          <p:cNvSpPr/>
          <p:nvPr userDrawn="1">
            <p:custDataLst>
              <p:tags r:id="rId47"/>
            </p:custDataLst>
          </p:nvPr>
        </p:nvSpPr>
        <p:spPr>
          <a:xfrm>
            <a:off x="8056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1" name="Rectangle 40" hidden="1">
            <a:extLst>
              <a:ext uri="{FF2B5EF4-FFF2-40B4-BE49-F238E27FC236}">
                <a16:creationId xmlns:a16="http://schemas.microsoft.com/office/drawing/2014/main" id="{0ECBA01E-6FA3-4791-B962-2538AEEB35FC}"/>
              </a:ext>
            </a:extLst>
          </p:cNvPr>
          <p:cNvSpPr/>
          <p:nvPr userDrawn="1">
            <p:custDataLst>
              <p:tags r:id="rId48"/>
            </p:custDataLst>
          </p:nvPr>
        </p:nvSpPr>
        <p:spPr>
          <a:xfrm>
            <a:off x="9692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2" name="Rectangle 41" hidden="1">
            <a:extLst>
              <a:ext uri="{FF2B5EF4-FFF2-40B4-BE49-F238E27FC236}">
                <a16:creationId xmlns:a16="http://schemas.microsoft.com/office/drawing/2014/main" id="{F7FCFDEC-A44D-4280-9A4F-9E98A0A17027}"/>
              </a:ext>
            </a:extLst>
          </p:cNvPr>
          <p:cNvSpPr/>
          <p:nvPr userDrawn="1">
            <p:custDataLst>
              <p:tags r:id="rId49"/>
            </p:custDataLst>
          </p:nvPr>
        </p:nvSpPr>
        <p:spPr>
          <a:xfrm>
            <a:off x="8982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3" name="Rectangle 42" hidden="1">
            <a:extLst>
              <a:ext uri="{FF2B5EF4-FFF2-40B4-BE49-F238E27FC236}">
                <a16:creationId xmlns:a16="http://schemas.microsoft.com/office/drawing/2014/main" id="{DD92CE12-4D15-453F-A94B-4B064B2DCA25}"/>
              </a:ext>
            </a:extLst>
          </p:cNvPr>
          <p:cNvSpPr/>
          <p:nvPr userDrawn="1">
            <p:custDataLst>
              <p:tags r:id="rId50"/>
            </p:custDataLst>
          </p:nvPr>
        </p:nvSpPr>
        <p:spPr>
          <a:xfrm>
            <a:off x="10618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4" name="Rectangle 43" hidden="1">
            <a:extLst>
              <a:ext uri="{FF2B5EF4-FFF2-40B4-BE49-F238E27FC236}">
                <a16:creationId xmlns:a16="http://schemas.microsoft.com/office/drawing/2014/main" id="{2F8D57D8-1DF2-4C92-97C3-BCDD4FDC85A6}"/>
              </a:ext>
            </a:extLst>
          </p:cNvPr>
          <p:cNvSpPr/>
          <p:nvPr userDrawn="1">
            <p:custDataLst>
              <p:tags r:id="rId51"/>
            </p:custDataLst>
          </p:nvPr>
        </p:nvSpPr>
        <p:spPr>
          <a:xfrm>
            <a:off x="9908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45" name="Rectangle 44" hidden="1">
            <a:extLst>
              <a:ext uri="{FF2B5EF4-FFF2-40B4-BE49-F238E27FC236}">
                <a16:creationId xmlns:a16="http://schemas.microsoft.com/office/drawing/2014/main" id="{3B345C88-D012-4BD3-8C6C-FC20B56746D6}"/>
              </a:ext>
            </a:extLst>
          </p:cNvPr>
          <p:cNvSpPr/>
          <p:nvPr userDrawn="1">
            <p:custDataLst>
              <p:tags r:id="rId52"/>
            </p:custDataLst>
          </p:nvPr>
        </p:nvSpPr>
        <p:spPr>
          <a:xfrm>
            <a:off x="10833998"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Tree>
    <p:extLst>
      <p:ext uri="{BB962C8B-B14F-4D97-AF65-F5344CB8AC3E}">
        <p14:creationId xmlns:p14="http://schemas.microsoft.com/office/powerpoint/2010/main" val="2445844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p:txStyles>
    <p:title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p:titleStyle>
    <p:body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0.xml"/><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53.xml"/><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46.xml"/><Relationship Id="rId5" Type="http://schemas.openxmlformats.org/officeDocument/2006/relationships/slide" Target="slide16.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hyperlink" Target="http://www.psort.org.uk/meet-the-executive-team/" TargetMode="External"/><Relationship Id="rId13" Type="http://schemas.openxmlformats.org/officeDocument/2006/relationships/hyperlink" Target="https://www.edf.one/en/about/board-of-directors" TargetMode="External"/><Relationship Id="rId18" Type="http://schemas.openxmlformats.org/officeDocument/2006/relationships/image" Target="../media/image65.png"/><Relationship Id="rId3" Type="http://schemas.openxmlformats.org/officeDocument/2006/relationships/image" Target="../media/image60.png"/><Relationship Id="rId21" Type="http://schemas.openxmlformats.org/officeDocument/2006/relationships/image" Target="../media/image68.svg"/><Relationship Id="rId7" Type="http://schemas.openxmlformats.org/officeDocument/2006/relationships/image" Target="../media/image64.png"/><Relationship Id="rId12" Type="http://schemas.openxmlformats.org/officeDocument/2006/relationships/hyperlink" Target="http://www.badbir.org/Clinicians/Information/SteeringCommittee/" TargetMode="External"/><Relationship Id="rId17" Type="http://schemas.openxmlformats.org/officeDocument/2006/relationships/hyperlink" Target="https://www.bsmd.org.uk/team/professor-nick-levell" TargetMode="External"/><Relationship Id="rId2" Type="http://schemas.openxmlformats.org/officeDocument/2006/relationships/image" Target="../media/image59.png"/><Relationship Id="rId16" Type="http://schemas.openxmlformats.org/officeDocument/2006/relationships/hyperlink" Target="https://www.bad.org.uk/" TargetMode="External"/><Relationship Id="rId20" Type="http://schemas.openxmlformats.org/officeDocument/2006/relationships/image" Target="../media/image67.png"/><Relationship Id="rId1" Type="http://schemas.openxmlformats.org/officeDocument/2006/relationships/slideLayout" Target="../slideLayouts/slideLayout11.xml"/><Relationship Id="rId6" Type="http://schemas.openxmlformats.org/officeDocument/2006/relationships/image" Target="../media/image63.png"/><Relationship Id="rId11" Type="http://schemas.openxmlformats.org/officeDocument/2006/relationships/hyperlink" Target="https://psychodermatology.net/esdap-executive-commitee" TargetMode="External"/><Relationship Id="rId5" Type="http://schemas.openxmlformats.org/officeDocument/2006/relationships/image" Target="../media/image62.png"/><Relationship Id="rId15" Type="http://schemas.openxmlformats.org/officeDocument/2006/relationships/hyperlink" Target="https://www.dermepi.eu/?page_id=596" TargetMode="External"/><Relationship Id="rId10" Type="http://schemas.openxmlformats.org/officeDocument/2006/relationships/hyperlink" Target="https://esdr.org/about-esdr/leadership-committees/esdr-board/chris-griffiths-2/" TargetMode="External"/><Relationship Id="rId19" Type="http://schemas.openxmlformats.org/officeDocument/2006/relationships/image" Target="../media/image66.svg"/><Relationship Id="rId4" Type="http://schemas.openxmlformats.org/officeDocument/2006/relationships/image" Target="../media/image61.jpeg"/><Relationship Id="rId9" Type="http://schemas.openxmlformats.org/officeDocument/2006/relationships/hyperlink" Target="../../../../../External_Sharing/Scientific%20Committee%20|%20SPIN%20Dermatology" TargetMode="External"/><Relationship Id="rId14" Type="http://schemas.openxmlformats.org/officeDocument/2006/relationships/hyperlink" Target="https://www.spindermatology.org/scientific-committe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66.svg"/><Relationship Id="rId3" Type="http://schemas.openxmlformats.org/officeDocument/2006/relationships/hyperlink" Target="https://psoriasisg2c.com/congress-information/" TargetMode="External"/><Relationship Id="rId7" Type="http://schemas.openxmlformats.org/officeDocument/2006/relationships/image" Target="../media/image69.jpeg"/><Relationship Id="rId12"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hyperlink" Target="https://www.wcd2023singapore.org/wp-content/uploads/2023/06/Congress-Programme-29-Final.pdf" TargetMode="External"/><Relationship Id="rId11" Type="http://schemas.openxmlformats.org/officeDocument/2006/relationships/image" Target="../media/image73.jpeg"/><Relationship Id="rId5" Type="http://schemas.openxmlformats.org/officeDocument/2006/relationships/hyperlink" Target="https://www.worldskinsummit.com/_files/ugd/9ccfce_ba32edfc400e435e812fb0d76a5e20d5.pdf" TargetMode="External"/><Relationship Id="rId15" Type="http://schemas.openxmlformats.org/officeDocument/2006/relationships/image" Target="../media/image68.svg"/><Relationship Id="rId10" Type="http://schemas.openxmlformats.org/officeDocument/2006/relationships/image" Target="../media/image72.png"/><Relationship Id="rId4" Type="http://schemas.openxmlformats.org/officeDocument/2006/relationships/hyperlink" Target="https://mymeeting.se/wppac-2021/" TargetMode="External"/><Relationship Id="rId9" Type="http://schemas.openxmlformats.org/officeDocument/2006/relationships/image" Target="../media/image71.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65.png"/><Relationship Id="rId3" Type="http://schemas.openxmlformats.org/officeDocument/2006/relationships/hyperlink" Target="https://www.edf-meeting.com/uploads/attachments/clfw5aqrj01mcv2jrxxaisccr-programm-edf2023-compressed.pdf" TargetMode="External"/><Relationship Id="rId7" Type="http://schemas.openxmlformats.org/officeDocument/2006/relationships/hyperlink" Target="https://eadvcongress2023.org/scientific/#scientificprogramme" TargetMode="External"/><Relationship Id="rId12" Type="http://schemas.openxmlformats.org/officeDocument/2006/relationships/image" Target="../media/image76.jpeg"/><Relationship Id="rId2" Type="http://schemas.openxmlformats.org/officeDocument/2006/relationships/image" Target="../media/image59.png"/><Relationship Id="rId16" Type="http://schemas.openxmlformats.org/officeDocument/2006/relationships/image" Target="../media/image68.svg"/><Relationship Id="rId1" Type="http://schemas.openxmlformats.org/officeDocument/2006/relationships/slideLayout" Target="../slideLayouts/slideLayout11.xml"/><Relationship Id="rId6" Type="http://schemas.openxmlformats.org/officeDocument/2006/relationships/hyperlink" Target="https://eadvcongress2022.org/wp-content/uploads/2022/09/FINAL-PROGRAMME_31ST_CONGRESS_05092022_B_.pdf" TargetMode="External"/><Relationship Id="rId11" Type="http://schemas.openxmlformats.org/officeDocument/2006/relationships/image" Target="../media/image75.png"/><Relationship Id="rId5" Type="http://schemas.openxmlformats.org/officeDocument/2006/relationships/hyperlink" Target="https://esdrmeeting.org/wp-content/uploads/2022/09/ESDR-ProgramBook.pdf" TargetMode="External"/><Relationship Id="rId15" Type="http://schemas.openxmlformats.org/officeDocument/2006/relationships/image" Target="../media/image67.png"/><Relationship Id="rId10" Type="http://schemas.openxmlformats.org/officeDocument/2006/relationships/image" Target="../media/image74.jpeg"/><Relationship Id="rId4" Type="http://schemas.openxmlformats.org/officeDocument/2006/relationships/hyperlink" Target="https://www.edf-meeting.com/en/" TargetMode="External"/><Relationship Id="rId9" Type="http://schemas.openxmlformats.org/officeDocument/2006/relationships/image" Target="../media/image71.png"/><Relationship Id="rId14" Type="http://schemas.openxmlformats.org/officeDocument/2006/relationships/image" Target="../media/image66.sv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4.png"/><Relationship Id="rId3" Type="http://schemas.openxmlformats.org/officeDocument/2006/relationships/hyperlink" Target="https://badannualmeeting.co.uk/wp-content/PDF-Flip/BAD-Final-Programme-2023.html" TargetMode="External"/><Relationship Id="rId7" Type="http://schemas.openxmlformats.org/officeDocument/2006/relationships/image" Target="../media/image78.png"/><Relationship Id="rId12" Type="http://schemas.openxmlformats.org/officeDocument/2006/relationships/image" Target="../media/image66.sv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77.jpeg"/><Relationship Id="rId11" Type="http://schemas.openxmlformats.org/officeDocument/2006/relationships/image" Target="../media/image65.png"/><Relationship Id="rId5" Type="http://schemas.openxmlformats.org/officeDocument/2006/relationships/image" Target="../media/image69.jpeg"/><Relationship Id="rId10" Type="http://schemas.openxmlformats.org/officeDocument/2006/relationships/image" Target="../media/image68.svg"/><Relationship Id="rId4" Type="http://schemas.openxmlformats.org/officeDocument/2006/relationships/hyperlink" Target="https://badannualmeeting.co.uk/wp-content/PDF-Flip/BAD-Final-Programme-2022.html" TargetMode="External"/><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pubmed.ncbi.nlm.nih.gov/33852252/" TargetMode="External"/><Relationship Id="rId13" Type="http://schemas.openxmlformats.org/officeDocument/2006/relationships/image" Target="../media/image67.png"/><Relationship Id="rId3" Type="http://schemas.openxmlformats.org/officeDocument/2006/relationships/hyperlink" Target="https://www.researchgate.net/publication/353668125_Long-Term_Proactive_Treatment_of_Plaque_Psoriasis_with_CalcipotrieneBetamethasone_Dipropionate_Foam_Prolongs_Remission_and_Reduces_Relapses_Irrespective_of_Patient_Baseline_Characteristics?_tp=eyJjb250ZXh0Ijp7ImZpcnN0UGFnZSI6InByb2ZpbGUiLCJwYWdlIjoicHJvZmlsZSJ9fQ" TargetMode="External"/><Relationship Id="rId7" Type="http://schemas.openxmlformats.org/officeDocument/2006/relationships/image" Target="../media/image80.png"/><Relationship Id="rId12" Type="http://schemas.openxmlformats.org/officeDocument/2006/relationships/image" Target="../media/image82.jpeg"/><Relationship Id="rId17" Type="http://schemas.openxmlformats.org/officeDocument/2006/relationships/image" Target="../media/image64.png"/><Relationship Id="rId2" Type="http://schemas.openxmlformats.org/officeDocument/2006/relationships/image" Target="../media/image59.png"/><Relationship Id="rId16" Type="http://schemas.openxmlformats.org/officeDocument/2006/relationships/image" Target="../media/image66.svg"/><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hyperlink" Target="https://onlinelibrary.wiley.com/doi/10.1111/jdv.15771" TargetMode="External"/><Relationship Id="rId5" Type="http://schemas.openxmlformats.org/officeDocument/2006/relationships/hyperlink" Target="https://pubmed.ncbi.nlm.nih.gov/37740858/" TargetMode="External"/><Relationship Id="rId15" Type="http://schemas.openxmlformats.org/officeDocument/2006/relationships/image" Target="../media/image65.png"/><Relationship Id="rId10" Type="http://schemas.openxmlformats.org/officeDocument/2006/relationships/image" Target="../media/image81.png"/><Relationship Id="rId4" Type="http://schemas.openxmlformats.org/officeDocument/2006/relationships/hyperlink" Target="https://pubmed.ncbi.nlm.nih.gov/36036596/" TargetMode="External"/><Relationship Id="rId9" Type="http://schemas.openxmlformats.org/officeDocument/2006/relationships/hyperlink" Target="https://onlinelibrary.wiley.com/doi/abs/10.1111/jdv.15398" TargetMode="External"/><Relationship Id="rId14" Type="http://schemas.openxmlformats.org/officeDocument/2006/relationships/image" Target="../media/image6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hyperlink" Target="https://pubmed.ncbi.nlm.nih.gov/32594522/" TargetMode="External"/><Relationship Id="rId13" Type="http://schemas.openxmlformats.org/officeDocument/2006/relationships/hyperlink" Target="https://pubmed.ncbi.nlm.nih.gov/37120722/" TargetMode="External"/><Relationship Id="rId18" Type="http://schemas.openxmlformats.org/officeDocument/2006/relationships/hyperlink" Target="https://www.isrctn.com/ISRCTN44977207" TargetMode="External"/><Relationship Id="rId3" Type="http://schemas.openxmlformats.org/officeDocument/2006/relationships/image" Target="../media/image80.png"/><Relationship Id="rId21" Type="http://schemas.openxmlformats.org/officeDocument/2006/relationships/image" Target="../media/image65.png"/><Relationship Id="rId7" Type="http://schemas.openxmlformats.org/officeDocument/2006/relationships/image" Target="../media/image86.png"/><Relationship Id="rId12" Type="http://schemas.openxmlformats.org/officeDocument/2006/relationships/hyperlink" Target="https://pubmed.ncbi.nlm.nih.gov/34192387/" TargetMode="External"/><Relationship Id="rId17" Type="http://schemas.openxmlformats.org/officeDocument/2006/relationships/hyperlink" Target="https://www.isrctn.com/ISRCTN18225522" TargetMode="External"/><Relationship Id="rId2" Type="http://schemas.openxmlformats.org/officeDocument/2006/relationships/image" Target="../media/image59.png"/><Relationship Id="rId16" Type="http://schemas.openxmlformats.org/officeDocument/2006/relationships/hyperlink" Target="https://pubmed.ncbi.nlm.nih.gov/37140190/" TargetMode="External"/><Relationship Id="rId20" Type="http://schemas.openxmlformats.org/officeDocument/2006/relationships/hyperlink" Target="https://pubmed.ncbi.nlm.nih.gov/31280967/" TargetMode="External"/><Relationship Id="rId1" Type="http://schemas.openxmlformats.org/officeDocument/2006/relationships/slideLayout" Target="../slideLayouts/slideLayout11.xml"/><Relationship Id="rId6" Type="http://schemas.openxmlformats.org/officeDocument/2006/relationships/image" Target="../media/image85.jpeg"/><Relationship Id="rId11" Type="http://schemas.openxmlformats.org/officeDocument/2006/relationships/hyperlink" Target="https://pubmed.ncbi.nlm.nih.gov/33891379/" TargetMode="External"/><Relationship Id="rId24" Type="http://schemas.openxmlformats.org/officeDocument/2006/relationships/image" Target="../media/image68.svg"/><Relationship Id="rId5" Type="http://schemas.openxmlformats.org/officeDocument/2006/relationships/image" Target="../media/image84.jpeg"/><Relationship Id="rId15" Type="http://schemas.openxmlformats.org/officeDocument/2006/relationships/hyperlink" Target="https://pubmed.ncbi.nlm.nih.gov/29952297/" TargetMode="External"/><Relationship Id="rId23" Type="http://schemas.openxmlformats.org/officeDocument/2006/relationships/image" Target="../media/image67.png"/><Relationship Id="rId10" Type="http://schemas.openxmlformats.org/officeDocument/2006/relationships/hyperlink" Target="https://pubmed.ncbi.nlm.nih.gov/32979235/" TargetMode="External"/><Relationship Id="rId19" Type="http://schemas.openxmlformats.org/officeDocument/2006/relationships/hyperlink" Target="https://pubmed.ncbi.nlm.nih.gov/34812561/" TargetMode="External"/><Relationship Id="rId4" Type="http://schemas.openxmlformats.org/officeDocument/2006/relationships/image" Target="../media/image83.jpeg"/><Relationship Id="rId9" Type="http://schemas.openxmlformats.org/officeDocument/2006/relationships/hyperlink" Target="https://pubmed.ncbi.nlm.nih.gov/32662540/" TargetMode="External"/><Relationship Id="rId14" Type="http://schemas.openxmlformats.org/officeDocument/2006/relationships/hyperlink" Target="https://pubmed.ncbi.nlm.nih.gov/32660282/" TargetMode="External"/><Relationship Id="rId22" Type="http://schemas.openxmlformats.org/officeDocument/2006/relationships/image" Target="../media/image6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hyperlink" Target="https://research.manchester.ac.uk/en/publications/characteristics-of-super-responders-and-super-non-responders-to-f" TargetMode="External"/><Relationship Id="rId13" Type="http://schemas.openxmlformats.org/officeDocument/2006/relationships/image" Target="../media/image88.jpeg"/><Relationship Id="rId18" Type="http://schemas.openxmlformats.org/officeDocument/2006/relationships/image" Target="../media/image68.svg"/><Relationship Id="rId3" Type="http://schemas.openxmlformats.org/officeDocument/2006/relationships/image" Target="../media/image59.png"/><Relationship Id="rId7" Type="http://schemas.openxmlformats.org/officeDocument/2006/relationships/hyperlink" Target="https://research.manchester.ac.uk/en/persons/christopher.griffiths/publications/" TargetMode="External"/><Relationship Id="rId12" Type="http://schemas.openxmlformats.org/officeDocument/2006/relationships/image" Target="../media/image87.png"/><Relationship Id="rId17" Type="http://schemas.openxmlformats.org/officeDocument/2006/relationships/image" Target="../media/image67.png"/><Relationship Id="rId2" Type="http://schemas.openxmlformats.org/officeDocument/2006/relationships/notesSlide" Target="../notesSlides/notesSlide2.xml"/><Relationship Id="rId16" Type="http://schemas.openxmlformats.org/officeDocument/2006/relationships/image" Target="../media/image66.svg"/><Relationship Id="rId1" Type="http://schemas.openxmlformats.org/officeDocument/2006/relationships/slideLayout" Target="../slideLayouts/slideLayout11.xml"/><Relationship Id="rId6" Type="http://schemas.openxmlformats.org/officeDocument/2006/relationships/hyperlink" Target="https://www.gla.ac.uk/schools/infectionimmunity/staff/iainmcinnes/#researchinterests,publications,articles" TargetMode="External"/><Relationship Id="rId11" Type="http://schemas.openxmlformats.org/officeDocument/2006/relationships/image" Target="../media/image83.jpeg"/><Relationship Id="rId5" Type="http://schemas.openxmlformats.org/officeDocument/2006/relationships/hyperlink" Target="https://pubmed.ncbi.nlm.nih.gov/30360969/#:~:text=Interpretation%3A%20Filgotinib%20is%20efficacious%20for,new%20safety%20signals%20were%20identified" TargetMode="External"/><Relationship Id="rId15" Type="http://schemas.openxmlformats.org/officeDocument/2006/relationships/image" Target="../media/image65.png"/><Relationship Id="rId10" Type="http://schemas.openxmlformats.org/officeDocument/2006/relationships/image" Target="../media/image80.png"/><Relationship Id="rId4" Type="http://schemas.openxmlformats.org/officeDocument/2006/relationships/hyperlink" Target="https://research.manchester.ac.uk/en/persons/richard.warren/publications/" TargetMode="External"/><Relationship Id="rId9" Type="http://schemas.openxmlformats.org/officeDocument/2006/relationships/hyperlink" Target="https://www.guysandstthomas.nhs.uk/our-consultants/catherine-smith" TargetMode="External"/><Relationship Id="rId14" Type="http://schemas.openxmlformats.org/officeDocument/2006/relationships/image" Target="../media/image8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65.png"/><Relationship Id="rId3" Type="http://schemas.openxmlformats.org/officeDocument/2006/relationships/hyperlink" Target="https://pubmed.ncbi.nlm.nih.gov/30520168/" TargetMode="External"/><Relationship Id="rId7" Type="http://schemas.openxmlformats.org/officeDocument/2006/relationships/hyperlink" Target="https://pubmed.ncbi.nlm.nih.gov/35482474/" TargetMode="External"/><Relationship Id="rId12" Type="http://schemas.openxmlformats.org/officeDocument/2006/relationships/image" Target="../media/image93.png"/><Relationship Id="rId2" Type="http://schemas.openxmlformats.org/officeDocument/2006/relationships/image" Target="../media/image59.png"/><Relationship Id="rId16" Type="http://schemas.openxmlformats.org/officeDocument/2006/relationships/image" Target="../media/image68.svg"/><Relationship Id="rId1" Type="http://schemas.openxmlformats.org/officeDocument/2006/relationships/slideLayout" Target="../slideLayouts/slideLayout11.xml"/><Relationship Id="rId6" Type="http://schemas.openxmlformats.org/officeDocument/2006/relationships/hyperlink" Target="https://pubmed.ncbi.nlm.nih.gov/29328510/#:~:text=Conclusions%3A%20Psoriasis%20patients%20with%20physical,to%20those%20without%20these%20conditions." TargetMode="External"/><Relationship Id="rId11" Type="http://schemas.openxmlformats.org/officeDocument/2006/relationships/image" Target="../media/image64.png"/><Relationship Id="rId5" Type="http://schemas.openxmlformats.org/officeDocument/2006/relationships/hyperlink" Target="https://pubmed.ncbi.nlm.nih.gov/38268157/" TargetMode="External"/><Relationship Id="rId15" Type="http://schemas.openxmlformats.org/officeDocument/2006/relationships/image" Target="../media/image67.png"/><Relationship Id="rId10" Type="http://schemas.openxmlformats.org/officeDocument/2006/relationships/image" Target="../media/image92.png"/><Relationship Id="rId4" Type="http://schemas.openxmlformats.org/officeDocument/2006/relationships/hyperlink" Target="https://pubmed.ncbi.nlm.nih.gov/34160837/" TargetMode="External"/><Relationship Id="rId9" Type="http://schemas.openxmlformats.org/officeDocument/2006/relationships/image" Target="../media/image91.png"/><Relationship Id="rId14" Type="http://schemas.openxmlformats.org/officeDocument/2006/relationships/image" Target="../media/image6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hyperlink" Target="https://www.changingfaces.org.uk/about-changing-faces/our-people/board-of-trustees/" TargetMode="External"/><Relationship Id="rId13" Type="http://schemas.openxmlformats.org/officeDocument/2006/relationships/image" Target="../media/image96.png"/><Relationship Id="rId18" Type="http://schemas.openxmlformats.org/officeDocument/2006/relationships/image" Target="../media/image68.svg"/><Relationship Id="rId3" Type="http://schemas.openxmlformats.org/officeDocument/2006/relationships/hyperlink" Target="https://www.linkedin.com/in/david-mcmahon-840b093/?originalSubdomain=ie" TargetMode="External"/><Relationship Id="rId7" Type="http://schemas.openxmlformats.org/officeDocument/2006/relationships/hyperlink" Target="https://www.cardiff.ac.uk/people/view/2465411-" TargetMode="External"/><Relationship Id="rId12" Type="http://schemas.openxmlformats.org/officeDocument/2006/relationships/image" Target="../media/image95.png"/><Relationship Id="rId17" Type="http://schemas.openxmlformats.org/officeDocument/2006/relationships/image" Target="../media/image67.png"/><Relationship Id="rId2" Type="http://schemas.openxmlformats.org/officeDocument/2006/relationships/image" Target="../media/image59.png"/><Relationship Id="rId16" Type="http://schemas.openxmlformats.org/officeDocument/2006/relationships/image" Target="../media/image66.svg"/><Relationship Id="rId1" Type="http://schemas.openxmlformats.org/officeDocument/2006/relationships/slideLayout" Target="../slideLayouts/slideLayout11.xml"/><Relationship Id="rId6" Type="http://schemas.openxmlformats.org/officeDocument/2006/relationships/hyperlink" Target="https://www.southampton.ac.uk/life-sciences/interdisciplinary/members/mraj1e06.page" TargetMode="External"/><Relationship Id="rId11" Type="http://schemas.openxmlformats.org/officeDocument/2006/relationships/image" Target="../media/image87.png"/><Relationship Id="rId5" Type="http://schemas.openxmlformats.org/officeDocument/2006/relationships/hyperlink" Target="https://psoriasiscouncil.org/people/christopher-griffiths/" TargetMode="External"/><Relationship Id="rId15" Type="http://schemas.openxmlformats.org/officeDocument/2006/relationships/image" Target="../media/image65.png"/><Relationship Id="rId10" Type="http://schemas.openxmlformats.org/officeDocument/2006/relationships/image" Target="../media/image94.png"/><Relationship Id="rId4" Type="http://schemas.openxmlformats.org/officeDocument/2006/relationships/hyperlink" Target="https://psoriasiscouncil.org/people/catherine-smith/" TargetMode="External"/><Relationship Id="rId9" Type="http://schemas.openxmlformats.org/officeDocument/2006/relationships/hyperlink" Target="https://web.archive.org/web/20220810201505/http:/www.skinsupport.org.uk/about-us.html" TargetMode="External"/><Relationship Id="rId14"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101.png"/><Relationship Id="rId11" Type="http://schemas.openxmlformats.org/officeDocument/2006/relationships/image" Target="../media/image68.svg"/><Relationship Id="rId5" Type="http://schemas.openxmlformats.org/officeDocument/2006/relationships/image" Target="../media/image100.png"/><Relationship Id="rId10" Type="http://schemas.openxmlformats.org/officeDocument/2006/relationships/image" Target="../media/image67.png"/><Relationship Id="rId4" Type="http://schemas.openxmlformats.org/officeDocument/2006/relationships/image" Target="../media/image99.png"/><Relationship Id="rId9" Type="http://schemas.openxmlformats.org/officeDocument/2006/relationships/image" Target="../media/image66.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openxmlformats.org/officeDocument/2006/relationships/customXml" Target="../../customXml/item47.xml"/><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tags" Target="../tags/tag25.xml"/><Relationship Id="rId21" Type="http://schemas.openxmlformats.org/officeDocument/2006/relationships/image" Target="../media/image113.png"/><Relationship Id="rId7" Type="http://schemas.openxmlformats.org/officeDocument/2006/relationships/customXml" Target="../../customXml/item48.xml"/><Relationship Id="rId12" Type="http://schemas.openxmlformats.org/officeDocument/2006/relationships/image" Target="../media/image104.svg"/><Relationship Id="rId17" Type="http://schemas.openxmlformats.org/officeDocument/2006/relationships/image" Target="../media/image109.png"/><Relationship Id="rId2" Type="http://schemas.openxmlformats.org/officeDocument/2006/relationships/customXml" Target="../../customXml/item43.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customXml" Target="../../customXml/item44.xml"/><Relationship Id="rId6" Type="http://schemas.openxmlformats.org/officeDocument/2006/relationships/tags" Target="../tags/tag26.xml"/><Relationship Id="rId11" Type="http://schemas.openxmlformats.org/officeDocument/2006/relationships/image" Target="../media/image103.png"/><Relationship Id="rId5" Type="http://schemas.openxmlformats.org/officeDocument/2006/relationships/customXml" Target="../../customXml/item46.xml"/><Relationship Id="rId15" Type="http://schemas.openxmlformats.org/officeDocument/2006/relationships/image" Target="../media/image107.png"/><Relationship Id="rId10" Type="http://schemas.openxmlformats.org/officeDocument/2006/relationships/slideLayout" Target="../slideLayouts/slideLayout10.xml"/><Relationship Id="rId19" Type="http://schemas.openxmlformats.org/officeDocument/2006/relationships/image" Target="../media/image111.png"/><Relationship Id="rId4" Type="http://schemas.openxmlformats.org/officeDocument/2006/relationships/customXml" Target="../../customXml/item45.xml"/><Relationship Id="rId9" Type="http://schemas.openxmlformats.org/officeDocument/2006/relationships/tags" Target="../tags/tag27.xml"/><Relationship Id="rId14" Type="http://schemas.openxmlformats.org/officeDocument/2006/relationships/image" Target="../media/image106.svg"/><Relationship Id="rId22" Type="http://schemas.openxmlformats.org/officeDocument/2006/relationships/image" Target="../media/image114.sv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B1D9-2F23-BB66-9B9C-46C1849478A4}"/>
              </a:ext>
            </a:extLst>
          </p:cNvPr>
          <p:cNvSpPr>
            <a:spLocks noGrp="1"/>
          </p:cNvSpPr>
          <p:nvPr>
            <p:ph type="title"/>
          </p:nvPr>
        </p:nvSpPr>
        <p:spPr/>
        <p:txBody>
          <a:bodyPr/>
          <a:lstStyle/>
          <a:p>
            <a:r>
              <a:rPr lang="en-GB"/>
              <a:t>Psoriasis</a:t>
            </a:r>
          </a:p>
        </p:txBody>
      </p:sp>
      <p:sp>
        <p:nvSpPr>
          <p:cNvPr id="3" name="Text Placeholder 2">
            <a:extLst>
              <a:ext uri="{FF2B5EF4-FFF2-40B4-BE49-F238E27FC236}">
                <a16:creationId xmlns:a16="http://schemas.microsoft.com/office/drawing/2014/main" id="{1AF9A8EC-0829-8620-E4A8-114E4D119AF8}"/>
              </a:ext>
            </a:extLst>
          </p:cNvPr>
          <p:cNvSpPr>
            <a:spLocks noGrp="1"/>
          </p:cNvSpPr>
          <p:nvPr>
            <p:ph type="body" sz="quarter" idx="13"/>
          </p:nvPr>
        </p:nvSpPr>
        <p:spPr/>
        <p:txBody>
          <a:bodyPr/>
          <a:lstStyle/>
          <a:p>
            <a:r>
              <a:rPr lang="en-GB"/>
              <a:t>UK &amp; Ireland </a:t>
            </a:r>
          </a:p>
          <a:p>
            <a:r>
              <a:rPr lang="en-GB"/>
              <a:t>Stakeholder Mapping</a:t>
            </a:r>
          </a:p>
        </p:txBody>
      </p:sp>
      <p:sp>
        <p:nvSpPr>
          <p:cNvPr id="4" name="Date Placeholder 3">
            <a:extLst>
              <a:ext uri="{FF2B5EF4-FFF2-40B4-BE49-F238E27FC236}">
                <a16:creationId xmlns:a16="http://schemas.microsoft.com/office/drawing/2014/main" id="{1CE20E6B-1DC5-BCB0-1BAB-BBD7E82F9AF0}"/>
              </a:ext>
            </a:extLst>
          </p:cNvPr>
          <p:cNvSpPr>
            <a:spLocks noGrp="1"/>
          </p:cNvSpPr>
          <p:nvPr>
            <p:ph type="dt" sz="half" idx="10"/>
          </p:nvPr>
        </p:nvSpPr>
        <p:spPr/>
        <p:txBody>
          <a:bodyPr/>
          <a:lstStyle/>
          <a:p>
            <a:r>
              <a:rPr lang="en-US"/>
              <a:t>June 2024</a:t>
            </a:r>
          </a:p>
        </p:txBody>
      </p:sp>
      <p:sp>
        <p:nvSpPr>
          <p:cNvPr id="5" name="Footer Placeholder 4">
            <a:extLst>
              <a:ext uri="{FF2B5EF4-FFF2-40B4-BE49-F238E27FC236}">
                <a16:creationId xmlns:a16="http://schemas.microsoft.com/office/drawing/2014/main" id="{FD18DCE9-DC07-7B18-6A83-FE2E1BC581EF}"/>
              </a:ext>
            </a:extLst>
          </p:cNvPr>
          <p:cNvSpPr>
            <a:spLocks noGrp="1"/>
          </p:cNvSpPr>
          <p:nvPr>
            <p:ph type="ftr" sz="quarter" idx="11"/>
          </p:nvPr>
        </p:nvSpPr>
        <p:spPr/>
        <p:txBody>
          <a:bodyPr/>
          <a:lstStyle/>
          <a:p>
            <a:r>
              <a:rPr lang="en-US"/>
              <a:t>Presentation title - click on the tab Insert, Header &amp; Footer</a:t>
            </a:r>
          </a:p>
        </p:txBody>
      </p:sp>
      <p:sp>
        <p:nvSpPr>
          <p:cNvPr id="6" name="Slide Number Placeholder 5">
            <a:extLst>
              <a:ext uri="{FF2B5EF4-FFF2-40B4-BE49-F238E27FC236}">
                <a16:creationId xmlns:a16="http://schemas.microsoft.com/office/drawing/2014/main" id="{CE6FF61F-67BA-3A59-2EFB-D794C33FB166}"/>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60435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D95CA-F045-AD96-954B-8EE4DEACD0B9}"/>
              </a:ext>
            </a:extLst>
          </p:cNvPr>
          <p:cNvSpPr>
            <a:spLocks noGrp="1"/>
          </p:cNvSpPr>
          <p:nvPr>
            <p:ph type="title"/>
          </p:nvPr>
        </p:nvSpPr>
        <p:spPr/>
        <p:txBody>
          <a:bodyPr/>
          <a:lstStyle/>
          <a:p>
            <a:r>
              <a:rPr lang="en-GB"/>
              <a:t>What do we search in?</a:t>
            </a:r>
          </a:p>
        </p:txBody>
      </p:sp>
      <p:sp>
        <p:nvSpPr>
          <p:cNvPr id="7" name="Subtitle 6">
            <a:extLst>
              <a:ext uri="{FF2B5EF4-FFF2-40B4-BE49-F238E27FC236}">
                <a16:creationId xmlns:a16="http://schemas.microsoft.com/office/drawing/2014/main" id="{BA9E62E1-C1F0-42F0-F727-A725AC4B3DEC}"/>
              </a:ext>
            </a:extLst>
          </p:cNvPr>
          <p:cNvSpPr>
            <a:spLocks noGrp="1"/>
          </p:cNvSpPr>
          <p:nvPr>
            <p:ph type="subTitle" idx="19"/>
          </p:nvPr>
        </p:nvSpPr>
        <p:spPr/>
        <p:txBody>
          <a:bodyPr/>
          <a:lstStyle/>
          <a:p>
            <a:r>
              <a:rPr lang="en-GB"/>
              <a:t>We use extensive search parameters to produce detailed results. Here are just some of them:</a:t>
            </a:r>
          </a:p>
        </p:txBody>
      </p:sp>
      <p:sp>
        <p:nvSpPr>
          <p:cNvPr id="4" name="Date Placeholder 3">
            <a:extLst>
              <a:ext uri="{FF2B5EF4-FFF2-40B4-BE49-F238E27FC236}">
                <a16:creationId xmlns:a16="http://schemas.microsoft.com/office/drawing/2014/main" id="{D0ED14B4-6CFD-5810-1C2F-7C919C88B7A1}"/>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3B872777-CF9E-2AF8-3FF2-36079432E0AC}"/>
              </a:ext>
            </a:extLst>
          </p:cNvPr>
          <p:cNvSpPr>
            <a:spLocks noGrp="1"/>
          </p:cNvSpPr>
          <p:nvPr>
            <p:ph type="sldNum" sz="quarter" idx="22"/>
          </p:nvPr>
        </p:nvSpPr>
        <p:spPr/>
        <p:txBody>
          <a:bodyPr/>
          <a:lstStyle/>
          <a:p>
            <a:fld id="{24C8C45C-947F-4981-8B3F-4F32E973C901}" type="slidenum">
              <a:rPr lang="en-US" smtClean="0"/>
              <a:pPr/>
              <a:t>10</a:t>
            </a:fld>
            <a:endParaRPr lang="en-US"/>
          </a:p>
        </p:txBody>
      </p:sp>
      <p:sp>
        <p:nvSpPr>
          <p:cNvPr id="8" name="TextBox 7">
            <a:extLst>
              <a:ext uri="{FF2B5EF4-FFF2-40B4-BE49-F238E27FC236}">
                <a16:creationId xmlns:a16="http://schemas.microsoft.com/office/drawing/2014/main" id="{495FA73C-6B32-DC6F-CF98-31407EECD170}"/>
              </a:ext>
            </a:extLst>
          </p:cNvPr>
          <p:cNvSpPr txBox="1"/>
          <p:nvPr/>
        </p:nvSpPr>
        <p:spPr>
          <a:xfrm>
            <a:off x="2919266" y="2475321"/>
            <a:ext cx="11129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Journals</a:t>
            </a:r>
          </a:p>
        </p:txBody>
      </p:sp>
      <p:pic>
        <p:nvPicPr>
          <p:cNvPr id="9" name="Graphic 8" descr="User">
            <a:extLst>
              <a:ext uri="{FF2B5EF4-FFF2-40B4-BE49-F238E27FC236}">
                <a16:creationId xmlns:a16="http://schemas.microsoft.com/office/drawing/2014/main" id="{4390F69E-92B4-F047-6B7A-FB45BCA9D4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4588" y="3729711"/>
            <a:ext cx="914400" cy="914400"/>
          </a:xfrm>
          <a:prstGeom prst="rect">
            <a:avLst/>
          </a:prstGeom>
        </p:spPr>
      </p:pic>
      <p:sp>
        <p:nvSpPr>
          <p:cNvPr id="10" name="TextBox 9">
            <a:extLst>
              <a:ext uri="{FF2B5EF4-FFF2-40B4-BE49-F238E27FC236}">
                <a16:creationId xmlns:a16="http://schemas.microsoft.com/office/drawing/2014/main" id="{4D60376F-2835-BEC6-FA5D-7EF37307B428}"/>
              </a:ext>
            </a:extLst>
          </p:cNvPr>
          <p:cNvSpPr txBox="1"/>
          <p:nvPr/>
        </p:nvSpPr>
        <p:spPr>
          <a:xfrm>
            <a:off x="6020666" y="5184544"/>
            <a:ext cx="22050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Relevant Conferences Over Past 5 years </a:t>
            </a:r>
          </a:p>
        </p:txBody>
      </p:sp>
      <p:sp>
        <p:nvSpPr>
          <p:cNvPr id="11" name="TextBox 10">
            <a:extLst>
              <a:ext uri="{FF2B5EF4-FFF2-40B4-BE49-F238E27FC236}">
                <a16:creationId xmlns:a16="http://schemas.microsoft.com/office/drawing/2014/main" id="{36FF0220-0CB0-C9DF-93E2-4BB0C1F2501F}"/>
              </a:ext>
            </a:extLst>
          </p:cNvPr>
          <p:cNvSpPr txBox="1"/>
          <p:nvPr/>
        </p:nvSpPr>
        <p:spPr>
          <a:xfrm>
            <a:off x="7376930" y="2975699"/>
            <a:ext cx="15597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Guideline &amp; Review Groups </a:t>
            </a:r>
          </a:p>
        </p:txBody>
      </p:sp>
      <p:sp>
        <p:nvSpPr>
          <p:cNvPr id="12" name="TextBox 11">
            <a:extLst>
              <a:ext uri="{FF2B5EF4-FFF2-40B4-BE49-F238E27FC236}">
                <a16:creationId xmlns:a16="http://schemas.microsoft.com/office/drawing/2014/main" id="{E73DEB70-D77F-6492-836C-043B02C66089}"/>
              </a:ext>
            </a:extLst>
          </p:cNvPr>
          <p:cNvSpPr txBox="1"/>
          <p:nvPr/>
        </p:nvSpPr>
        <p:spPr>
          <a:xfrm>
            <a:off x="3103659" y="5609757"/>
            <a:ext cx="173099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Clinical Trials </a:t>
            </a:r>
          </a:p>
        </p:txBody>
      </p:sp>
      <p:sp>
        <p:nvSpPr>
          <p:cNvPr id="13" name="TextBox 12">
            <a:extLst>
              <a:ext uri="{FF2B5EF4-FFF2-40B4-BE49-F238E27FC236}">
                <a16:creationId xmlns:a16="http://schemas.microsoft.com/office/drawing/2014/main" id="{8E499219-1931-9739-4665-57C64D3A21C3}"/>
              </a:ext>
            </a:extLst>
          </p:cNvPr>
          <p:cNvSpPr txBox="1"/>
          <p:nvPr/>
        </p:nvSpPr>
        <p:spPr>
          <a:xfrm>
            <a:off x="2136324" y="4217707"/>
            <a:ext cx="15597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Regulatory Authorities </a:t>
            </a:r>
          </a:p>
        </p:txBody>
      </p:sp>
      <p:sp>
        <p:nvSpPr>
          <p:cNvPr id="14" name="TextBox 13">
            <a:extLst>
              <a:ext uri="{FF2B5EF4-FFF2-40B4-BE49-F238E27FC236}">
                <a16:creationId xmlns:a16="http://schemas.microsoft.com/office/drawing/2014/main" id="{2D5776C9-B23F-1584-BAFB-CE365E4609BD}"/>
              </a:ext>
            </a:extLst>
          </p:cNvPr>
          <p:cNvSpPr txBox="1"/>
          <p:nvPr/>
        </p:nvSpPr>
        <p:spPr>
          <a:xfrm>
            <a:off x="8579041" y="4545366"/>
            <a:ext cx="1559720"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MeSH Terms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Clinical Publications</a:t>
            </a:r>
          </a:p>
        </p:txBody>
      </p:sp>
      <p:sp>
        <p:nvSpPr>
          <p:cNvPr id="15" name="TextBox 14">
            <a:extLst>
              <a:ext uri="{FF2B5EF4-FFF2-40B4-BE49-F238E27FC236}">
                <a16:creationId xmlns:a16="http://schemas.microsoft.com/office/drawing/2014/main" id="{A329E7F2-E509-C0BD-93A5-1550E10BEB01}"/>
              </a:ext>
            </a:extLst>
          </p:cNvPr>
          <p:cNvSpPr txBox="1"/>
          <p:nvPr/>
        </p:nvSpPr>
        <p:spPr>
          <a:xfrm>
            <a:off x="10306938" y="3016171"/>
            <a:ext cx="15597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MeSH Terms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Treatment Publications</a:t>
            </a:r>
          </a:p>
        </p:txBody>
      </p:sp>
      <p:sp>
        <p:nvSpPr>
          <p:cNvPr id="16" name="TextBox 15">
            <a:extLst>
              <a:ext uri="{FF2B5EF4-FFF2-40B4-BE49-F238E27FC236}">
                <a16:creationId xmlns:a16="http://schemas.microsoft.com/office/drawing/2014/main" id="{0F09DB09-65E4-2EA7-69B4-C73C432516C2}"/>
              </a:ext>
            </a:extLst>
          </p:cNvPr>
          <p:cNvSpPr txBox="1"/>
          <p:nvPr/>
        </p:nvSpPr>
        <p:spPr>
          <a:xfrm>
            <a:off x="167612" y="2652493"/>
            <a:ext cx="15597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MeSH Terms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Health Economic Publications</a:t>
            </a:r>
          </a:p>
        </p:txBody>
      </p:sp>
      <p:sp>
        <p:nvSpPr>
          <p:cNvPr id="17" name="TextBox 16">
            <a:extLst>
              <a:ext uri="{FF2B5EF4-FFF2-40B4-BE49-F238E27FC236}">
                <a16:creationId xmlns:a16="http://schemas.microsoft.com/office/drawing/2014/main" id="{13F6D141-2F76-4E49-5855-DEC67560EED3}"/>
              </a:ext>
            </a:extLst>
          </p:cNvPr>
          <p:cNvSpPr txBox="1"/>
          <p:nvPr/>
        </p:nvSpPr>
        <p:spPr>
          <a:xfrm>
            <a:off x="10092410" y="5437084"/>
            <a:ext cx="15597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Payor Groups</a:t>
            </a:r>
          </a:p>
        </p:txBody>
      </p:sp>
      <p:sp>
        <p:nvSpPr>
          <p:cNvPr id="18" name="TextBox 17">
            <a:extLst>
              <a:ext uri="{FF2B5EF4-FFF2-40B4-BE49-F238E27FC236}">
                <a16:creationId xmlns:a16="http://schemas.microsoft.com/office/drawing/2014/main" id="{81E87E6A-6024-4361-614D-A10112B36EB8}"/>
              </a:ext>
            </a:extLst>
          </p:cNvPr>
          <p:cNvSpPr txBox="1"/>
          <p:nvPr/>
        </p:nvSpPr>
        <p:spPr>
          <a:xfrm>
            <a:off x="361241" y="5240222"/>
            <a:ext cx="15597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Patient Groups</a:t>
            </a:r>
          </a:p>
        </p:txBody>
      </p:sp>
      <p:pic>
        <p:nvPicPr>
          <p:cNvPr id="19" name="Graphic 18" descr="Magnifying glass">
            <a:extLst>
              <a:ext uri="{FF2B5EF4-FFF2-40B4-BE49-F238E27FC236}">
                <a16:creationId xmlns:a16="http://schemas.microsoft.com/office/drawing/2014/main" id="{CEC8F395-E1E9-5637-6B1F-2B6A31DD1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486" y="1846994"/>
            <a:ext cx="914400" cy="914400"/>
          </a:xfrm>
          <a:prstGeom prst="rect">
            <a:avLst/>
          </a:prstGeom>
        </p:spPr>
      </p:pic>
      <p:pic>
        <p:nvPicPr>
          <p:cNvPr id="20" name="Graphic 19" descr="Magnifying glass">
            <a:extLst>
              <a:ext uri="{FF2B5EF4-FFF2-40B4-BE49-F238E27FC236}">
                <a16:creationId xmlns:a16="http://schemas.microsoft.com/office/drawing/2014/main" id="{4E832785-300D-489C-315C-1D44C1048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9598" y="2125642"/>
            <a:ext cx="914400" cy="914400"/>
          </a:xfrm>
          <a:prstGeom prst="rect">
            <a:avLst/>
          </a:prstGeom>
        </p:spPr>
      </p:pic>
      <p:pic>
        <p:nvPicPr>
          <p:cNvPr id="21" name="Graphic 20" descr="Magnifying glass">
            <a:extLst>
              <a:ext uri="{FF2B5EF4-FFF2-40B4-BE49-F238E27FC236}">
                <a16:creationId xmlns:a16="http://schemas.microsoft.com/office/drawing/2014/main" id="{EAEA3F67-4DE0-3FDF-43ED-6CB7865208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5519" y="3633245"/>
            <a:ext cx="914400" cy="914400"/>
          </a:xfrm>
          <a:prstGeom prst="rect">
            <a:avLst/>
          </a:prstGeom>
        </p:spPr>
      </p:pic>
      <p:pic>
        <p:nvPicPr>
          <p:cNvPr id="22" name="Graphic 21" descr="Group of men">
            <a:extLst>
              <a:ext uri="{FF2B5EF4-FFF2-40B4-BE49-F238E27FC236}">
                <a16:creationId xmlns:a16="http://schemas.microsoft.com/office/drawing/2014/main" id="{5DD8E5E8-268F-2052-2252-0A8D7EC73C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753" y="4404030"/>
            <a:ext cx="914400" cy="914400"/>
          </a:xfrm>
          <a:prstGeom prst="rect">
            <a:avLst/>
          </a:prstGeom>
        </p:spPr>
      </p:pic>
      <p:pic>
        <p:nvPicPr>
          <p:cNvPr id="23" name="Graphic 22" descr="Group of men">
            <a:extLst>
              <a:ext uri="{FF2B5EF4-FFF2-40B4-BE49-F238E27FC236}">
                <a16:creationId xmlns:a16="http://schemas.microsoft.com/office/drawing/2014/main" id="{631C193D-FC4E-C767-A166-9B12927322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15070" y="4562238"/>
            <a:ext cx="914400" cy="914400"/>
          </a:xfrm>
          <a:prstGeom prst="rect">
            <a:avLst/>
          </a:prstGeom>
        </p:spPr>
      </p:pic>
      <p:pic>
        <p:nvPicPr>
          <p:cNvPr id="24" name="Graphic 23" descr="Address Book">
            <a:extLst>
              <a:ext uri="{FF2B5EF4-FFF2-40B4-BE49-F238E27FC236}">
                <a16:creationId xmlns:a16="http://schemas.microsoft.com/office/drawing/2014/main" id="{6F999450-8E24-BEC8-2794-A03FA31282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18081" y="1869188"/>
            <a:ext cx="914400" cy="914400"/>
          </a:xfrm>
          <a:prstGeom prst="rect">
            <a:avLst/>
          </a:prstGeom>
        </p:spPr>
      </p:pic>
      <p:pic>
        <p:nvPicPr>
          <p:cNvPr id="25" name="Graphic 24" descr="Heartbeat">
            <a:extLst>
              <a:ext uri="{FF2B5EF4-FFF2-40B4-BE49-F238E27FC236}">
                <a16:creationId xmlns:a16="http://schemas.microsoft.com/office/drawing/2014/main" id="{05FC7072-5916-DFCD-F6AF-A8DE021B7A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30188" y="4805225"/>
            <a:ext cx="914400" cy="914400"/>
          </a:xfrm>
          <a:prstGeom prst="rect">
            <a:avLst/>
          </a:prstGeom>
        </p:spPr>
      </p:pic>
      <p:pic>
        <p:nvPicPr>
          <p:cNvPr id="26" name="Graphic 25" descr="Checklist">
            <a:extLst>
              <a:ext uri="{FF2B5EF4-FFF2-40B4-BE49-F238E27FC236}">
                <a16:creationId xmlns:a16="http://schemas.microsoft.com/office/drawing/2014/main" id="{22EB1125-B838-629F-D642-F5BC96F0D3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58984" y="3340705"/>
            <a:ext cx="914400" cy="914400"/>
          </a:xfrm>
          <a:prstGeom prst="rect">
            <a:avLst/>
          </a:prstGeom>
        </p:spPr>
      </p:pic>
      <p:pic>
        <p:nvPicPr>
          <p:cNvPr id="27" name="Graphic 26" descr="Lecturer">
            <a:extLst>
              <a:ext uri="{FF2B5EF4-FFF2-40B4-BE49-F238E27FC236}">
                <a16:creationId xmlns:a16="http://schemas.microsoft.com/office/drawing/2014/main" id="{A85ABA12-6A23-996A-525A-72BB762DB34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65985" y="4230124"/>
            <a:ext cx="914400" cy="914400"/>
          </a:xfrm>
          <a:prstGeom prst="rect">
            <a:avLst/>
          </a:prstGeom>
        </p:spPr>
      </p:pic>
      <p:pic>
        <p:nvPicPr>
          <p:cNvPr id="28" name="Graphic 27" descr="Group of men">
            <a:extLst>
              <a:ext uri="{FF2B5EF4-FFF2-40B4-BE49-F238E27FC236}">
                <a16:creationId xmlns:a16="http://schemas.microsoft.com/office/drawing/2014/main" id="{2D00A0D9-1B2B-CD13-C9B1-FAD6CE5101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88048" y="2084066"/>
            <a:ext cx="914400" cy="914400"/>
          </a:xfrm>
          <a:prstGeom prst="rect">
            <a:avLst/>
          </a:prstGeom>
        </p:spPr>
      </p:pic>
      <p:sp>
        <p:nvSpPr>
          <p:cNvPr id="29" name="TextBox 28">
            <a:extLst>
              <a:ext uri="{FF2B5EF4-FFF2-40B4-BE49-F238E27FC236}">
                <a16:creationId xmlns:a16="http://schemas.microsoft.com/office/drawing/2014/main" id="{8AA1798F-D3C2-693F-079E-5CD098144542}"/>
              </a:ext>
            </a:extLst>
          </p:cNvPr>
          <p:cNvSpPr txBox="1"/>
          <p:nvPr/>
        </p:nvSpPr>
        <p:spPr>
          <a:xfrm>
            <a:off x="4141510" y="4286436"/>
            <a:ext cx="15288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Associations</a:t>
            </a:r>
          </a:p>
        </p:txBody>
      </p:sp>
      <p:sp>
        <p:nvSpPr>
          <p:cNvPr id="30" name="Oval 29">
            <a:extLst>
              <a:ext uri="{FF2B5EF4-FFF2-40B4-BE49-F238E27FC236}">
                <a16:creationId xmlns:a16="http://schemas.microsoft.com/office/drawing/2014/main" id="{3C0D7C64-729E-1C1F-D098-D0C37F3E398D}"/>
              </a:ext>
            </a:extLst>
          </p:cNvPr>
          <p:cNvSpPr/>
          <p:nvPr/>
        </p:nvSpPr>
        <p:spPr>
          <a:xfrm>
            <a:off x="5086491" y="1912583"/>
            <a:ext cx="2016000" cy="2016000"/>
          </a:xfrm>
          <a:prstGeom prst="ellipse">
            <a:avLst/>
          </a:prstGeom>
          <a:solidFill>
            <a:srgbClr val="20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1" name="Group 30">
            <a:extLst>
              <a:ext uri="{FF2B5EF4-FFF2-40B4-BE49-F238E27FC236}">
                <a16:creationId xmlns:a16="http://schemas.microsoft.com/office/drawing/2014/main" id="{F51B8E7F-A272-C072-04EA-E40F6A98CEA0}"/>
              </a:ext>
            </a:extLst>
          </p:cNvPr>
          <p:cNvGrpSpPr/>
          <p:nvPr/>
        </p:nvGrpSpPr>
        <p:grpSpPr>
          <a:xfrm>
            <a:off x="5384694" y="2125642"/>
            <a:ext cx="1417224" cy="1777264"/>
            <a:chOff x="5403892" y="1360836"/>
            <a:chExt cx="1417224" cy="1777264"/>
          </a:xfrm>
          <a:solidFill>
            <a:schemeClr val="bg1"/>
          </a:solidFill>
        </p:grpSpPr>
        <p:pic>
          <p:nvPicPr>
            <p:cNvPr id="32" name="Graphic 31" descr="Folder Search">
              <a:extLst>
                <a:ext uri="{FF2B5EF4-FFF2-40B4-BE49-F238E27FC236}">
                  <a16:creationId xmlns:a16="http://schemas.microsoft.com/office/drawing/2014/main" id="{C37EAE68-57F3-EE0C-072C-D1958001AC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03892" y="1720876"/>
              <a:ext cx="1417224" cy="1417224"/>
            </a:xfrm>
            <a:prstGeom prst="rect">
              <a:avLst/>
            </a:prstGeom>
          </p:spPr>
        </p:pic>
        <p:sp>
          <p:nvSpPr>
            <p:cNvPr id="33" name="TextBox 32">
              <a:extLst>
                <a:ext uri="{FF2B5EF4-FFF2-40B4-BE49-F238E27FC236}">
                  <a16:creationId xmlns:a16="http://schemas.microsoft.com/office/drawing/2014/main" id="{F91F55B7-97FB-6210-07BE-7DD986E87EB5}"/>
                </a:ext>
              </a:extLst>
            </p:cNvPr>
            <p:cNvSpPr txBox="1"/>
            <p:nvPr/>
          </p:nvSpPr>
          <p:spPr>
            <a:xfrm>
              <a:off x="5437382" y="1360836"/>
              <a:ext cx="13001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rPr>
                <a:t>Your data</a:t>
              </a:r>
              <a:endParaRPr lang="en-GB" sz="1600" b="1">
                <a:solidFill>
                  <a:prstClr val="white"/>
                </a:solidFill>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rPr>
                <a:t>Results</a:t>
              </a:r>
            </a:p>
          </p:txBody>
        </p:sp>
      </p:grpSp>
      <p:pic>
        <p:nvPicPr>
          <p:cNvPr id="34" name="Graphic 33">
            <a:extLst>
              <a:ext uri="{FF2B5EF4-FFF2-40B4-BE49-F238E27FC236}">
                <a16:creationId xmlns:a16="http://schemas.microsoft.com/office/drawing/2014/main" id="{DCF8DD13-02E1-7B51-58D8-F042883F327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52558" y="1720034"/>
            <a:ext cx="601691" cy="591316"/>
          </a:xfrm>
          <a:prstGeom prst="rect">
            <a:avLst/>
          </a:prstGeom>
        </p:spPr>
      </p:pic>
      <p:sp>
        <p:nvSpPr>
          <p:cNvPr id="35" name="TextBox 34">
            <a:extLst>
              <a:ext uri="{FF2B5EF4-FFF2-40B4-BE49-F238E27FC236}">
                <a16:creationId xmlns:a16="http://schemas.microsoft.com/office/drawing/2014/main" id="{68BC85EE-9A89-1DC7-DD58-9A5EF7A466BA}"/>
              </a:ext>
            </a:extLst>
          </p:cNvPr>
          <p:cNvSpPr txBox="1"/>
          <p:nvPr/>
        </p:nvSpPr>
        <p:spPr>
          <a:xfrm>
            <a:off x="9129641" y="2349632"/>
            <a:ext cx="12111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rPr>
              <a:t>Celebrities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ea typeface="Lato" panose="020F0502020204030203" pitchFamily="34" charset="0"/>
                <a:cs typeface="Lato" panose="020F0502020204030203" pitchFamily="34" charset="0"/>
              </a:rPr>
              <a:t>Influencers</a:t>
            </a:r>
            <a:endParaRPr kumimoji="0" lang="en-US" sz="1600" b="0" i="0" u="none" strike="noStrike" kern="1200" cap="none" spc="0" normalizeH="0" baseline="0" noProof="0">
              <a:ln>
                <a:noFill/>
              </a:ln>
              <a:solidFill>
                <a:prstClr val="black"/>
              </a:solidFill>
              <a:effectLst/>
              <a:uLnTx/>
              <a:uFillTx/>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817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716A-1EC4-D267-1D4E-16B83444FA8F}"/>
              </a:ext>
            </a:extLst>
          </p:cNvPr>
          <p:cNvSpPr>
            <a:spLocks noGrp="1"/>
          </p:cNvSpPr>
          <p:nvPr>
            <p:ph type="title"/>
          </p:nvPr>
        </p:nvSpPr>
        <p:spPr/>
        <p:txBody>
          <a:bodyPr/>
          <a:lstStyle/>
          <a:p>
            <a:r>
              <a:rPr lang="en-GB"/>
              <a:t>Activity Breakdown</a:t>
            </a:r>
          </a:p>
        </p:txBody>
      </p:sp>
      <p:sp>
        <p:nvSpPr>
          <p:cNvPr id="7" name="Subtitle 6">
            <a:extLst>
              <a:ext uri="{FF2B5EF4-FFF2-40B4-BE49-F238E27FC236}">
                <a16:creationId xmlns:a16="http://schemas.microsoft.com/office/drawing/2014/main" id="{09E693A1-83F3-5CD7-B1C3-2EB707AC9C91}"/>
              </a:ext>
            </a:extLst>
          </p:cNvPr>
          <p:cNvSpPr>
            <a:spLocks noGrp="1"/>
          </p:cNvSpPr>
          <p:nvPr>
            <p:ph type="subTitle" idx="19"/>
          </p:nvPr>
        </p:nvSpPr>
        <p:spPr/>
        <p:txBody>
          <a:bodyPr/>
          <a:lstStyle/>
          <a:p>
            <a:r>
              <a:rPr lang="en-GB"/>
              <a:t>Number of activities mapped within each parameter.</a:t>
            </a:r>
          </a:p>
        </p:txBody>
      </p:sp>
      <p:sp>
        <p:nvSpPr>
          <p:cNvPr id="4" name="Date Placeholder 3">
            <a:extLst>
              <a:ext uri="{FF2B5EF4-FFF2-40B4-BE49-F238E27FC236}">
                <a16:creationId xmlns:a16="http://schemas.microsoft.com/office/drawing/2014/main" id="{F7970FB4-59BB-02FF-3A36-61D5CBDC2E03}"/>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89CD7192-5690-6BA6-317F-5CC81B7ECF9D}"/>
              </a:ext>
            </a:extLst>
          </p:cNvPr>
          <p:cNvSpPr>
            <a:spLocks noGrp="1"/>
          </p:cNvSpPr>
          <p:nvPr>
            <p:ph type="sldNum" sz="quarter" idx="22"/>
          </p:nvPr>
        </p:nvSpPr>
        <p:spPr/>
        <p:txBody>
          <a:bodyPr/>
          <a:lstStyle/>
          <a:p>
            <a:fld id="{24C8C45C-947F-4981-8B3F-4F32E973C901}" type="slidenum">
              <a:rPr lang="en-US" smtClean="0"/>
              <a:pPr/>
              <a:t>11</a:t>
            </a:fld>
            <a:endParaRPr lang="en-US"/>
          </a:p>
        </p:txBody>
      </p:sp>
      <p:graphicFrame>
        <p:nvGraphicFramePr>
          <p:cNvPr id="8" name="Chart 7">
            <a:extLst>
              <a:ext uri="{FF2B5EF4-FFF2-40B4-BE49-F238E27FC236}">
                <a16:creationId xmlns:a16="http://schemas.microsoft.com/office/drawing/2014/main" id="{EE06A6FC-BFE1-95FA-71D8-8923B39DE8EA}"/>
              </a:ext>
            </a:extLst>
          </p:cNvPr>
          <p:cNvGraphicFramePr>
            <a:graphicFrameLocks/>
          </p:cNvGraphicFramePr>
          <p:nvPr>
            <p:extLst>
              <p:ext uri="{D42A27DB-BD31-4B8C-83A1-F6EECF244321}">
                <p14:modId xmlns:p14="http://schemas.microsoft.com/office/powerpoint/2010/main" val="4084277346"/>
              </p:ext>
            </p:extLst>
          </p:nvPr>
        </p:nvGraphicFramePr>
        <p:xfrm>
          <a:off x="518160" y="1504950"/>
          <a:ext cx="10896000" cy="47511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146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0CF5322-D6C7-C29D-BCDF-C2F6F294D90A}"/>
              </a:ext>
            </a:extLst>
          </p:cNvPr>
          <p:cNvSpPr>
            <a:spLocks noGrp="1"/>
          </p:cNvSpPr>
          <p:nvPr>
            <p:ph type="dt" sz="half" idx="10"/>
          </p:nvPr>
        </p:nvSpPr>
        <p:spPr/>
        <p:txBody>
          <a:bodyPr/>
          <a:lstStyle/>
          <a:p>
            <a:fld id="{AB09BF81-F427-4996-8B0B-04F621D69C94}" type="datetime4">
              <a:rPr lang="en-US" smtClean="0"/>
              <a:t>June 17, 2025</a:t>
            </a:fld>
            <a:endParaRPr lang="en-US"/>
          </a:p>
        </p:txBody>
      </p:sp>
      <p:sp>
        <p:nvSpPr>
          <p:cNvPr id="6" name="Slide Number Placeholder 5">
            <a:extLst>
              <a:ext uri="{FF2B5EF4-FFF2-40B4-BE49-F238E27FC236}">
                <a16:creationId xmlns:a16="http://schemas.microsoft.com/office/drawing/2014/main" id="{6C43E531-E64A-F1A4-5C08-8EC3615BAD43}"/>
              </a:ext>
            </a:extLst>
          </p:cNvPr>
          <p:cNvSpPr>
            <a:spLocks noGrp="1"/>
          </p:cNvSpPr>
          <p:nvPr>
            <p:ph type="sldNum" sz="quarter" idx="12"/>
          </p:nvPr>
        </p:nvSpPr>
        <p:spPr/>
        <p:txBody>
          <a:bodyPr/>
          <a:lstStyle/>
          <a:p>
            <a:r>
              <a:rPr lang="en-US"/>
              <a:t>12</a:t>
            </a:r>
          </a:p>
        </p:txBody>
      </p:sp>
      <p:sp>
        <p:nvSpPr>
          <p:cNvPr id="2" name="Title 1">
            <a:extLst>
              <a:ext uri="{FF2B5EF4-FFF2-40B4-BE49-F238E27FC236}">
                <a16:creationId xmlns:a16="http://schemas.microsoft.com/office/drawing/2014/main" id="{C28B0D6F-9969-D378-E03E-F1092B5F2BB7}"/>
              </a:ext>
            </a:extLst>
          </p:cNvPr>
          <p:cNvSpPr>
            <a:spLocks noGrp="1"/>
          </p:cNvSpPr>
          <p:nvPr>
            <p:ph type="title"/>
          </p:nvPr>
        </p:nvSpPr>
        <p:spPr/>
        <p:txBody>
          <a:bodyPr/>
          <a:lstStyle/>
          <a:p>
            <a:r>
              <a:rPr lang="en-GB"/>
              <a:t>Desk Research Results</a:t>
            </a:r>
          </a:p>
        </p:txBody>
      </p:sp>
    </p:spTree>
    <p:extLst>
      <p:ext uri="{BB962C8B-B14F-4D97-AF65-F5344CB8AC3E}">
        <p14:creationId xmlns:p14="http://schemas.microsoft.com/office/powerpoint/2010/main" val="355992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AA2A-87E4-2889-A8C3-FF4F4F930011}"/>
              </a:ext>
            </a:extLst>
          </p:cNvPr>
          <p:cNvSpPr>
            <a:spLocks noGrp="1"/>
          </p:cNvSpPr>
          <p:nvPr>
            <p:ph type="title"/>
          </p:nvPr>
        </p:nvSpPr>
        <p:spPr/>
        <p:txBody>
          <a:bodyPr/>
          <a:lstStyle/>
          <a:p>
            <a:r>
              <a:rPr lang="en-GB"/>
              <a:t>Stakeholders &amp; Non-stakeholders </a:t>
            </a:r>
          </a:p>
        </p:txBody>
      </p:sp>
      <p:sp>
        <p:nvSpPr>
          <p:cNvPr id="3" name="Content Placeholder 2">
            <a:extLst>
              <a:ext uri="{FF2B5EF4-FFF2-40B4-BE49-F238E27FC236}">
                <a16:creationId xmlns:a16="http://schemas.microsoft.com/office/drawing/2014/main" id="{2F48183D-A37D-17C3-0AC5-3526DB368F29}"/>
              </a:ext>
            </a:extLst>
          </p:cNvPr>
          <p:cNvSpPr>
            <a:spLocks noGrp="1"/>
          </p:cNvSpPr>
          <p:nvPr>
            <p:ph idx="1"/>
          </p:nvPr>
        </p:nvSpPr>
        <p:spPr>
          <a:xfrm>
            <a:off x="1499597" y="1926027"/>
            <a:ext cx="3951432" cy="1618969"/>
          </a:xfrm>
        </p:spPr>
        <p:txBody>
          <a:bodyPr/>
          <a:lstStyle/>
          <a:p>
            <a:pPr algn="l" rtl="0" fontAlgn="base">
              <a:buFont typeface="Arial" panose="020B0604020202020204" pitchFamily="34" charset="0"/>
              <a:buChar char="•"/>
            </a:pPr>
            <a:r>
              <a:rPr lang="en-GB" sz="1600" b="0" i="0" u="none" strike="noStrike">
                <a:solidFill>
                  <a:srgbClr val="000000"/>
                </a:solidFill>
                <a:effectLst/>
                <a:latin typeface="Arial" panose="020B0604020202020204" pitchFamily="34" charset="0"/>
              </a:rPr>
              <a:t>A Stakeholder is an individual who has scored frequently across the dataset or highly in one aspect of the dataset.</a:t>
            </a:r>
            <a:r>
              <a:rPr lang="en-US" sz="1600"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GB" sz="1600" b="0" i="0" u="none" strike="noStrike">
                <a:solidFill>
                  <a:srgbClr val="000000"/>
                </a:solidFill>
                <a:effectLst/>
                <a:latin typeface="Arial" panose="020B0604020202020204" pitchFamily="34" charset="0"/>
              </a:rPr>
              <a:t>All Stakeholders are listed on the Overview worksheet and have a PI_ID.</a:t>
            </a:r>
            <a:r>
              <a:rPr lang="en-US" sz="1600" b="0" i="0">
                <a:solidFill>
                  <a:srgbClr val="000000"/>
                </a:solidFill>
                <a:effectLst/>
                <a:latin typeface="Arial" panose="020B0604020202020204" pitchFamily="34" charset="0"/>
              </a:rPr>
              <a:t>​</a:t>
            </a:r>
          </a:p>
        </p:txBody>
      </p:sp>
      <p:sp>
        <p:nvSpPr>
          <p:cNvPr id="4" name="Date Placeholder 3">
            <a:extLst>
              <a:ext uri="{FF2B5EF4-FFF2-40B4-BE49-F238E27FC236}">
                <a16:creationId xmlns:a16="http://schemas.microsoft.com/office/drawing/2014/main" id="{1D9570B1-A566-5E9A-D2EE-677D89F53C9F}"/>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6F68A1EA-6168-2070-A084-88030239BDCE}"/>
              </a:ext>
            </a:extLst>
          </p:cNvPr>
          <p:cNvSpPr>
            <a:spLocks noGrp="1"/>
          </p:cNvSpPr>
          <p:nvPr>
            <p:ph type="sldNum" sz="quarter" idx="22"/>
          </p:nvPr>
        </p:nvSpPr>
        <p:spPr/>
        <p:txBody>
          <a:bodyPr/>
          <a:lstStyle/>
          <a:p>
            <a:fld id="{24C8C45C-947F-4981-8B3F-4F32E973C901}" type="slidenum">
              <a:rPr lang="en-US" smtClean="0"/>
              <a:pPr/>
              <a:t>13</a:t>
            </a:fld>
            <a:endParaRPr lang="en-US"/>
          </a:p>
        </p:txBody>
      </p:sp>
      <p:sp>
        <p:nvSpPr>
          <p:cNvPr id="7" name="TextBox 6">
            <a:extLst>
              <a:ext uri="{FF2B5EF4-FFF2-40B4-BE49-F238E27FC236}">
                <a16:creationId xmlns:a16="http://schemas.microsoft.com/office/drawing/2014/main" id="{BD1D98B2-C6A3-56BE-FB31-D4C2B1F5F5B0}"/>
              </a:ext>
            </a:extLst>
          </p:cNvPr>
          <p:cNvSpPr txBox="1"/>
          <p:nvPr/>
        </p:nvSpPr>
        <p:spPr>
          <a:xfrm>
            <a:off x="6728023" y="1926027"/>
            <a:ext cx="4689920" cy="2862322"/>
          </a:xfrm>
          <a:prstGeom prst="rect">
            <a:avLst/>
          </a:prstGeom>
          <a:noFill/>
        </p:spPr>
        <p:txBody>
          <a:bodyPr wrap="square">
            <a:spAutoFit/>
          </a:bodyPr>
          <a:lstStyle/>
          <a:p>
            <a:pPr marL="285750" indent="-285750" algn="l" rtl="0" fontAlgn="base">
              <a:buFont typeface="Arial" panose="020B0604020202020204" pitchFamily="34" charset="0"/>
              <a:buChar char="•"/>
            </a:pPr>
            <a:r>
              <a:rPr lang="en-GB" sz="1800" b="0" i="0" u="none" strike="noStrike">
                <a:solidFill>
                  <a:srgbClr val="000000"/>
                </a:solidFill>
                <a:effectLst/>
                <a:latin typeface="Gilroy Office"/>
              </a:rPr>
              <a:t>A Non-Stakeholder refers to an individual meeting one of the following criteria:​</a:t>
            </a:r>
            <a:r>
              <a:rPr lang="en-US" sz="1800" b="0" i="0">
                <a:solidFill>
                  <a:srgbClr val="000000"/>
                </a:solidFill>
                <a:effectLst/>
                <a:latin typeface="Gilroy Office"/>
              </a:rPr>
              <a:t>​</a:t>
            </a:r>
            <a:endParaRPr lang="en-US"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Gilroy Office"/>
              </a:rPr>
              <a:t>Scored low in the dataset, such as being solely a member of a dermatology organisation.​</a:t>
            </a:r>
            <a:r>
              <a:rPr lang="en-US" sz="1800" b="0" i="0">
                <a:solidFill>
                  <a:srgbClr val="000000"/>
                </a:solidFill>
                <a:effectLst/>
                <a:latin typeface="Gilroy Office"/>
              </a:rPr>
              <a:t>​</a:t>
            </a:r>
            <a:endParaRPr lang="en-US"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Gilroy Office"/>
              </a:rPr>
              <a:t>Not relevant to the disease area but scored in one of the general parameters, such as holding a high position in a general journal.</a:t>
            </a:r>
            <a:r>
              <a:rPr lang="en-US" sz="1800" b="0" i="0">
                <a:solidFill>
                  <a:srgbClr val="000000"/>
                </a:solidFill>
                <a:effectLst/>
                <a:latin typeface="Gilroy Office"/>
              </a:rPr>
              <a:t>​</a:t>
            </a:r>
            <a:endParaRPr lang="en-US"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Gilroy Office"/>
              </a:rPr>
              <a:t>Non-Stakeholders are indicated as #N/A in the Excel spreadsheet.</a:t>
            </a:r>
            <a:r>
              <a:rPr lang="en-US" sz="1800" b="0" i="0">
                <a:solidFill>
                  <a:srgbClr val="000000"/>
                </a:solidFill>
                <a:effectLst/>
                <a:latin typeface="Gilroy Office"/>
              </a:rPr>
              <a:t>​</a:t>
            </a:r>
            <a:endParaRPr lang="en-US" b="0" i="0">
              <a:solidFill>
                <a:srgbClr val="000000"/>
              </a:solidFill>
              <a:effectLst/>
              <a:latin typeface="Arial" panose="020B0604020202020204" pitchFamily="34" charset="0"/>
            </a:endParaRPr>
          </a:p>
        </p:txBody>
      </p:sp>
      <p:pic>
        <p:nvPicPr>
          <p:cNvPr id="9" name="Graphic 8" descr="Doctor female with solid fill">
            <a:extLst>
              <a:ext uri="{FF2B5EF4-FFF2-40B4-BE49-F238E27FC236}">
                <a16:creationId xmlns:a16="http://schemas.microsoft.com/office/drawing/2014/main" id="{7F064589-45F6-9FF0-6DF2-307FCE1ADF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394" y="2030443"/>
            <a:ext cx="1101435" cy="1101435"/>
          </a:xfrm>
          <a:prstGeom prst="rect">
            <a:avLst/>
          </a:prstGeom>
        </p:spPr>
      </p:pic>
      <p:pic>
        <p:nvPicPr>
          <p:cNvPr id="11" name="Graphic 10" descr="Hashtag with solid fill">
            <a:extLst>
              <a:ext uri="{FF2B5EF4-FFF2-40B4-BE49-F238E27FC236}">
                <a16:creationId xmlns:a16="http://schemas.microsoft.com/office/drawing/2014/main" id="{8893FAEC-CB0E-32C1-C6DE-C70E48BB1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2326" y="2030443"/>
            <a:ext cx="914400" cy="914400"/>
          </a:xfrm>
          <a:prstGeom prst="rect">
            <a:avLst/>
          </a:prstGeom>
        </p:spPr>
      </p:pic>
    </p:spTree>
    <p:extLst>
      <p:ext uri="{BB962C8B-B14F-4D97-AF65-F5344CB8AC3E}">
        <p14:creationId xmlns:p14="http://schemas.microsoft.com/office/powerpoint/2010/main" val="899518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A7B84A7-91B7-211D-DEF2-25E340476578}"/>
              </a:ext>
            </a:extLst>
          </p:cNvPr>
          <p:cNvSpPr>
            <a:spLocks noGrp="1"/>
          </p:cNvSpPr>
          <p:nvPr>
            <p:ph type="subTitle" idx="19"/>
          </p:nvPr>
        </p:nvSpPr>
        <p:spPr/>
        <p:txBody>
          <a:bodyPr/>
          <a:lstStyle/>
          <a:p>
            <a:r>
              <a:rPr lang="en-GB"/>
              <a:t>In total we have identified 607 KOLs &amp; 13,135 further individuals (non-KOLs).​</a:t>
            </a:r>
          </a:p>
        </p:txBody>
      </p:sp>
      <p:sp>
        <p:nvSpPr>
          <p:cNvPr id="2" name="Title 1">
            <a:extLst>
              <a:ext uri="{FF2B5EF4-FFF2-40B4-BE49-F238E27FC236}">
                <a16:creationId xmlns:a16="http://schemas.microsoft.com/office/drawing/2014/main" id="{CB341BE1-DFB7-FC21-40D1-9DE68B944FCC}"/>
              </a:ext>
            </a:extLst>
          </p:cNvPr>
          <p:cNvSpPr>
            <a:spLocks noGrp="1"/>
          </p:cNvSpPr>
          <p:nvPr>
            <p:ph type="title"/>
          </p:nvPr>
        </p:nvSpPr>
        <p:spPr/>
        <p:txBody>
          <a:bodyPr/>
          <a:lstStyle/>
          <a:p>
            <a:r>
              <a:rPr lang="en-GB"/>
              <a:t>Key Opinion Leaders Results</a:t>
            </a:r>
          </a:p>
        </p:txBody>
      </p:sp>
      <p:sp>
        <p:nvSpPr>
          <p:cNvPr id="4" name="Date Placeholder 3">
            <a:extLst>
              <a:ext uri="{FF2B5EF4-FFF2-40B4-BE49-F238E27FC236}">
                <a16:creationId xmlns:a16="http://schemas.microsoft.com/office/drawing/2014/main" id="{98C80686-1151-4F5C-14EF-486888A3C6B5}"/>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97CA96D1-92A4-7C38-29E4-70DE49368892}"/>
              </a:ext>
            </a:extLst>
          </p:cNvPr>
          <p:cNvSpPr>
            <a:spLocks noGrp="1"/>
          </p:cNvSpPr>
          <p:nvPr>
            <p:ph type="sldNum" sz="quarter" idx="22"/>
          </p:nvPr>
        </p:nvSpPr>
        <p:spPr/>
        <p:txBody>
          <a:bodyPr/>
          <a:lstStyle/>
          <a:p>
            <a:fld id="{24C8C45C-947F-4981-8B3F-4F32E973C901}" type="slidenum">
              <a:rPr lang="en-US" smtClean="0"/>
              <a:pPr/>
              <a:t>14</a:t>
            </a:fld>
            <a:endParaRPr lang="en-US"/>
          </a:p>
        </p:txBody>
      </p:sp>
      <p:graphicFrame>
        <p:nvGraphicFramePr>
          <p:cNvPr id="6" name="Chart 5">
            <a:extLst>
              <a:ext uri="{FF2B5EF4-FFF2-40B4-BE49-F238E27FC236}">
                <a16:creationId xmlns:a16="http://schemas.microsoft.com/office/drawing/2014/main" id="{94584264-FE03-ECBF-E7BE-58F678B0B082}"/>
              </a:ext>
            </a:extLst>
          </p:cNvPr>
          <p:cNvGraphicFramePr>
            <a:graphicFrameLocks/>
          </p:cNvGraphicFramePr>
          <p:nvPr>
            <p:extLst>
              <p:ext uri="{D42A27DB-BD31-4B8C-83A1-F6EECF244321}">
                <p14:modId xmlns:p14="http://schemas.microsoft.com/office/powerpoint/2010/main" val="351831632"/>
              </p:ext>
            </p:extLst>
          </p:nvPr>
        </p:nvGraphicFramePr>
        <p:xfrm>
          <a:off x="648000" y="1600200"/>
          <a:ext cx="8572200" cy="428624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3">
            <a:extLst>
              <a:ext uri="{FF2B5EF4-FFF2-40B4-BE49-F238E27FC236}">
                <a16:creationId xmlns:a16="http://schemas.microsoft.com/office/drawing/2014/main" id="{8E428DA0-2E81-44A2-D255-DB6655C902A1}"/>
              </a:ext>
            </a:extLst>
          </p:cNvPr>
          <p:cNvSpPr txBox="1"/>
          <p:nvPr/>
        </p:nvSpPr>
        <p:spPr>
          <a:xfrm>
            <a:off x="9564271" y="1715982"/>
            <a:ext cx="2206958" cy="34470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t>KOL and non-KOL captured in each section.</a:t>
            </a:r>
          </a:p>
          <a:p>
            <a:pPr algn="l"/>
            <a:endParaRPr lang="en-GB" sz="1400">
              <a:solidFill>
                <a:schemeClr val="tx1"/>
              </a:solidFill>
            </a:endParaRPr>
          </a:p>
          <a:p>
            <a:pPr algn="l"/>
            <a:endParaRPr lang="en-GB" sz="1400"/>
          </a:p>
          <a:p>
            <a:pPr algn="l"/>
            <a:r>
              <a:rPr lang="en-GB" sz="1400"/>
              <a:t>A KOL is classified as an individual who has activities in multiple parameters or scores highly in 1 relevant parameter.</a:t>
            </a:r>
          </a:p>
          <a:p>
            <a:pPr algn="l"/>
            <a:endParaRPr lang="en-GB" sz="1400">
              <a:solidFill>
                <a:schemeClr val="tx1"/>
              </a:solidFill>
            </a:endParaRPr>
          </a:p>
          <a:p>
            <a:pPr algn="l"/>
            <a:r>
              <a:rPr lang="en-GB" sz="1400"/>
              <a:t>A non-KOL is classified as an individual who only scores within one parameter or isn’t focused on the project disease (i.e. associate editor of a scientific journal).</a:t>
            </a:r>
            <a:endParaRPr lang="en-GB" sz="1400">
              <a:solidFill>
                <a:schemeClr val="tx1"/>
              </a:solidFill>
            </a:endParaRPr>
          </a:p>
        </p:txBody>
      </p:sp>
    </p:spTree>
    <p:extLst>
      <p:ext uri="{BB962C8B-B14F-4D97-AF65-F5344CB8AC3E}">
        <p14:creationId xmlns:p14="http://schemas.microsoft.com/office/powerpoint/2010/main" val="3790805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5FB39-7E5C-DC67-539B-94C6A7939D5A}"/>
              </a:ext>
            </a:extLst>
          </p:cNvPr>
          <p:cNvSpPr>
            <a:spLocks noGrp="1"/>
          </p:cNvSpPr>
          <p:nvPr>
            <p:ph type="title"/>
          </p:nvPr>
        </p:nvSpPr>
        <p:spPr/>
        <p:txBody>
          <a:bodyPr/>
          <a:lstStyle/>
          <a:p>
            <a:r>
              <a:rPr lang="en-GB"/>
              <a:t>KOL Breakdown</a:t>
            </a:r>
          </a:p>
        </p:txBody>
      </p:sp>
      <p:sp>
        <p:nvSpPr>
          <p:cNvPr id="6" name="Subtitle 5">
            <a:extLst>
              <a:ext uri="{FF2B5EF4-FFF2-40B4-BE49-F238E27FC236}">
                <a16:creationId xmlns:a16="http://schemas.microsoft.com/office/drawing/2014/main" id="{40A27DB3-D0CB-26C0-0D31-CC17BD7A17AC}"/>
              </a:ext>
            </a:extLst>
          </p:cNvPr>
          <p:cNvSpPr>
            <a:spLocks noGrp="1"/>
          </p:cNvSpPr>
          <p:nvPr>
            <p:ph type="subTitle" idx="19"/>
          </p:nvPr>
        </p:nvSpPr>
        <p:spPr/>
        <p:txBody>
          <a:bodyPr/>
          <a:lstStyle/>
          <a:p>
            <a:r>
              <a:rPr lang="en-GB"/>
              <a:t>Geographical and specialty breakdown of KOLs identified.</a:t>
            </a:r>
          </a:p>
        </p:txBody>
      </p:sp>
      <p:sp>
        <p:nvSpPr>
          <p:cNvPr id="4" name="Date Placeholder 3">
            <a:extLst>
              <a:ext uri="{FF2B5EF4-FFF2-40B4-BE49-F238E27FC236}">
                <a16:creationId xmlns:a16="http://schemas.microsoft.com/office/drawing/2014/main" id="{B6E95818-EB46-B8D3-A3EE-25401035DDF2}"/>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6EB158DE-631A-9577-F353-CCB6C4E03862}"/>
              </a:ext>
            </a:extLst>
          </p:cNvPr>
          <p:cNvSpPr>
            <a:spLocks noGrp="1"/>
          </p:cNvSpPr>
          <p:nvPr>
            <p:ph type="sldNum" sz="quarter" idx="22"/>
          </p:nvPr>
        </p:nvSpPr>
        <p:spPr/>
        <p:txBody>
          <a:bodyPr/>
          <a:lstStyle/>
          <a:p>
            <a:fld id="{24C8C45C-947F-4981-8B3F-4F32E973C901}" type="slidenum">
              <a:rPr lang="en-US" smtClean="0"/>
              <a:pPr/>
              <a:t>15</a:t>
            </a:fld>
            <a:endParaRPr lang="en-US"/>
          </a:p>
        </p:txBody>
      </p:sp>
      <p:graphicFrame>
        <p:nvGraphicFramePr>
          <p:cNvPr id="8" name="Chart 7">
            <a:extLst>
              <a:ext uri="{FF2B5EF4-FFF2-40B4-BE49-F238E27FC236}">
                <a16:creationId xmlns:a16="http://schemas.microsoft.com/office/drawing/2014/main" id="{7C1A1C44-81A7-C5B9-F44C-6224F406F4C9}"/>
              </a:ext>
            </a:extLst>
          </p:cNvPr>
          <p:cNvGraphicFramePr>
            <a:graphicFrameLocks/>
          </p:cNvGraphicFramePr>
          <p:nvPr>
            <p:extLst>
              <p:ext uri="{D42A27DB-BD31-4B8C-83A1-F6EECF244321}">
                <p14:modId xmlns:p14="http://schemas.microsoft.com/office/powerpoint/2010/main" val="2985847505"/>
              </p:ext>
            </p:extLst>
          </p:nvPr>
        </p:nvGraphicFramePr>
        <p:xfrm>
          <a:off x="648000" y="1708978"/>
          <a:ext cx="5095575" cy="48876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A307A76-9394-55FB-3029-7812A819E3F1}"/>
              </a:ext>
            </a:extLst>
          </p:cNvPr>
          <p:cNvGraphicFramePr>
            <a:graphicFrameLocks/>
          </p:cNvGraphicFramePr>
          <p:nvPr>
            <p:extLst>
              <p:ext uri="{D42A27DB-BD31-4B8C-83A1-F6EECF244321}">
                <p14:modId xmlns:p14="http://schemas.microsoft.com/office/powerpoint/2010/main" val="770519796"/>
              </p:ext>
            </p:extLst>
          </p:nvPr>
        </p:nvGraphicFramePr>
        <p:xfrm>
          <a:off x="6095999" y="1715982"/>
          <a:ext cx="5447999" cy="4718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159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3CB10B-15F2-1564-BEAF-5A8E972F0CAB}"/>
              </a:ext>
            </a:extLst>
          </p:cNvPr>
          <p:cNvSpPr>
            <a:spLocks noGrp="1"/>
          </p:cNvSpPr>
          <p:nvPr>
            <p:ph type="sldNum" sz="quarter" idx="12"/>
          </p:nvPr>
        </p:nvSpPr>
        <p:spPr/>
        <p:txBody>
          <a:bodyPr/>
          <a:lstStyle/>
          <a:p>
            <a:r>
              <a:rPr lang="en-US"/>
              <a:t>16</a:t>
            </a:r>
          </a:p>
        </p:txBody>
      </p:sp>
      <p:sp>
        <p:nvSpPr>
          <p:cNvPr id="2" name="Title 1">
            <a:extLst>
              <a:ext uri="{FF2B5EF4-FFF2-40B4-BE49-F238E27FC236}">
                <a16:creationId xmlns:a16="http://schemas.microsoft.com/office/drawing/2014/main" id="{CB9A85B5-2EC0-48D7-02AF-F2980ABA29EE}"/>
              </a:ext>
            </a:extLst>
          </p:cNvPr>
          <p:cNvSpPr>
            <a:spLocks noGrp="1"/>
          </p:cNvSpPr>
          <p:nvPr>
            <p:ph type="title"/>
          </p:nvPr>
        </p:nvSpPr>
        <p:spPr/>
        <p:txBody>
          <a:bodyPr/>
          <a:lstStyle/>
          <a:p>
            <a:r>
              <a:rPr lang="en-GB"/>
              <a:t>Highlighted KOLs</a:t>
            </a:r>
          </a:p>
        </p:txBody>
      </p:sp>
      <p:sp>
        <p:nvSpPr>
          <p:cNvPr id="7" name="Text Placeholder 15">
            <a:extLst>
              <a:ext uri="{FF2B5EF4-FFF2-40B4-BE49-F238E27FC236}">
                <a16:creationId xmlns:a16="http://schemas.microsoft.com/office/drawing/2014/main" id="{46EE7772-F025-4585-8C35-6C96C7E2BF63}"/>
              </a:ext>
            </a:extLst>
          </p:cNvPr>
          <p:cNvSpPr>
            <a:spLocks noGrp="1"/>
          </p:cNvSpPr>
          <p:nvPr/>
        </p:nvSpPr>
        <p:spPr>
          <a:xfrm>
            <a:off x="648000" y="2957367"/>
            <a:ext cx="9086400" cy="2520000"/>
          </a:xfrm>
          <a:prstGeom prst="rect">
            <a:avLst/>
          </a:prstGeom>
          <a:ln w="3175">
            <a:noFill/>
          </a:ln>
        </p:spPr>
        <p:txBody>
          <a:bodyPr vert="horz" lIns="0" tIns="0" rIns="0" bIns="0"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2100" b="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Char char="​"/>
              <a:defRPr sz="1800" b="0" kern="1200">
                <a:solidFill>
                  <a:schemeClr val="bg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r>
              <a:rPr lang="en-US" b="1"/>
              <a:t>Chosen Research Parameters</a:t>
            </a:r>
          </a:p>
          <a:p>
            <a:r>
              <a:rPr lang="en-US"/>
              <a:t>Clinical Terms</a:t>
            </a:r>
          </a:p>
          <a:p>
            <a:r>
              <a:rPr lang="en-US"/>
              <a:t>Treatment Terms</a:t>
            </a:r>
          </a:p>
          <a:p>
            <a:r>
              <a:rPr lang="en-US"/>
              <a:t>Health Economists</a:t>
            </a:r>
          </a:p>
          <a:p>
            <a:r>
              <a:rPr lang="en-US"/>
              <a:t>Clinical Trials</a:t>
            </a:r>
          </a:p>
          <a:p>
            <a:r>
              <a:rPr lang="en-US"/>
              <a:t>Congresses</a:t>
            </a:r>
          </a:p>
          <a:p>
            <a:r>
              <a:rPr lang="en-US"/>
              <a:t>Guidelines</a:t>
            </a:r>
          </a:p>
          <a:p>
            <a:r>
              <a:rPr lang="en-US"/>
              <a:t>Patient Organisations</a:t>
            </a:r>
          </a:p>
          <a:p>
            <a:endParaRPr lang="en-US"/>
          </a:p>
          <a:p>
            <a:endParaRPr lang="en-US"/>
          </a:p>
        </p:txBody>
      </p:sp>
      <p:sp>
        <p:nvSpPr>
          <p:cNvPr id="8" name="Text Placeholder 15">
            <a:extLst>
              <a:ext uri="{FF2B5EF4-FFF2-40B4-BE49-F238E27FC236}">
                <a16:creationId xmlns:a16="http://schemas.microsoft.com/office/drawing/2014/main" id="{173AE91E-127C-122E-736D-1FD6D9B77FBF}"/>
              </a:ext>
            </a:extLst>
          </p:cNvPr>
          <p:cNvSpPr txBox="1">
            <a:spLocks/>
          </p:cNvSpPr>
          <p:nvPr/>
        </p:nvSpPr>
        <p:spPr>
          <a:xfrm>
            <a:off x="648000" y="1566000"/>
            <a:ext cx="5983832" cy="1260000"/>
          </a:xfrm>
          <a:prstGeom prst="rect">
            <a:avLst/>
          </a:prstGeom>
          <a:ln w="3175">
            <a:noFill/>
          </a:ln>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Snapshot of the data and doesn't include all research parameters. For a full overview of the data and the KOLs active in these parameters please consult the excel document.</a:t>
            </a:r>
          </a:p>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14209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572C-13A5-BC93-3C6D-87A5D8A57F61}"/>
              </a:ext>
            </a:extLst>
          </p:cNvPr>
          <p:cNvSpPr>
            <a:spLocks noGrp="1"/>
          </p:cNvSpPr>
          <p:nvPr>
            <p:ph type="title"/>
          </p:nvPr>
        </p:nvSpPr>
        <p:spPr/>
        <p:txBody>
          <a:bodyPr/>
          <a:lstStyle/>
          <a:p>
            <a:r>
              <a:rPr lang="en-GB"/>
              <a:t>Recommendation Breakdown</a:t>
            </a:r>
          </a:p>
        </p:txBody>
      </p:sp>
      <p:sp>
        <p:nvSpPr>
          <p:cNvPr id="6" name="Subtitle 5">
            <a:extLst>
              <a:ext uri="{FF2B5EF4-FFF2-40B4-BE49-F238E27FC236}">
                <a16:creationId xmlns:a16="http://schemas.microsoft.com/office/drawing/2014/main" id="{9B07C15C-344B-B91B-0DB8-FE7E7DC3AD06}"/>
              </a:ext>
            </a:extLst>
          </p:cNvPr>
          <p:cNvSpPr>
            <a:spLocks noGrp="1"/>
          </p:cNvSpPr>
          <p:nvPr>
            <p:ph type="subTitle" idx="19"/>
          </p:nvPr>
        </p:nvSpPr>
        <p:spPr/>
        <p:txBody>
          <a:bodyPr/>
          <a:lstStyle/>
          <a:p>
            <a:r>
              <a:rPr lang="en-GB"/>
              <a:t>The chart shows the percentage of recommended KOLs by country.​</a:t>
            </a:r>
          </a:p>
          <a:p>
            <a:pPr>
              <a:buNone/>
            </a:pPr>
            <a:endParaRPr lang="en-GB"/>
          </a:p>
        </p:txBody>
      </p:sp>
      <p:sp>
        <p:nvSpPr>
          <p:cNvPr id="4" name="Date Placeholder 3">
            <a:extLst>
              <a:ext uri="{FF2B5EF4-FFF2-40B4-BE49-F238E27FC236}">
                <a16:creationId xmlns:a16="http://schemas.microsoft.com/office/drawing/2014/main" id="{4B8EDD8B-39AB-7ED8-55E6-F10ABC8BEDC9}"/>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16B5EC4E-44EB-BC0F-2568-C81769B9213D}"/>
              </a:ext>
            </a:extLst>
          </p:cNvPr>
          <p:cNvSpPr>
            <a:spLocks noGrp="1"/>
          </p:cNvSpPr>
          <p:nvPr>
            <p:ph type="sldNum" sz="quarter" idx="22"/>
          </p:nvPr>
        </p:nvSpPr>
        <p:spPr/>
        <p:txBody>
          <a:bodyPr/>
          <a:lstStyle/>
          <a:p>
            <a:fld id="{24C8C45C-947F-4981-8B3F-4F32E973C901}" type="slidenum">
              <a:rPr lang="en-US" smtClean="0"/>
              <a:pPr/>
              <a:t>17</a:t>
            </a:fld>
            <a:endParaRPr lang="en-US"/>
          </a:p>
        </p:txBody>
      </p:sp>
      <p:graphicFrame>
        <p:nvGraphicFramePr>
          <p:cNvPr id="9" name="Table 8">
            <a:extLst>
              <a:ext uri="{FF2B5EF4-FFF2-40B4-BE49-F238E27FC236}">
                <a16:creationId xmlns:a16="http://schemas.microsoft.com/office/drawing/2014/main" id="{0D83DC2F-54EA-6CC3-8F70-274E5A641272}"/>
              </a:ext>
            </a:extLst>
          </p:cNvPr>
          <p:cNvGraphicFramePr>
            <a:graphicFrameLocks noGrp="1"/>
          </p:cNvGraphicFramePr>
          <p:nvPr>
            <p:extLst>
              <p:ext uri="{D42A27DB-BD31-4B8C-83A1-F6EECF244321}">
                <p14:modId xmlns:p14="http://schemas.microsoft.com/office/powerpoint/2010/main" val="3803605430"/>
              </p:ext>
            </p:extLst>
          </p:nvPr>
        </p:nvGraphicFramePr>
        <p:xfrm>
          <a:off x="648000" y="2218140"/>
          <a:ext cx="2474068" cy="3267075"/>
        </p:xfrm>
        <a:graphic>
          <a:graphicData uri="http://schemas.openxmlformats.org/drawingml/2006/table">
            <a:tbl>
              <a:tblPr/>
              <a:tblGrid>
                <a:gridCol w="1237034">
                  <a:extLst>
                    <a:ext uri="{9D8B030D-6E8A-4147-A177-3AD203B41FA5}">
                      <a16:colId xmlns:a16="http://schemas.microsoft.com/office/drawing/2014/main" val="811867409"/>
                    </a:ext>
                  </a:extLst>
                </a:gridCol>
                <a:gridCol w="1237034">
                  <a:extLst>
                    <a:ext uri="{9D8B030D-6E8A-4147-A177-3AD203B41FA5}">
                      <a16:colId xmlns:a16="http://schemas.microsoft.com/office/drawing/2014/main" val="3684970431"/>
                    </a:ext>
                  </a:extLst>
                </a:gridCol>
              </a:tblGrid>
              <a:tr h="653415">
                <a:tc>
                  <a:txBody>
                    <a:bodyPr/>
                    <a:lstStyle/>
                    <a:p>
                      <a:pPr algn="ctr" rtl="0" fontAlgn="base"/>
                      <a:r>
                        <a:rPr lang="en-GB" sz="1400" b="0" i="0" u="none" strike="noStrike">
                          <a:solidFill>
                            <a:srgbClr val="000000"/>
                          </a:solidFill>
                          <a:effectLst/>
                          <a:latin typeface="Gilroy Office"/>
                        </a:rPr>
                        <a:t>England</a:t>
                      </a:r>
                      <a:r>
                        <a:rPr lang="en-GB" sz="1400" b="0" i="0">
                          <a:solidFill>
                            <a:srgbClr val="000000"/>
                          </a:solidFill>
                          <a:effectLst/>
                          <a:latin typeface="Gilroy Office"/>
                        </a:rPr>
                        <a:t>​</a:t>
                      </a:r>
                      <a:endParaRPr lang="en-GB" sz="2000" b="0" i="0">
                        <a:solidFill>
                          <a:srgbClr val="000000"/>
                        </a:solidFill>
                        <a:effectLst/>
                      </a:endParaRPr>
                    </a:p>
                  </a:txBody>
                  <a:tcPr anchor="ctr">
                    <a:lnL w="6350" cap="flat" cmpd="sng" algn="ctr">
                      <a:solidFill>
                        <a:srgbClr val="68A17C"/>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ase"/>
                      <a:r>
                        <a:rPr lang="en-GB" sz="1400" b="0" i="0" u="none" strike="noStrike">
                          <a:solidFill>
                            <a:srgbClr val="000000"/>
                          </a:solidFill>
                          <a:effectLst/>
                          <a:latin typeface="Gilroy Office"/>
                        </a:rPr>
                        <a:t>62%</a:t>
                      </a:r>
                      <a:r>
                        <a:rPr lang="en-GB" sz="1400" b="0" i="0">
                          <a:solidFill>
                            <a:srgbClr val="000000"/>
                          </a:solidFill>
                          <a:effectLst/>
                          <a:latin typeface="Gilroy Office"/>
                        </a:rPr>
                        <a:t>​</a:t>
                      </a:r>
                      <a:endParaRPr lang="en-GB" sz="2000" b="0" i="0">
                        <a:solidFill>
                          <a:srgbClr val="000000"/>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65353037"/>
                  </a:ext>
                </a:extLst>
              </a:tr>
              <a:tr h="653415">
                <a:tc>
                  <a:txBody>
                    <a:bodyPr/>
                    <a:lstStyle/>
                    <a:p>
                      <a:pPr algn="ctr" rtl="0" fontAlgn="base"/>
                      <a:r>
                        <a:rPr lang="en-GB" sz="1400" b="0" i="0" u="none" strike="noStrike">
                          <a:solidFill>
                            <a:srgbClr val="000000"/>
                          </a:solidFill>
                          <a:effectLst/>
                          <a:latin typeface="Gilroy Office"/>
                        </a:rPr>
                        <a:t>Ireland</a:t>
                      </a:r>
                      <a:r>
                        <a:rPr lang="en-GB" sz="1400" b="0" i="0">
                          <a:solidFill>
                            <a:srgbClr val="000000"/>
                          </a:solidFill>
                          <a:effectLst/>
                          <a:latin typeface="Gilroy Office"/>
                        </a:rPr>
                        <a:t>​</a:t>
                      </a:r>
                      <a:endParaRPr lang="en-GB" sz="2000" b="0" i="0">
                        <a:solidFill>
                          <a:srgbClr val="000000"/>
                        </a:solidFill>
                        <a:effectLst/>
                      </a:endParaRPr>
                    </a:p>
                  </a:txBody>
                  <a:tcPr anchor="ctr">
                    <a:lnL w="6350" cap="flat" cmpd="sng" algn="ctr">
                      <a:solidFill>
                        <a:srgbClr val="68A17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ase"/>
                      <a:r>
                        <a:rPr lang="en-GB" sz="1400" b="0" i="0" u="none" strike="noStrike">
                          <a:solidFill>
                            <a:srgbClr val="000000"/>
                          </a:solidFill>
                          <a:effectLst/>
                          <a:latin typeface="Gilroy Office"/>
                        </a:rPr>
                        <a:t>15%</a:t>
                      </a:r>
                      <a:r>
                        <a:rPr lang="en-GB" sz="1400" b="0" i="0">
                          <a:solidFill>
                            <a:srgbClr val="000000"/>
                          </a:solidFill>
                          <a:effectLst/>
                          <a:latin typeface="Gilroy Office"/>
                        </a:rPr>
                        <a:t>​</a:t>
                      </a:r>
                      <a:endParaRPr lang="en-GB" sz="2000" b="0" i="0">
                        <a:solidFill>
                          <a:srgbClr val="000000"/>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15245865"/>
                  </a:ext>
                </a:extLst>
              </a:tr>
              <a:tr h="653415">
                <a:tc>
                  <a:txBody>
                    <a:bodyPr/>
                    <a:lstStyle/>
                    <a:p>
                      <a:pPr algn="ctr" rtl="0" fontAlgn="base"/>
                      <a:r>
                        <a:rPr lang="en-GB" sz="1400" b="0" i="0" u="none" strike="noStrike">
                          <a:solidFill>
                            <a:srgbClr val="000000"/>
                          </a:solidFill>
                          <a:effectLst/>
                          <a:latin typeface="Gilroy Office"/>
                        </a:rPr>
                        <a:t>Scotland</a:t>
                      </a:r>
                      <a:r>
                        <a:rPr lang="en-GB" sz="1400" b="0" i="0">
                          <a:solidFill>
                            <a:srgbClr val="000000"/>
                          </a:solidFill>
                          <a:effectLst/>
                          <a:latin typeface="Gilroy Office"/>
                        </a:rPr>
                        <a:t>​</a:t>
                      </a:r>
                      <a:endParaRPr lang="en-GB" sz="2000" b="0" i="0">
                        <a:solidFill>
                          <a:srgbClr val="000000"/>
                        </a:solidFill>
                        <a:effectLst/>
                      </a:endParaRPr>
                    </a:p>
                  </a:txBody>
                  <a:tcPr anchor="ctr">
                    <a:lnL w="6350" cap="flat" cmpd="sng" algn="ctr">
                      <a:solidFill>
                        <a:srgbClr val="68A17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ase"/>
                      <a:r>
                        <a:rPr lang="en-GB" sz="1400" b="0" i="0" u="none" strike="noStrike">
                          <a:solidFill>
                            <a:srgbClr val="000000"/>
                          </a:solidFill>
                          <a:effectLst/>
                          <a:latin typeface="Gilroy Office"/>
                        </a:rPr>
                        <a:t>14%</a:t>
                      </a:r>
                      <a:r>
                        <a:rPr lang="en-GB" sz="1400" b="0" i="0">
                          <a:solidFill>
                            <a:srgbClr val="000000"/>
                          </a:solidFill>
                          <a:effectLst/>
                          <a:latin typeface="Gilroy Office"/>
                        </a:rPr>
                        <a:t>​</a:t>
                      </a:r>
                      <a:endParaRPr lang="en-GB" sz="2000" b="0" i="0">
                        <a:solidFill>
                          <a:srgbClr val="000000"/>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23283765"/>
                  </a:ext>
                </a:extLst>
              </a:tr>
              <a:tr h="653415">
                <a:tc>
                  <a:txBody>
                    <a:bodyPr/>
                    <a:lstStyle/>
                    <a:p>
                      <a:pPr algn="ctr" rtl="0" fontAlgn="base"/>
                      <a:r>
                        <a:rPr lang="en-GB" sz="1400" b="0" i="0" u="none" strike="noStrike">
                          <a:solidFill>
                            <a:srgbClr val="000000"/>
                          </a:solidFill>
                          <a:effectLst/>
                          <a:latin typeface="Gilroy Office"/>
                        </a:rPr>
                        <a:t>Wales</a:t>
                      </a:r>
                      <a:r>
                        <a:rPr lang="en-GB" sz="1400" b="0" i="0">
                          <a:solidFill>
                            <a:srgbClr val="000000"/>
                          </a:solidFill>
                          <a:effectLst/>
                          <a:latin typeface="Gilroy Office"/>
                        </a:rPr>
                        <a:t>​</a:t>
                      </a:r>
                      <a:endParaRPr lang="en-GB" sz="2000" b="0" i="0">
                        <a:solidFill>
                          <a:srgbClr val="000000"/>
                        </a:solidFill>
                        <a:effectLst/>
                      </a:endParaRPr>
                    </a:p>
                  </a:txBody>
                  <a:tcPr anchor="ctr">
                    <a:lnL w="6350" cap="flat" cmpd="sng" algn="ctr">
                      <a:solidFill>
                        <a:srgbClr val="68A17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ase"/>
                      <a:r>
                        <a:rPr lang="en-GB" sz="1400" b="0" i="0" u="none" strike="noStrike">
                          <a:solidFill>
                            <a:srgbClr val="000000"/>
                          </a:solidFill>
                          <a:effectLst/>
                          <a:latin typeface="Gilroy Office"/>
                        </a:rPr>
                        <a:t>8%</a:t>
                      </a:r>
                      <a:r>
                        <a:rPr lang="en-GB" sz="1400" b="0" i="0">
                          <a:solidFill>
                            <a:srgbClr val="000000"/>
                          </a:solidFill>
                          <a:effectLst/>
                          <a:latin typeface="Gilroy Office"/>
                        </a:rPr>
                        <a:t>​</a:t>
                      </a:r>
                      <a:endParaRPr lang="en-GB" sz="2000" b="0" i="0">
                        <a:solidFill>
                          <a:srgbClr val="000000"/>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594592956"/>
                  </a:ext>
                </a:extLst>
              </a:tr>
              <a:tr h="653415">
                <a:tc>
                  <a:txBody>
                    <a:bodyPr/>
                    <a:lstStyle/>
                    <a:p>
                      <a:pPr algn="ctr" rtl="0" fontAlgn="base"/>
                      <a:r>
                        <a:rPr lang="en-GB" sz="1400" b="0" i="0" u="none" strike="noStrike">
                          <a:solidFill>
                            <a:srgbClr val="000000"/>
                          </a:solidFill>
                          <a:effectLst/>
                          <a:latin typeface="Gilroy Office"/>
                        </a:rPr>
                        <a:t>Northen Ireland</a:t>
                      </a:r>
                      <a:r>
                        <a:rPr lang="en-GB" sz="1400" b="0" i="0">
                          <a:solidFill>
                            <a:srgbClr val="000000"/>
                          </a:solidFill>
                          <a:effectLst/>
                          <a:latin typeface="Gilroy Office"/>
                        </a:rPr>
                        <a:t>​</a:t>
                      </a:r>
                      <a:endParaRPr lang="en-GB" sz="2000" b="0" i="0">
                        <a:solidFill>
                          <a:srgbClr val="000000"/>
                        </a:solidFill>
                        <a:effectLst/>
                      </a:endParaRPr>
                    </a:p>
                  </a:txBody>
                  <a:tcPr anchor="ctr">
                    <a:lnL w="6350" cap="flat" cmpd="sng" algn="ctr">
                      <a:solidFill>
                        <a:srgbClr val="68A17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ase"/>
                      <a:r>
                        <a:rPr lang="en-GB" sz="1400" b="0" i="0" u="none" strike="noStrike">
                          <a:solidFill>
                            <a:srgbClr val="000000"/>
                          </a:solidFill>
                          <a:effectLst/>
                          <a:latin typeface="Gilroy Office"/>
                        </a:rPr>
                        <a:t>1%</a:t>
                      </a:r>
                      <a:r>
                        <a:rPr lang="en-GB" sz="1400" b="0" i="0">
                          <a:solidFill>
                            <a:srgbClr val="000000"/>
                          </a:solidFill>
                          <a:effectLst/>
                          <a:latin typeface="Gilroy Office"/>
                        </a:rPr>
                        <a:t>​</a:t>
                      </a:r>
                      <a:endParaRPr lang="en-GB" sz="2000" b="0" i="0">
                        <a:solidFill>
                          <a:srgbClr val="000000"/>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2046024179"/>
                  </a:ext>
                </a:extLst>
              </a:tr>
            </a:tbl>
          </a:graphicData>
        </a:graphic>
      </p:graphicFrame>
      <p:graphicFrame>
        <p:nvGraphicFramePr>
          <p:cNvPr id="10" name="Chart 9">
            <a:extLst>
              <a:ext uri="{FF2B5EF4-FFF2-40B4-BE49-F238E27FC236}">
                <a16:creationId xmlns:a16="http://schemas.microsoft.com/office/drawing/2014/main" id="{74C65DB7-BF5A-68F8-1B51-26A3E6E7ED26}"/>
              </a:ext>
            </a:extLst>
          </p:cNvPr>
          <p:cNvGraphicFramePr>
            <a:graphicFrameLocks/>
          </p:cNvGraphicFramePr>
          <p:nvPr>
            <p:extLst>
              <p:ext uri="{D42A27DB-BD31-4B8C-83A1-F6EECF244321}">
                <p14:modId xmlns:p14="http://schemas.microsoft.com/office/powerpoint/2010/main" val="3200109112"/>
              </p:ext>
            </p:extLst>
          </p:nvPr>
        </p:nvGraphicFramePr>
        <p:xfrm>
          <a:off x="4333875" y="1798542"/>
          <a:ext cx="6355461" cy="4106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795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EF61CE-B6A0-5527-FA1E-56A52C7C6088}"/>
              </a:ext>
            </a:extLst>
          </p:cNvPr>
          <p:cNvSpPr>
            <a:spLocks noGrp="1"/>
          </p:cNvSpPr>
          <p:nvPr>
            <p:ph type="sldNum" sz="quarter" idx="12"/>
          </p:nvPr>
        </p:nvSpPr>
        <p:spPr/>
        <p:txBody>
          <a:bodyPr/>
          <a:lstStyle/>
          <a:p>
            <a:r>
              <a:rPr lang="en-US"/>
              <a:t>18</a:t>
            </a:r>
          </a:p>
        </p:txBody>
      </p:sp>
      <p:sp>
        <p:nvSpPr>
          <p:cNvPr id="2" name="Title 1">
            <a:extLst>
              <a:ext uri="{FF2B5EF4-FFF2-40B4-BE49-F238E27FC236}">
                <a16:creationId xmlns:a16="http://schemas.microsoft.com/office/drawing/2014/main" id="{E76018E8-74C0-C629-7461-C4BFE24DC6BD}"/>
              </a:ext>
            </a:extLst>
          </p:cNvPr>
          <p:cNvSpPr>
            <a:spLocks noGrp="1"/>
          </p:cNvSpPr>
          <p:nvPr>
            <p:ph type="title"/>
          </p:nvPr>
        </p:nvSpPr>
        <p:spPr/>
        <p:txBody>
          <a:bodyPr/>
          <a:lstStyle/>
          <a:p>
            <a:r>
              <a:rPr lang="en-GB"/>
              <a:t>Professional Organisations</a:t>
            </a:r>
          </a:p>
        </p:txBody>
      </p:sp>
    </p:spTree>
    <p:extLst>
      <p:ext uri="{BB962C8B-B14F-4D97-AF65-F5344CB8AC3E}">
        <p14:creationId xmlns:p14="http://schemas.microsoft.com/office/powerpoint/2010/main" val="301576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7AE7-8D53-381F-86C2-827B5135BE53}"/>
              </a:ext>
            </a:extLst>
          </p:cNvPr>
          <p:cNvSpPr>
            <a:spLocks noGrp="1"/>
          </p:cNvSpPr>
          <p:nvPr>
            <p:ph type="title"/>
          </p:nvPr>
        </p:nvSpPr>
        <p:spPr/>
        <p:txBody>
          <a:bodyPr/>
          <a:lstStyle/>
          <a:p>
            <a:r>
              <a:rPr lang="en-GB"/>
              <a:t>Professional Organisations</a:t>
            </a:r>
          </a:p>
        </p:txBody>
      </p:sp>
      <p:sp>
        <p:nvSpPr>
          <p:cNvPr id="4" name="Date Placeholder 3">
            <a:extLst>
              <a:ext uri="{FF2B5EF4-FFF2-40B4-BE49-F238E27FC236}">
                <a16:creationId xmlns:a16="http://schemas.microsoft.com/office/drawing/2014/main" id="{1C653F03-880C-C715-EE7E-85367DD5304D}"/>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97A2FB0F-7AB6-8414-8309-F06E974C0F4A}"/>
              </a:ext>
            </a:extLst>
          </p:cNvPr>
          <p:cNvSpPr>
            <a:spLocks noGrp="1"/>
          </p:cNvSpPr>
          <p:nvPr>
            <p:ph type="sldNum" sz="quarter" idx="22"/>
          </p:nvPr>
        </p:nvSpPr>
        <p:spPr/>
        <p:txBody>
          <a:bodyPr/>
          <a:lstStyle/>
          <a:p>
            <a:fld id="{24C8C45C-947F-4981-8B3F-4F32E973C901}" type="slidenum">
              <a:rPr lang="en-US" smtClean="0"/>
              <a:pPr/>
              <a:t>19</a:t>
            </a:fld>
            <a:endParaRPr lang="en-US"/>
          </a:p>
        </p:txBody>
      </p:sp>
      <p:graphicFrame>
        <p:nvGraphicFramePr>
          <p:cNvPr id="9" name="Table 8">
            <a:extLst>
              <a:ext uri="{FF2B5EF4-FFF2-40B4-BE49-F238E27FC236}">
                <a16:creationId xmlns:a16="http://schemas.microsoft.com/office/drawing/2014/main" id="{19FF2C71-064E-8766-CCE4-806810B6472B}"/>
              </a:ext>
            </a:extLst>
          </p:cNvPr>
          <p:cNvGraphicFramePr>
            <a:graphicFrameLocks noGrp="1"/>
          </p:cNvGraphicFramePr>
          <p:nvPr>
            <p:extLst>
              <p:ext uri="{D42A27DB-BD31-4B8C-83A1-F6EECF244321}">
                <p14:modId xmlns:p14="http://schemas.microsoft.com/office/powerpoint/2010/main" val="2353670861"/>
              </p:ext>
            </p:extLst>
          </p:nvPr>
        </p:nvGraphicFramePr>
        <p:xfrm>
          <a:off x="5734087" y="4057950"/>
          <a:ext cx="5983461" cy="1820210"/>
        </p:xfrm>
        <a:graphic>
          <a:graphicData uri="http://schemas.openxmlformats.org/drawingml/2006/table">
            <a:tbl>
              <a:tblPr/>
              <a:tblGrid>
                <a:gridCol w="1827162">
                  <a:extLst>
                    <a:ext uri="{9D8B030D-6E8A-4147-A177-3AD203B41FA5}">
                      <a16:colId xmlns:a16="http://schemas.microsoft.com/office/drawing/2014/main" val="2470112263"/>
                    </a:ext>
                  </a:extLst>
                </a:gridCol>
                <a:gridCol w="702124">
                  <a:extLst>
                    <a:ext uri="{9D8B030D-6E8A-4147-A177-3AD203B41FA5}">
                      <a16:colId xmlns:a16="http://schemas.microsoft.com/office/drawing/2014/main" val="1291299109"/>
                    </a:ext>
                  </a:extLst>
                </a:gridCol>
                <a:gridCol w="1028702">
                  <a:extLst>
                    <a:ext uri="{9D8B030D-6E8A-4147-A177-3AD203B41FA5}">
                      <a16:colId xmlns:a16="http://schemas.microsoft.com/office/drawing/2014/main" val="2694178826"/>
                    </a:ext>
                  </a:extLst>
                </a:gridCol>
                <a:gridCol w="972077">
                  <a:extLst>
                    <a:ext uri="{9D8B030D-6E8A-4147-A177-3AD203B41FA5}">
                      <a16:colId xmlns:a16="http://schemas.microsoft.com/office/drawing/2014/main" val="2817408605"/>
                    </a:ext>
                  </a:extLst>
                </a:gridCol>
                <a:gridCol w="1453396">
                  <a:extLst>
                    <a:ext uri="{9D8B030D-6E8A-4147-A177-3AD203B41FA5}">
                      <a16:colId xmlns:a16="http://schemas.microsoft.com/office/drawing/2014/main" val="373157309"/>
                    </a:ext>
                  </a:extLst>
                </a:gridCol>
              </a:tblGrid>
              <a:tr h="387862">
                <a:tc>
                  <a:txBody>
                    <a:bodyPr/>
                    <a:lstStyle/>
                    <a:p>
                      <a:pPr algn="ctr" rtl="0" fontAlgn="b"/>
                      <a:r>
                        <a:rPr lang="en-GB" sz="1200" b="1" i="0" u="none" strike="noStrike">
                          <a:solidFill>
                            <a:srgbClr val="FFFFFF"/>
                          </a:solidFill>
                          <a:effectLst/>
                          <a:highlight>
                            <a:srgbClr val="68A17C"/>
                          </a:highlight>
                          <a:latin typeface="+mn-lt"/>
                        </a:rPr>
                        <a:t>Name</a:t>
                      </a:r>
                    </a:p>
                  </a:txBody>
                  <a:tcPr marL="0" marR="0" marT="0" marB="0" anchor="ctr">
                    <a:lnL w="6350" cap="flat" cmpd="sng" algn="ctr">
                      <a:solidFill>
                        <a:srgbClr val="68A17C"/>
                      </a:solidFill>
                      <a:prstDash val="solid"/>
                      <a:round/>
                      <a:headEnd type="none" w="med" len="med"/>
                      <a:tailEnd type="none" w="med" len="med"/>
                    </a:lnL>
                    <a:lnR>
                      <a:noFill/>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A17C"/>
                    </a:solidFill>
                  </a:tcPr>
                </a:tc>
                <a:tc>
                  <a:txBody>
                    <a:bodyPr/>
                    <a:lstStyle/>
                    <a:p>
                      <a:pPr algn="ctr" rtl="0" fontAlgn="b"/>
                      <a:r>
                        <a:rPr lang="en-GB" sz="1200" b="1" i="0" u="none" strike="noStrike">
                          <a:solidFill>
                            <a:srgbClr val="FFFFFF"/>
                          </a:solidFill>
                          <a:effectLst/>
                          <a:highlight>
                            <a:srgbClr val="68A17C"/>
                          </a:highlight>
                          <a:latin typeface="+mn-lt"/>
                        </a:rPr>
                        <a:t>Country</a:t>
                      </a:r>
                    </a:p>
                  </a:txBody>
                  <a:tcPr marL="0" marR="0" marT="0" marB="0" anchor="ctr">
                    <a:lnL>
                      <a:noFill/>
                    </a:lnL>
                    <a:lnR>
                      <a:noFill/>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A17C"/>
                    </a:solidFill>
                  </a:tcPr>
                </a:tc>
                <a:tc>
                  <a:txBody>
                    <a:bodyPr/>
                    <a:lstStyle/>
                    <a:p>
                      <a:pPr algn="ctr" rtl="0" fontAlgn="b"/>
                      <a:r>
                        <a:rPr lang="en-GB" sz="1200" b="1" i="0" u="none" strike="noStrike">
                          <a:solidFill>
                            <a:srgbClr val="FFFFFF"/>
                          </a:solidFill>
                          <a:effectLst/>
                          <a:highlight>
                            <a:srgbClr val="68A17C"/>
                          </a:highlight>
                          <a:latin typeface="+mn-lt"/>
                        </a:rPr>
                        <a:t>International</a:t>
                      </a:r>
                    </a:p>
                  </a:txBody>
                  <a:tcPr marL="0" marR="0" marT="0" marB="0" anchor="ctr">
                    <a:lnL>
                      <a:noFill/>
                    </a:lnL>
                    <a:lnR>
                      <a:noFill/>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A17C"/>
                    </a:solidFill>
                  </a:tcPr>
                </a:tc>
                <a:tc>
                  <a:txBody>
                    <a:bodyPr/>
                    <a:lstStyle/>
                    <a:p>
                      <a:pPr algn="ctr" rtl="0" fontAlgn="b"/>
                      <a:r>
                        <a:rPr lang="en-GB" sz="1200" b="1" i="0" u="none" strike="noStrike">
                          <a:solidFill>
                            <a:srgbClr val="FFFFFF"/>
                          </a:solidFill>
                          <a:effectLst/>
                          <a:highlight>
                            <a:srgbClr val="68A17C"/>
                          </a:highlight>
                          <a:latin typeface="+mn-lt"/>
                        </a:rPr>
                        <a:t>Regional</a:t>
                      </a:r>
                    </a:p>
                  </a:txBody>
                  <a:tcPr marL="0" marR="0" marT="0" marB="0" anchor="ctr">
                    <a:lnL>
                      <a:noFill/>
                    </a:lnL>
                    <a:lnR>
                      <a:noFill/>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A17C"/>
                    </a:solidFill>
                  </a:tcPr>
                </a:tc>
                <a:tc>
                  <a:txBody>
                    <a:bodyPr/>
                    <a:lstStyle/>
                    <a:p>
                      <a:pPr algn="ctr" rtl="0" fontAlgn="b"/>
                      <a:r>
                        <a:rPr lang="en-GB" sz="1200" b="1" i="0" u="none" strike="noStrike">
                          <a:solidFill>
                            <a:srgbClr val="FFFFFF"/>
                          </a:solidFill>
                          <a:effectLst/>
                          <a:highlight>
                            <a:srgbClr val="68A17C"/>
                          </a:highlight>
                          <a:latin typeface="+mn-lt"/>
                        </a:rPr>
                        <a:t>National</a:t>
                      </a:r>
                    </a:p>
                  </a:txBody>
                  <a:tcPr marL="0" marR="0" marT="0" marB="0" anchor="ctr">
                    <a:lnL>
                      <a:noFill/>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A17C"/>
                    </a:solidFill>
                  </a:tcPr>
                </a:tc>
                <a:extLst>
                  <a:ext uri="{0D108BD9-81ED-4DB2-BD59-A6C34878D82A}">
                    <a16:rowId xmlns:a16="http://schemas.microsoft.com/office/drawing/2014/main" val="2678294209"/>
                  </a:ext>
                </a:extLst>
              </a:tr>
              <a:tr h="321472">
                <a:tc>
                  <a:txBody>
                    <a:bodyPr/>
                    <a:lstStyle/>
                    <a:p>
                      <a:pPr algn="ctr" rtl="0" fontAlgn="t"/>
                      <a:r>
                        <a:rPr lang="en-GB" sz="1200" b="0" i="0" u="none" strike="noStrike">
                          <a:solidFill>
                            <a:srgbClr val="000000"/>
                          </a:solidFill>
                          <a:effectLst/>
                          <a:latin typeface="+mn-lt"/>
                        </a:rPr>
                        <a:t>Christopher Ernest Maitland Griffiths</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t"/>
                      <a:r>
                        <a:rPr lang="en-GB" sz="1200" b="0" i="0" u="none" strike="noStrike">
                          <a:solidFill>
                            <a:srgbClr val="000000"/>
                          </a:solidFill>
                          <a:effectLst/>
                          <a:latin typeface="+mn-lt"/>
                        </a:rPr>
                        <a:t>England</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1086093787"/>
                  </a:ext>
                </a:extLst>
              </a:tr>
              <a:tr h="266647">
                <a:tc>
                  <a:txBody>
                    <a:bodyPr/>
                    <a:lstStyle/>
                    <a:p>
                      <a:pPr algn="ctr" rtl="0" fontAlgn="t"/>
                      <a:r>
                        <a:rPr lang="en-GB" sz="1200" b="0" i="0" u="none" strike="noStrike">
                          <a:solidFill>
                            <a:srgbClr val="000000"/>
                          </a:solidFill>
                          <a:effectLst/>
                          <a:latin typeface="+mn-lt"/>
                        </a:rPr>
                        <a:t>Anthony Paul Bewley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t"/>
                      <a:r>
                        <a:rPr lang="en-GB" sz="1200" b="0" i="0" u="none" strike="noStrike">
                          <a:solidFill>
                            <a:srgbClr val="000000"/>
                          </a:solidFill>
                          <a:effectLst/>
                          <a:latin typeface="+mn-lt"/>
                        </a:rPr>
                        <a:t>England</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N</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2608223772"/>
                  </a:ext>
                </a:extLst>
              </a:tr>
              <a:tr h="266647">
                <a:tc>
                  <a:txBody>
                    <a:bodyPr/>
                    <a:lstStyle/>
                    <a:p>
                      <a:pPr algn="ctr" rtl="0" fontAlgn="t"/>
                      <a:r>
                        <a:rPr lang="en-GB" sz="1200" b="0" i="0" u="none" strike="noStrike">
                          <a:solidFill>
                            <a:srgbClr val="000000"/>
                          </a:solidFill>
                          <a:effectLst/>
                          <a:latin typeface="+mn-lt"/>
                        </a:rPr>
                        <a:t>Nicholas John Reynolds</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t"/>
                      <a:r>
                        <a:rPr lang="en-GB" sz="1200" b="0" i="0" u="none" strike="noStrike">
                          <a:solidFill>
                            <a:srgbClr val="000000"/>
                          </a:solidFill>
                          <a:effectLst/>
                          <a:latin typeface="+mn-lt"/>
                        </a:rPr>
                        <a:t>England</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N</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3930747447"/>
                  </a:ext>
                </a:extLst>
              </a:tr>
              <a:tr h="266647">
                <a:tc>
                  <a:txBody>
                    <a:bodyPr/>
                    <a:lstStyle/>
                    <a:p>
                      <a:pPr algn="ctr" rtl="0" fontAlgn="t"/>
                      <a:r>
                        <a:rPr lang="en-GB" sz="1200" b="0" i="0" u="none" strike="noStrike">
                          <a:solidFill>
                            <a:srgbClr val="000000"/>
                          </a:solidFill>
                          <a:effectLst/>
                          <a:latin typeface="+mn-lt"/>
                        </a:rPr>
                        <a:t>Carsten Flohr</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t"/>
                      <a:r>
                        <a:rPr lang="en-GB" sz="1200" b="0" i="0" u="none" strike="noStrike">
                          <a:solidFill>
                            <a:srgbClr val="000000"/>
                          </a:solidFill>
                          <a:effectLst/>
                          <a:latin typeface="+mn-lt"/>
                        </a:rPr>
                        <a:t>England</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740272714"/>
                  </a:ext>
                </a:extLst>
              </a:tr>
              <a:tr h="266647">
                <a:tc>
                  <a:txBody>
                    <a:bodyPr/>
                    <a:lstStyle/>
                    <a:p>
                      <a:pPr algn="ctr" rtl="0" fontAlgn="t"/>
                      <a:r>
                        <a:rPr lang="en-GB" sz="1200" b="0" i="0" u="none" strike="noStrike">
                          <a:solidFill>
                            <a:srgbClr val="000000"/>
                          </a:solidFill>
                          <a:effectLst/>
                          <a:latin typeface="+mn-lt"/>
                        </a:rPr>
                        <a:t>Nicholas Julian Levell</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t"/>
                      <a:r>
                        <a:rPr lang="en-GB" sz="1200" b="0" i="0" u="none" strike="noStrike">
                          <a:solidFill>
                            <a:srgbClr val="000000"/>
                          </a:solidFill>
                          <a:effectLst/>
                          <a:latin typeface="+mn-lt"/>
                        </a:rPr>
                        <a:t>England</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N</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N</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Y</a:t>
                      </a:r>
                    </a:p>
                  </a:txBody>
                  <a:tcPr marL="0" marR="0" marT="0" marB="0" anchor="ctr">
                    <a:lnL w="6350" cap="flat" cmpd="sng" algn="ctr">
                      <a:solidFill>
                        <a:srgbClr val="68A17C"/>
                      </a:solidFill>
                      <a:prstDash val="solid"/>
                      <a:round/>
                      <a:headEnd type="none" w="med" len="med"/>
                      <a:tailEnd type="none" w="med" len="med"/>
                    </a:lnL>
                    <a:lnR w="6350" cap="flat" cmpd="sng" algn="ctr">
                      <a:solidFill>
                        <a:srgbClr val="68A17C"/>
                      </a:solidFill>
                      <a:prstDash val="solid"/>
                      <a:round/>
                      <a:headEnd type="none" w="med" len="med"/>
                      <a:tailEnd type="none" w="med" len="med"/>
                    </a:lnR>
                    <a:lnT w="6350" cap="flat" cmpd="sng" algn="ctr">
                      <a:solidFill>
                        <a:srgbClr val="68A17C"/>
                      </a:solidFill>
                      <a:prstDash val="solid"/>
                      <a:round/>
                      <a:headEnd type="none" w="med" len="med"/>
                      <a:tailEnd type="none" w="med" len="med"/>
                    </a:lnT>
                    <a:lnB w="6350" cap="flat" cmpd="sng" algn="ctr">
                      <a:solidFill>
                        <a:srgbClr val="68A17C"/>
                      </a:solidFill>
                      <a:prstDash val="solid"/>
                      <a:round/>
                      <a:headEnd type="none" w="med" len="med"/>
                      <a:tailEnd type="none" w="med" len="med"/>
                    </a:lnB>
                    <a:noFill/>
                  </a:tcPr>
                </a:tc>
                <a:extLst>
                  <a:ext uri="{0D108BD9-81ED-4DB2-BD59-A6C34878D82A}">
                    <a16:rowId xmlns:a16="http://schemas.microsoft.com/office/drawing/2014/main" val="1962945486"/>
                  </a:ext>
                </a:extLst>
              </a:tr>
            </a:tbl>
          </a:graphicData>
        </a:graphic>
      </p:graphicFrame>
      <p:graphicFrame>
        <p:nvGraphicFramePr>
          <p:cNvPr id="10" name="Table 9">
            <a:extLst>
              <a:ext uri="{FF2B5EF4-FFF2-40B4-BE49-F238E27FC236}">
                <a16:creationId xmlns:a16="http://schemas.microsoft.com/office/drawing/2014/main" id="{D0E905EB-4E36-DF4B-1C0F-8CA7D4D826D1}"/>
              </a:ext>
            </a:extLst>
          </p:cNvPr>
          <p:cNvGraphicFramePr>
            <a:graphicFrameLocks noGrp="1"/>
          </p:cNvGraphicFramePr>
          <p:nvPr>
            <p:extLst>
              <p:ext uri="{D42A27DB-BD31-4B8C-83A1-F6EECF244321}">
                <p14:modId xmlns:p14="http://schemas.microsoft.com/office/powerpoint/2010/main" val="102558787"/>
              </p:ext>
            </p:extLst>
          </p:nvPr>
        </p:nvGraphicFramePr>
        <p:xfrm>
          <a:off x="5730819" y="1551874"/>
          <a:ext cx="6024111" cy="990600"/>
        </p:xfrm>
        <a:graphic>
          <a:graphicData uri="http://schemas.openxmlformats.org/drawingml/2006/table">
            <a:tbl>
              <a:tblPr/>
              <a:tblGrid>
                <a:gridCol w="2246492">
                  <a:extLst>
                    <a:ext uri="{9D8B030D-6E8A-4147-A177-3AD203B41FA5}">
                      <a16:colId xmlns:a16="http://schemas.microsoft.com/office/drawing/2014/main" val="940894940"/>
                    </a:ext>
                  </a:extLst>
                </a:gridCol>
                <a:gridCol w="1116971">
                  <a:extLst>
                    <a:ext uri="{9D8B030D-6E8A-4147-A177-3AD203B41FA5}">
                      <a16:colId xmlns:a16="http://schemas.microsoft.com/office/drawing/2014/main" val="102436905"/>
                    </a:ext>
                  </a:extLst>
                </a:gridCol>
                <a:gridCol w="1367975">
                  <a:extLst>
                    <a:ext uri="{9D8B030D-6E8A-4147-A177-3AD203B41FA5}">
                      <a16:colId xmlns:a16="http://schemas.microsoft.com/office/drawing/2014/main" val="1685035421"/>
                    </a:ext>
                  </a:extLst>
                </a:gridCol>
                <a:gridCol w="1292673">
                  <a:extLst>
                    <a:ext uri="{9D8B030D-6E8A-4147-A177-3AD203B41FA5}">
                      <a16:colId xmlns:a16="http://schemas.microsoft.com/office/drawing/2014/main" val="2979548345"/>
                    </a:ext>
                  </a:extLst>
                </a:gridCol>
              </a:tblGrid>
              <a:tr h="203200">
                <a:tc>
                  <a:txBody>
                    <a:bodyPr/>
                    <a:lstStyle/>
                    <a:p>
                      <a:pPr algn="ctr" rtl="0" fontAlgn="b"/>
                      <a:r>
                        <a:rPr lang="en-GB" sz="1200" b="1" i="0" u="none" strike="noStrike">
                          <a:solidFill>
                            <a:srgbClr val="FFFFFF"/>
                          </a:solidFill>
                          <a:effectLst/>
                          <a:highlight>
                            <a:srgbClr val="006E96"/>
                          </a:highlight>
                          <a:latin typeface="+mn-lt"/>
                        </a:rPr>
                        <a:t>Region</a:t>
                      </a:r>
                    </a:p>
                  </a:txBody>
                  <a:tcPr marL="0" marR="0" marT="0" marB="0" anchor="b">
                    <a:lnL w="6350" cap="flat" cmpd="sng" algn="ctr">
                      <a:solidFill>
                        <a:srgbClr val="006E96"/>
                      </a:solidFill>
                      <a:prstDash val="solid"/>
                      <a:round/>
                      <a:headEnd type="none" w="med" len="med"/>
                      <a:tailEnd type="none" w="med" len="med"/>
                    </a:lnL>
                    <a:lnR>
                      <a:noFill/>
                    </a:lnR>
                    <a:lnT w="6350" cap="flat" cmpd="sng" algn="ctr">
                      <a:solidFill>
                        <a:srgbClr val="006E96"/>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E96"/>
                    </a:solidFill>
                  </a:tcPr>
                </a:tc>
                <a:tc>
                  <a:txBody>
                    <a:bodyPr/>
                    <a:lstStyle/>
                    <a:p>
                      <a:pPr algn="ctr" rtl="0" fontAlgn="b"/>
                      <a:r>
                        <a:rPr lang="en-GB" sz="1200" b="1" i="0" u="none" strike="noStrike">
                          <a:solidFill>
                            <a:srgbClr val="FFFFFF"/>
                          </a:solidFill>
                          <a:effectLst/>
                          <a:highlight>
                            <a:srgbClr val="006E96"/>
                          </a:highlight>
                          <a:latin typeface="+mn-lt"/>
                        </a:rPr>
                        <a:t>Total</a:t>
                      </a:r>
                    </a:p>
                  </a:txBody>
                  <a:tcPr marL="0" marR="0" marT="0" marB="0" anchor="b">
                    <a:lnL>
                      <a:noFill/>
                    </a:lnL>
                    <a:lnR>
                      <a:noFill/>
                    </a:lnR>
                    <a:lnT w="6350" cap="flat" cmpd="sng" algn="ctr">
                      <a:solidFill>
                        <a:srgbClr val="006E96"/>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E96"/>
                    </a:solidFill>
                  </a:tcPr>
                </a:tc>
                <a:tc>
                  <a:txBody>
                    <a:bodyPr/>
                    <a:lstStyle/>
                    <a:p>
                      <a:pPr algn="ctr" rtl="0" fontAlgn="b"/>
                      <a:r>
                        <a:rPr lang="en-GB" sz="1200" b="1" i="0" u="none" strike="noStrike">
                          <a:solidFill>
                            <a:srgbClr val="FFFFFF"/>
                          </a:solidFill>
                          <a:effectLst/>
                          <a:highlight>
                            <a:srgbClr val="006E96"/>
                          </a:highlight>
                          <a:latin typeface="+mn-lt"/>
                        </a:rPr>
                        <a:t>KOLs</a:t>
                      </a:r>
                    </a:p>
                  </a:txBody>
                  <a:tcPr marL="0" marR="0" marT="0" marB="0" anchor="b">
                    <a:lnL>
                      <a:noFill/>
                    </a:lnL>
                    <a:lnR>
                      <a:noFill/>
                    </a:lnR>
                    <a:lnT w="6350" cap="flat" cmpd="sng" algn="ctr">
                      <a:solidFill>
                        <a:srgbClr val="006E96"/>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E96"/>
                    </a:solidFill>
                  </a:tcPr>
                </a:tc>
                <a:tc>
                  <a:txBody>
                    <a:bodyPr/>
                    <a:lstStyle/>
                    <a:p>
                      <a:pPr algn="ctr" rtl="0" fontAlgn="b"/>
                      <a:r>
                        <a:rPr lang="en-GB" sz="1200" b="1" i="0" u="none" strike="noStrike">
                          <a:solidFill>
                            <a:srgbClr val="FFFFFF"/>
                          </a:solidFill>
                          <a:effectLst/>
                          <a:highlight>
                            <a:srgbClr val="006E96"/>
                          </a:highlight>
                          <a:latin typeface="+mn-lt"/>
                        </a:rPr>
                        <a:t>Non-KOLs</a:t>
                      </a:r>
                    </a:p>
                  </a:txBody>
                  <a:tcPr marL="0" marR="0" marT="0" marB="0" anchor="b">
                    <a:lnL>
                      <a:noFill/>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E96"/>
                    </a:solidFill>
                  </a:tcPr>
                </a:tc>
                <a:extLst>
                  <a:ext uri="{0D108BD9-81ED-4DB2-BD59-A6C34878D82A}">
                    <a16:rowId xmlns:a16="http://schemas.microsoft.com/office/drawing/2014/main" val="4157771002"/>
                  </a:ext>
                </a:extLst>
              </a:tr>
              <a:tr h="196850">
                <a:tc>
                  <a:txBody>
                    <a:bodyPr/>
                    <a:lstStyle/>
                    <a:p>
                      <a:pPr algn="ctr" rtl="0" fontAlgn="b"/>
                      <a:r>
                        <a:rPr lang="en-GB" sz="1200" b="0" i="0" u="none" strike="noStrike">
                          <a:solidFill>
                            <a:srgbClr val="000000"/>
                          </a:solidFill>
                          <a:effectLst/>
                          <a:latin typeface="+mn-lt"/>
                        </a:rPr>
                        <a:t>International</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13</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164</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433</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extLst>
                  <a:ext uri="{0D108BD9-81ED-4DB2-BD59-A6C34878D82A}">
                    <a16:rowId xmlns:a16="http://schemas.microsoft.com/office/drawing/2014/main" val="2105057377"/>
                  </a:ext>
                </a:extLst>
              </a:tr>
              <a:tr h="196850">
                <a:tc>
                  <a:txBody>
                    <a:bodyPr/>
                    <a:lstStyle/>
                    <a:p>
                      <a:pPr algn="ctr" rtl="0" fontAlgn="b"/>
                      <a:r>
                        <a:rPr lang="en-GB" sz="1200" b="0" i="0" u="none" strike="noStrike">
                          <a:solidFill>
                            <a:srgbClr val="000000"/>
                          </a:solidFill>
                          <a:effectLst/>
                          <a:latin typeface="+mn-lt"/>
                        </a:rPr>
                        <a:t>Regional</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9</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19</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123</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extLst>
                  <a:ext uri="{0D108BD9-81ED-4DB2-BD59-A6C34878D82A}">
                    <a16:rowId xmlns:a16="http://schemas.microsoft.com/office/drawing/2014/main" val="4191239927"/>
                  </a:ext>
                </a:extLst>
              </a:tr>
              <a:tr h="196850">
                <a:tc>
                  <a:txBody>
                    <a:bodyPr/>
                    <a:lstStyle/>
                    <a:p>
                      <a:pPr algn="ctr" rtl="0" fontAlgn="b"/>
                      <a:r>
                        <a:rPr lang="en-GB" sz="1200" b="0" i="0" u="none" strike="noStrike">
                          <a:solidFill>
                            <a:srgbClr val="000000"/>
                          </a:solidFill>
                          <a:effectLst/>
                          <a:latin typeface="+mn-lt"/>
                        </a:rPr>
                        <a:t>National</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26</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234</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375</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extLst>
                  <a:ext uri="{0D108BD9-81ED-4DB2-BD59-A6C34878D82A}">
                    <a16:rowId xmlns:a16="http://schemas.microsoft.com/office/drawing/2014/main" val="238671558"/>
                  </a:ext>
                </a:extLst>
              </a:tr>
              <a:tr h="196850">
                <a:tc>
                  <a:txBody>
                    <a:bodyPr/>
                    <a:lstStyle/>
                    <a:p>
                      <a:pPr algn="ctr" rtl="0" fontAlgn="b"/>
                      <a:r>
                        <a:rPr lang="en-GB" sz="1200" b="0" i="0" u="none" strike="noStrike">
                          <a:solidFill>
                            <a:srgbClr val="000000"/>
                          </a:solidFill>
                          <a:effectLst/>
                          <a:latin typeface="+mn-lt"/>
                        </a:rPr>
                        <a:t>Total</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48</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417</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mn-lt"/>
                        </a:rPr>
                        <a:t>931</a:t>
                      </a:r>
                    </a:p>
                  </a:txBody>
                  <a:tcPr marL="0" marR="0" marT="0" marB="0" anchor="b">
                    <a:lnL w="6350" cap="flat" cmpd="sng" algn="ctr">
                      <a:solidFill>
                        <a:srgbClr val="006E96"/>
                      </a:solidFill>
                      <a:prstDash val="solid"/>
                      <a:round/>
                      <a:headEnd type="none" w="med" len="med"/>
                      <a:tailEnd type="none" w="med" len="med"/>
                    </a:lnL>
                    <a:lnR w="6350" cap="flat" cmpd="sng" algn="ctr">
                      <a:solidFill>
                        <a:srgbClr val="006E96"/>
                      </a:solidFill>
                      <a:prstDash val="solid"/>
                      <a:round/>
                      <a:headEnd type="none" w="med" len="med"/>
                      <a:tailEnd type="none" w="med" len="med"/>
                    </a:lnR>
                    <a:lnT w="6350" cap="flat" cmpd="sng" algn="ctr">
                      <a:solidFill>
                        <a:srgbClr val="006E96"/>
                      </a:solidFill>
                      <a:prstDash val="solid"/>
                      <a:round/>
                      <a:headEnd type="none" w="med" len="med"/>
                      <a:tailEnd type="none" w="med" len="med"/>
                    </a:lnT>
                    <a:lnB w="6350" cap="flat" cmpd="sng" algn="ctr">
                      <a:solidFill>
                        <a:srgbClr val="006E96"/>
                      </a:solidFill>
                      <a:prstDash val="solid"/>
                      <a:round/>
                      <a:headEnd type="none" w="med" len="med"/>
                      <a:tailEnd type="none" w="med" len="med"/>
                    </a:lnB>
                    <a:noFill/>
                  </a:tcPr>
                </a:tc>
                <a:extLst>
                  <a:ext uri="{0D108BD9-81ED-4DB2-BD59-A6C34878D82A}">
                    <a16:rowId xmlns:a16="http://schemas.microsoft.com/office/drawing/2014/main" val="713637813"/>
                  </a:ext>
                </a:extLst>
              </a:tr>
            </a:tbl>
          </a:graphicData>
        </a:graphic>
      </p:graphicFrame>
      <p:graphicFrame>
        <p:nvGraphicFramePr>
          <p:cNvPr id="11" name="Chart 10">
            <a:extLst>
              <a:ext uri="{FF2B5EF4-FFF2-40B4-BE49-F238E27FC236}">
                <a16:creationId xmlns:a16="http://schemas.microsoft.com/office/drawing/2014/main" id="{9CC056DA-A852-43CB-2A12-A4B8A653B583}"/>
              </a:ext>
            </a:extLst>
          </p:cNvPr>
          <p:cNvGraphicFramePr>
            <a:graphicFrameLocks/>
          </p:cNvGraphicFramePr>
          <p:nvPr>
            <p:extLst>
              <p:ext uri="{D42A27DB-BD31-4B8C-83A1-F6EECF244321}">
                <p14:modId xmlns:p14="http://schemas.microsoft.com/office/powerpoint/2010/main" val="3970686599"/>
              </p:ext>
            </p:extLst>
          </p:nvPr>
        </p:nvGraphicFramePr>
        <p:xfrm>
          <a:off x="293477" y="1548002"/>
          <a:ext cx="5174967" cy="43955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4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1C1E4-2943-5CAD-2FF9-973732A8620D}"/>
              </a:ext>
            </a:extLst>
          </p:cNvPr>
          <p:cNvSpPr>
            <a:spLocks noGrp="1"/>
          </p:cNvSpPr>
          <p:nvPr>
            <p:ph type="title"/>
          </p:nvPr>
        </p:nvSpPr>
        <p:spPr/>
        <p:txBody>
          <a:bodyPr/>
          <a:lstStyle/>
          <a:p>
            <a:r>
              <a:rPr lang="en-GB"/>
              <a:t>Contents Page</a:t>
            </a:r>
          </a:p>
        </p:txBody>
      </p:sp>
      <p:sp>
        <p:nvSpPr>
          <p:cNvPr id="11" name="Subtitle 10">
            <a:extLst>
              <a:ext uri="{FF2B5EF4-FFF2-40B4-BE49-F238E27FC236}">
                <a16:creationId xmlns:a16="http://schemas.microsoft.com/office/drawing/2014/main" id="{366AE6FC-3A5C-55D3-AEDA-3F7ECEEB0F2C}"/>
              </a:ext>
            </a:extLst>
          </p:cNvPr>
          <p:cNvSpPr>
            <a:spLocks noGrp="1"/>
          </p:cNvSpPr>
          <p:nvPr>
            <p:ph type="subTitle" idx="19"/>
          </p:nvPr>
        </p:nvSpPr>
        <p:spPr/>
        <p:txBody>
          <a:bodyPr/>
          <a:lstStyle/>
          <a:p>
            <a:r>
              <a:rPr lang="en-GB"/>
              <a:t>Psoriasis Stakeholder Mapping Interim Slides</a:t>
            </a:r>
          </a:p>
        </p:txBody>
      </p:sp>
      <p:graphicFrame>
        <p:nvGraphicFramePr>
          <p:cNvPr id="12" name="Content Placeholder 11">
            <a:extLst>
              <a:ext uri="{FF2B5EF4-FFF2-40B4-BE49-F238E27FC236}">
                <a16:creationId xmlns:a16="http://schemas.microsoft.com/office/drawing/2014/main" id="{9E47273C-68C5-E1D6-DC74-CD1D32810EB4}"/>
              </a:ext>
            </a:extLst>
          </p:cNvPr>
          <p:cNvGraphicFramePr>
            <a:graphicFrameLocks noGrp="1"/>
          </p:cNvGraphicFramePr>
          <p:nvPr>
            <p:ph idx="1"/>
            <p:extLst>
              <p:ext uri="{D42A27DB-BD31-4B8C-83A1-F6EECF244321}">
                <p14:modId xmlns:p14="http://schemas.microsoft.com/office/powerpoint/2010/main" val="2665905323"/>
              </p:ext>
            </p:extLst>
          </p:nvPr>
        </p:nvGraphicFramePr>
        <p:xfrm>
          <a:off x="647700" y="2093913"/>
          <a:ext cx="6565900" cy="2966720"/>
        </p:xfrm>
        <a:graphic>
          <a:graphicData uri="http://schemas.openxmlformats.org/drawingml/2006/table">
            <a:tbl>
              <a:tblPr firstRow="1">
                <a:tableStyleId>{5C22544A-7EE6-4342-B048-85BDC9FD1C3A}</a:tableStyleId>
              </a:tblPr>
              <a:tblGrid>
                <a:gridCol w="4964461">
                  <a:extLst>
                    <a:ext uri="{9D8B030D-6E8A-4147-A177-3AD203B41FA5}">
                      <a16:colId xmlns:a16="http://schemas.microsoft.com/office/drawing/2014/main" val="2778079600"/>
                    </a:ext>
                  </a:extLst>
                </a:gridCol>
                <a:gridCol w="1601439">
                  <a:extLst>
                    <a:ext uri="{9D8B030D-6E8A-4147-A177-3AD203B41FA5}">
                      <a16:colId xmlns:a16="http://schemas.microsoft.com/office/drawing/2014/main" val="1467166631"/>
                    </a:ext>
                  </a:extLst>
                </a:gridCol>
              </a:tblGrid>
              <a:tr h="370840">
                <a:tc>
                  <a:txBody>
                    <a:bodyPr/>
                    <a:lstStyle/>
                    <a:p>
                      <a:r>
                        <a:rPr lang="en-GB"/>
                        <a:t>Content</a:t>
                      </a:r>
                    </a:p>
                  </a:txBody>
                  <a:tcPr anchor="ctr"/>
                </a:tc>
                <a:tc>
                  <a:txBody>
                    <a:bodyPr/>
                    <a:lstStyle/>
                    <a:p>
                      <a:pPr algn="ctr"/>
                      <a:r>
                        <a:rPr lang="en-GB"/>
                        <a:t>Slide Number</a:t>
                      </a:r>
                    </a:p>
                  </a:txBody>
                  <a:tcPr anchor="ctr"/>
                </a:tc>
                <a:extLst>
                  <a:ext uri="{0D108BD9-81ED-4DB2-BD59-A6C34878D82A}">
                    <a16:rowId xmlns:a16="http://schemas.microsoft.com/office/drawing/2014/main" val="2018048516"/>
                  </a:ext>
                </a:extLst>
              </a:tr>
              <a:tr h="370840">
                <a:tc>
                  <a:txBody>
                    <a:bodyPr/>
                    <a:lstStyle/>
                    <a:p>
                      <a:r>
                        <a:rPr lang="en-GB"/>
                        <a:t>Project Scope</a:t>
                      </a:r>
                    </a:p>
                  </a:txBody>
                  <a:tcPr anchor="ctr"/>
                </a:tc>
                <a:tc>
                  <a:txBody>
                    <a:bodyPr/>
                    <a:lstStyle/>
                    <a:p>
                      <a:pPr algn="ctr"/>
                      <a:r>
                        <a:rPr lang="en-GB">
                          <a:hlinkClick r:id="rId2" action="ppaction://hlinksldjump"/>
                        </a:rPr>
                        <a:t>3</a:t>
                      </a:r>
                      <a:endParaRPr lang="en-GB"/>
                    </a:p>
                  </a:txBody>
                  <a:tcPr anchor="ctr"/>
                </a:tc>
                <a:extLst>
                  <a:ext uri="{0D108BD9-81ED-4DB2-BD59-A6C34878D82A}">
                    <a16:rowId xmlns:a16="http://schemas.microsoft.com/office/drawing/2014/main" val="4150403186"/>
                  </a:ext>
                </a:extLst>
              </a:tr>
              <a:tr h="370840">
                <a:tc>
                  <a:txBody>
                    <a:bodyPr/>
                    <a:lstStyle/>
                    <a:p>
                      <a:r>
                        <a:rPr lang="en-GB"/>
                        <a:t>Data Collection Methodology</a:t>
                      </a:r>
                    </a:p>
                  </a:txBody>
                  <a:tcPr anchor="ctr"/>
                </a:tc>
                <a:tc>
                  <a:txBody>
                    <a:bodyPr/>
                    <a:lstStyle/>
                    <a:p>
                      <a:pPr algn="ctr"/>
                      <a:r>
                        <a:rPr lang="en-GB">
                          <a:hlinkClick r:id="rId3" action="ppaction://hlinksldjump"/>
                        </a:rPr>
                        <a:t>6</a:t>
                      </a:r>
                      <a:endParaRPr lang="en-GB"/>
                    </a:p>
                  </a:txBody>
                  <a:tcPr anchor="ctr"/>
                </a:tc>
                <a:extLst>
                  <a:ext uri="{0D108BD9-81ED-4DB2-BD59-A6C34878D82A}">
                    <a16:rowId xmlns:a16="http://schemas.microsoft.com/office/drawing/2014/main" val="3415747817"/>
                  </a:ext>
                </a:extLst>
              </a:tr>
              <a:tr h="370840">
                <a:tc>
                  <a:txBody>
                    <a:bodyPr/>
                    <a:lstStyle/>
                    <a:p>
                      <a:r>
                        <a:rPr lang="en-GB"/>
                        <a:t>Desk Research</a:t>
                      </a:r>
                    </a:p>
                  </a:txBody>
                  <a:tcPr anchor="ctr"/>
                </a:tc>
                <a:tc>
                  <a:txBody>
                    <a:bodyPr/>
                    <a:lstStyle/>
                    <a:p>
                      <a:pPr algn="ctr"/>
                      <a:r>
                        <a:rPr lang="en-GB">
                          <a:hlinkClick r:id="rId4" action="ppaction://hlinksldjump"/>
                        </a:rPr>
                        <a:t>8</a:t>
                      </a:r>
                      <a:endParaRPr lang="en-GB"/>
                    </a:p>
                  </a:txBody>
                  <a:tcPr anchor="ctr"/>
                </a:tc>
                <a:extLst>
                  <a:ext uri="{0D108BD9-81ED-4DB2-BD59-A6C34878D82A}">
                    <a16:rowId xmlns:a16="http://schemas.microsoft.com/office/drawing/2014/main" val="1371662748"/>
                  </a:ext>
                </a:extLst>
              </a:tr>
              <a:tr h="370840">
                <a:tc>
                  <a:txBody>
                    <a:bodyPr/>
                    <a:lstStyle/>
                    <a:p>
                      <a:r>
                        <a:rPr lang="en-GB"/>
                        <a:t>Highlighted KOLs</a:t>
                      </a:r>
                    </a:p>
                  </a:txBody>
                  <a:tcPr anchor="ctr"/>
                </a:tc>
                <a:tc>
                  <a:txBody>
                    <a:bodyPr/>
                    <a:lstStyle/>
                    <a:p>
                      <a:pPr algn="ctr"/>
                      <a:r>
                        <a:rPr lang="en-GB">
                          <a:hlinkClick r:id="rId5" action="ppaction://hlinksldjump"/>
                        </a:rPr>
                        <a:t>16</a:t>
                      </a:r>
                      <a:endParaRPr lang="en-GB"/>
                    </a:p>
                  </a:txBody>
                  <a:tcPr anchor="ctr"/>
                </a:tc>
                <a:extLst>
                  <a:ext uri="{0D108BD9-81ED-4DB2-BD59-A6C34878D82A}">
                    <a16:rowId xmlns:a16="http://schemas.microsoft.com/office/drawing/2014/main" val="153914541"/>
                  </a:ext>
                </a:extLst>
              </a:tr>
              <a:tr h="370840">
                <a:tc>
                  <a:txBody>
                    <a:bodyPr/>
                    <a:lstStyle/>
                    <a:p>
                      <a:r>
                        <a:rPr lang="en-GB"/>
                        <a:t>Selecting Recommendations</a:t>
                      </a:r>
                    </a:p>
                  </a:txBody>
                  <a:tcPr anchor="ctr"/>
                </a:tc>
                <a:tc>
                  <a:txBody>
                    <a:bodyPr/>
                    <a:lstStyle/>
                    <a:p>
                      <a:pPr algn="ctr"/>
                      <a:r>
                        <a:rPr lang="en-GB">
                          <a:hlinkClick r:id="rId6" action="ppaction://hlinksldjump"/>
                        </a:rPr>
                        <a:t>46</a:t>
                      </a:r>
                      <a:endParaRPr lang="en-GB"/>
                    </a:p>
                  </a:txBody>
                  <a:tcPr anchor="ctr"/>
                </a:tc>
                <a:extLst>
                  <a:ext uri="{0D108BD9-81ED-4DB2-BD59-A6C34878D82A}">
                    <a16:rowId xmlns:a16="http://schemas.microsoft.com/office/drawing/2014/main" val="4077584875"/>
                  </a:ext>
                </a:extLst>
              </a:tr>
              <a:tr h="370840">
                <a:tc>
                  <a:txBody>
                    <a:bodyPr/>
                    <a:lstStyle/>
                    <a:p>
                      <a:r>
                        <a:rPr lang="en-GB"/>
                        <a:t>Deliverables</a:t>
                      </a:r>
                    </a:p>
                  </a:txBody>
                  <a:tcPr anchor="ctr"/>
                </a:tc>
                <a:tc>
                  <a:txBody>
                    <a:bodyPr/>
                    <a:lstStyle/>
                    <a:p>
                      <a:pPr algn="ctr"/>
                      <a:r>
                        <a:rPr lang="en-GB">
                          <a:hlinkClick r:id="rId7" action="ppaction://hlinksldjump"/>
                        </a:rPr>
                        <a:t>53</a:t>
                      </a:r>
                      <a:endParaRPr lang="en-GB"/>
                    </a:p>
                  </a:txBody>
                  <a:tcPr anchor="ctr"/>
                </a:tc>
                <a:extLst>
                  <a:ext uri="{0D108BD9-81ED-4DB2-BD59-A6C34878D82A}">
                    <a16:rowId xmlns:a16="http://schemas.microsoft.com/office/drawing/2014/main" val="2413342363"/>
                  </a:ext>
                </a:extLst>
              </a:tr>
              <a:tr h="370840">
                <a:tc>
                  <a:txBody>
                    <a:bodyPr/>
                    <a:lstStyle/>
                    <a:p>
                      <a:r>
                        <a:rPr lang="en-GB"/>
                        <a:t>Next Steps &amp; Timeline</a:t>
                      </a:r>
                    </a:p>
                  </a:txBody>
                  <a:tcPr anchor="ctr"/>
                </a:tc>
                <a:tc>
                  <a:txBody>
                    <a:bodyPr/>
                    <a:lstStyle/>
                    <a:p>
                      <a:pPr algn="ctr"/>
                      <a:r>
                        <a:rPr lang="en-GB">
                          <a:hlinkClick r:id="" action="ppaction://noaction"/>
                        </a:rPr>
                        <a:t>55</a:t>
                      </a:r>
                      <a:endParaRPr lang="en-GB"/>
                    </a:p>
                  </a:txBody>
                  <a:tcPr anchor="ctr"/>
                </a:tc>
                <a:extLst>
                  <a:ext uri="{0D108BD9-81ED-4DB2-BD59-A6C34878D82A}">
                    <a16:rowId xmlns:a16="http://schemas.microsoft.com/office/drawing/2014/main" val="1775417029"/>
                  </a:ext>
                </a:extLst>
              </a:tr>
            </a:tbl>
          </a:graphicData>
        </a:graphic>
      </p:graphicFrame>
      <p:sp>
        <p:nvSpPr>
          <p:cNvPr id="2" name="Date Placeholder 1">
            <a:extLst>
              <a:ext uri="{FF2B5EF4-FFF2-40B4-BE49-F238E27FC236}">
                <a16:creationId xmlns:a16="http://schemas.microsoft.com/office/drawing/2014/main" id="{8DF1DD24-70CF-30F0-D8D5-84A249CCB167}"/>
              </a:ext>
            </a:extLst>
          </p:cNvPr>
          <p:cNvSpPr>
            <a:spLocks noGrp="1"/>
          </p:cNvSpPr>
          <p:nvPr>
            <p:ph type="dt" sz="half" idx="20"/>
          </p:nvPr>
        </p:nvSpPr>
        <p:spPr/>
        <p:txBody>
          <a:bodyPr/>
          <a:lstStyle/>
          <a:p>
            <a:fld id="{8D9D2970-73A7-417D-BDE9-06B98DB6964C}" type="datetime4">
              <a:rPr lang="en-US" smtClean="0"/>
              <a:t>June 17, 2025</a:t>
            </a:fld>
            <a:endParaRPr lang="en-US"/>
          </a:p>
        </p:txBody>
      </p:sp>
      <p:sp>
        <p:nvSpPr>
          <p:cNvPr id="4" name="Slide Number Placeholder 3">
            <a:extLst>
              <a:ext uri="{FF2B5EF4-FFF2-40B4-BE49-F238E27FC236}">
                <a16:creationId xmlns:a16="http://schemas.microsoft.com/office/drawing/2014/main" id="{9D576840-3BB7-5C43-C156-EC987C2AB9E1}"/>
              </a:ext>
            </a:extLst>
          </p:cNvPr>
          <p:cNvSpPr>
            <a:spLocks noGrp="1"/>
          </p:cNvSpPr>
          <p:nvPr>
            <p:ph type="sldNum" sz="quarter" idx="22"/>
          </p:nvPr>
        </p:nvSpPr>
        <p:spPr/>
        <p:txBody>
          <a:bodyPr/>
          <a:lstStyle/>
          <a:p>
            <a:fld id="{24C8C45C-947F-4981-8B3F-4F32E973C901}" type="slidenum">
              <a:rPr lang="en-US" smtClean="0"/>
              <a:pPr/>
              <a:t>2</a:t>
            </a:fld>
            <a:endParaRPr lang="en-US"/>
          </a:p>
        </p:txBody>
      </p:sp>
    </p:spTree>
    <p:extLst>
      <p:ext uri="{BB962C8B-B14F-4D97-AF65-F5344CB8AC3E}">
        <p14:creationId xmlns:p14="http://schemas.microsoft.com/office/powerpoint/2010/main" val="11763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49885D-4C9A-C688-9E59-388BACD4F1A1}"/>
              </a:ext>
            </a:extLst>
          </p:cNvPr>
          <p:cNvPicPr>
            <a:picLocks noGrp="1" noRot="1" noChangeAspec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24" name="Picture 23">
            <a:extLst>
              <a:ext uri="{FF2B5EF4-FFF2-40B4-BE49-F238E27FC236}">
                <a16:creationId xmlns:a16="http://schemas.microsoft.com/office/drawing/2014/main" id="{9B5C7C4C-8F7B-9C84-C30B-FEE0AD8574BF}"/>
              </a:ext>
            </a:extLst>
          </p:cNvPr>
          <p:cNvPicPr>
            <a:picLocks noGrp="1" noRot="1" noChangeAspec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4C65DD44-9F32-7C5B-B531-2A4D28E5752C}"/>
              </a:ext>
            </a:extLst>
          </p:cNvPr>
          <p:cNvSpPr>
            <a:spLocks noGrp="1"/>
          </p:cNvSpPr>
          <p:nvPr>
            <p:ph type="title"/>
          </p:nvPr>
        </p:nvSpPr>
        <p:spPr/>
        <p:txBody>
          <a:bodyPr/>
          <a:lstStyle/>
          <a:p>
            <a:r>
              <a:rPr lang="en-GB"/>
              <a:t>Top Scoring KOLs</a:t>
            </a:r>
          </a:p>
        </p:txBody>
      </p:sp>
      <p:sp>
        <p:nvSpPr>
          <p:cNvPr id="3" name="Subtitle 2">
            <a:extLst>
              <a:ext uri="{FF2B5EF4-FFF2-40B4-BE49-F238E27FC236}">
                <a16:creationId xmlns:a16="http://schemas.microsoft.com/office/drawing/2014/main" id="{ED372200-A66B-4EC6-1A45-2FF1884EB890}"/>
              </a:ext>
            </a:extLst>
          </p:cNvPr>
          <p:cNvSpPr>
            <a:spLocks noGrp="1"/>
          </p:cNvSpPr>
          <p:nvPr>
            <p:ph type="subTitle" idx="19"/>
          </p:nvPr>
        </p:nvSpPr>
        <p:spPr/>
        <p:txBody>
          <a:bodyPr/>
          <a:lstStyle/>
          <a:p>
            <a:r>
              <a:rPr lang="en-GB"/>
              <a:t>Professional Organisations</a:t>
            </a:r>
          </a:p>
        </p:txBody>
      </p:sp>
      <p:sp>
        <p:nvSpPr>
          <p:cNvPr id="5" name="Date Placeholder 4">
            <a:extLst>
              <a:ext uri="{FF2B5EF4-FFF2-40B4-BE49-F238E27FC236}">
                <a16:creationId xmlns:a16="http://schemas.microsoft.com/office/drawing/2014/main" id="{E76E9C17-08CD-F034-60DA-FEC9EB1BD078}"/>
              </a:ext>
            </a:extLst>
          </p:cNvPr>
          <p:cNvSpPr>
            <a:spLocks noGrp="1"/>
          </p:cNvSpPr>
          <p:nvPr>
            <p:ph type="dt" sz="half" idx="20"/>
          </p:nvPr>
        </p:nvSpPr>
        <p:spPr/>
        <p:txBody>
          <a:bodyPr/>
          <a:lstStyle/>
          <a:p>
            <a:fld id="{82236695-BAAD-49A4-950A-A155C8514217}" type="datetime4">
              <a:rPr lang="en-US" smtClean="0"/>
              <a:t>June 17, 2025</a:t>
            </a:fld>
            <a:endParaRPr lang="en-US"/>
          </a:p>
        </p:txBody>
      </p:sp>
      <p:sp>
        <p:nvSpPr>
          <p:cNvPr id="6" name="Slide Number Placeholder 5">
            <a:extLst>
              <a:ext uri="{FF2B5EF4-FFF2-40B4-BE49-F238E27FC236}">
                <a16:creationId xmlns:a16="http://schemas.microsoft.com/office/drawing/2014/main" id="{ADA1E285-B6C8-AABF-DC6A-BD36B8D36E55}"/>
              </a:ext>
            </a:extLst>
          </p:cNvPr>
          <p:cNvSpPr>
            <a:spLocks noGrp="1"/>
          </p:cNvSpPr>
          <p:nvPr>
            <p:ph type="sldNum" sz="quarter" idx="22"/>
          </p:nvPr>
        </p:nvSpPr>
        <p:spPr/>
        <p:txBody>
          <a:bodyPr/>
          <a:lstStyle/>
          <a:p>
            <a:fld id="{24C8C45C-947F-4981-8B3F-4F32E973C901}" type="slidenum">
              <a:rPr lang="en-US" smtClean="0"/>
              <a:pPr/>
              <a:t>20</a:t>
            </a:fld>
            <a:endParaRPr lang="en-US"/>
          </a:p>
        </p:txBody>
      </p:sp>
      <p:pic>
        <p:nvPicPr>
          <p:cNvPr id="7" name="Picture 6">
            <a:extLst>
              <a:ext uri="{FF2B5EF4-FFF2-40B4-BE49-F238E27FC236}">
                <a16:creationId xmlns:a16="http://schemas.microsoft.com/office/drawing/2014/main" id="{D35DBF3F-8632-9785-7BE0-5D99127EA90D}"/>
              </a:ext>
            </a:extLst>
          </p:cNvPr>
          <p:cNvPicPr>
            <a:picLocks noChangeAspect="1"/>
          </p:cNvPicPr>
          <p:nvPr/>
        </p:nvPicPr>
        <p:blipFill>
          <a:blip r:embed="rId3"/>
          <a:stretch>
            <a:fillRect/>
          </a:stretch>
        </p:blipFill>
        <p:spPr>
          <a:xfrm>
            <a:off x="648000" y="1631676"/>
            <a:ext cx="1101074" cy="1023121"/>
          </a:xfrm>
          <a:prstGeom prst="rect">
            <a:avLst/>
          </a:prstGeom>
          <a:ln w="28575">
            <a:solidFill>
              <a:schemeClr val="tx2"/>
            </a:solidFill>
          </a:ln>
        </p:spPr>
      </p:pic>
      <p:pic>
        <p:nvPicPr>
          <p:cNvPr id="8" name="Picture 7">
            <a:extLst>
              <a:ext uri="{FF2B5EF4-FFF2-40B4-BE49-F238E27FC236}">
                <a16:creationId xmlns:a16="http://schemas.microsoft.com/office/drawing/2014/main" id="{744EEC66-4E6A-1596-25E4-51C2803CE0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776" y="1631676"/>
            <a:ext cx="1050849" cy="1023121"/>
          </a:xfrm>
          <a:prstGeom prst="rect">
            <a:avLst/>
          </a:prstGeom>
          <a:noFill/>
          <a:ln w="28575">
            <a:solidFill>
              <a:schemeClr val="tx2"/>
            </a:solidFill>
          </a:ln>
        </p:spPr>
      </p:pic>
      <p:pic>
        <p:nvPicPr>
          <p:cNvPr id="9" name="Picture 8">
            <a:extLst>
              <a:ext uri="{FF2B5EF4-FFF2-40B4-BE49-F238E27FC236}">
                <a16:creationId xmlns:a16="http://schemas.microsoft.com/office/drawing/2014/main" id="{B61D2239-58D2-0179-9A3D-ED13EEB49606}"/>
              </a:ext>
            </a:extLst>
          </p:cNvPr>
          <p:cNvPicPr>
            <a:picLocks noChangeAspect="1"/>
          </p:cNvPicPr>
          <p:nvPr/>
        </p:nvPicPr>
        <p:blipFill>
          <a:blip r:embed="rId5"/>
          <a:stretch>
            <a:fillRect/>
          </a:stretch>
        </p:blipFill>
        <p:spPr>
          <a:xfrm>
            <a:off x="7498164" y="1631676"/>
            <a:ext cx="1050848" cy="971037"/>
          </a:xfrm>
          <a:prstGeom prst="rect">
            <a:avLst/>
          </a:prstGeom>
          <a:ln w="28575">
            <a:solidFill>
              <a:schemeClr val="tx2"/>
            </a:solidFill>
          </a:ln>
        </p:spPr>
      </p:pic>
      <p:pic>
        <p:nvPicPr>
          <p:cNvPr id="10" name="Picture 9">
            <a:extLst>
              <a:ext uri="{FF2B5EF4-FFF2-40B4-BE49-F238E27FC236}">
                <a16:creationId xmlns:a16="http://schemas.microsoft.com/office/drawing/2014/main" id="{63909C79-E53F-8860-1759-FAACB269DBD7}"/>
              </a:ext>
            </a:extLst>
          </p:cNvPr>
          <p:cNvPicPr>
            <a:picLocks noChangeAspect="1"/>
          </p:cNvPicPr>
          <p:nvPr/>
        </p:nvPicPr>
        <p:blipFill>
          <a:blip r:embed="rId6"/>
          <a:stretch>
            <a:fillRect/>
          </a:stretch>
        </p:blipFill>
        <p:spPr>
          <a:xfrm>
            <a:off x="9781550" y="1631676"/>
            <a:ext cx="983097" cy="903655"/>
          </a:xfrm>
          <a:prstGeom prst="rect">
            <a:avLst/>
          </a:prstGeom>
          <a:ln w="28575">
            <a:solidFill>
              <a:schemeClr val="tx2"/>
            </a:solidFill>
          </a:ln>
        </p:spPr>
      </p:pic>
      <p:pic>
        <p:nvPicPr>
          <p:cNvPr id="16" name="Picture 15">
            <a:extLst>
              <a:ext uri="{FF2B5EF4-FFF2-40B4-BE49-F238E27FC236}">
                <a16:creationId xmlns:a16="http://schemas.microsoft.com/office/drawing/2014/main" id="{F3C0C1A1-0E9A-D4A2-72B7-BBE6F4437BA2}"/>
              </a:ext>
            </a:extLst>
          </p:cNvPr>
          <p:cNvPicPr>
            <a:picLocks noChangeAspect="1"/>
          </p:cNvPicPr>
          <p:nvPr/>
        </p:nvPicPr>
        <p:blipFill>
          <a:blip r:embed="rId7"/>
          <a:stretch>
            <a:fillRect/>
          </a:stretch>
        </p:blipFill>
        <p:spPr>
          <a:xfrm>
            <a:off x="2931388" y="1627430"/>
            <a:ext cx="707934" cy="1063835"/>
          </a:xfrm>
          <a:prstGeom prst="rect">
            <a:avLst/>
          </a:prstGeom>
          <a:ln w="28575">
            <a:solidFill>
              <a:schemeClr val="tx2"/>
            </a:solidFill>
          </a:ln>
        </p:spPr>
      </p:pic>
      <p:sp>
        <p:nvSpPr>
          <p:cNvPr id="17" name="Content Placeholder 2">
            <a:extLst>
              <a:ext uri="{FF2B5EF4-FFF2-40B4-BE49-F238E27FC236}">
                <a16:creationId xmlns:a16="http://schemas.microsoft.com/office/drawing/2014/main" id="{EC5060C4-30E7-AE82-18DB-36B90025855C}"/>
              </a:ext>
            </a:extLst>
          </p:cNvPr>
          <p:cNvSpPr>
            <a:spLocks noGrp="1"/>
          </p:cNvSpPr>
          <p:nvPr>
            <p:ph idx="1"/>
          </p:nvPr>
        </p:nvSpPr>
        <p:spPr>
          <a:xfrm>
            <a:off x="647999" y="2741661"/>
            <a:ext cx="2109600" cy="2901922"/>
          </a:xfrm>
        </p:spPr>
        <p:txBody>
          <a:bodyPr/>
          <a:lstStyle/>
          <a:p>
            <a:pPr marL="0" indent="0">
              <a:lnSpc>
                <a:spcPct val="100000"/>
              </a:lnSpc>
              <a:buNone/>
            </a:pPr>
            <a:r>
              <a:rPr lang="en-GB" sz="1000" b="1"/>
              <a:t>Christopher Ernest Maitland Griffiths – Dermatology, England</a:t>
            </a:r>
          </a:p>
          <a:p>
            <a:pPr marL="0" indent="0">
              <a:lnSpc>
                <a:spcPct val="100000"/>
              </a:lnSpc>
              <a:buNone/>
            </a:pPr>
            <a:endParaRPr lang="en-GB" sz="1000" b="1"/>
          </a:p>
          <a:p>
            <a:pPr marL="0" indent="0">
              <a:buNone/>
            </a:pPr>
            <a:r>
              <a:rPr lang="en-GB" sz="1000"/>
              <a:t>Christopher Griffiths is the Director of the Manchester Centre for Dermatology Research and Head of the Dermatology Theme of the National Institute for Health Research (NIHR) Manchester Biomedical Research Centre. He Specialises in Psoriasis and Eczema.</a:t>
            </a:r>
          </a:p>
          <a:p>
            <a:pPr marL="0" indent="0">
              <a:buNone/>
            </a:pPr>
            <a:r>
              <a:rPr lang="en-GB" sz="1000"/>
              <a:t>He is Director of the PSORT (Psoriasis Stratification to Optimise Relevant Therapy) consortium.</a:t>
            </a:r>
            <a:r>
              <a:rPr lang="en-GB" sz="1000" baseline="30000">
                <a:hlinkClick r:id="rId8"/>
              </a:rPr>
              <a:t>1</a:t>
            </a:r>
            <a:endParaRPr lang="en-GB" sz="1000"/>
          </a:p>
          <a:p>
            <a:pPr marL="0" indent="0">
              <a:buNone/>
            </a:pPr>
            <a:r>
              <a:rPr lang="en-GB" sz="1000"/>
              <a:t>He is involved in international and regional organisations including the Skin inflammation &amp; Psoriasis International Network (SPIN)</a:t>
            </a:r>
            <a:r>
              <a:rPr lang="en-GB" sz="1000" baseline="30000">
                <a:hlinkClick r:id="rId9"/>
              </a:rPr>
              <a:t>2</a:t>
            </a:r>
            <a:r>
              <a:rPr lang="en-GB" sz="1000"/>
              <a:t> and the European Society for Dermatological Research (ESDR).</a:t>
            </a:r>
            <a:r>
              <a:rPr lang="en-GB" sz="1000" baseline="30000">
                <a:hlinkClick r:id="rId10"/>
              </a:rPr>
              <a:t>3</a:t>
            </a:r>
            <a:endParaRPr lang="en-GB" sz="1000"/>
          </a:p>
          <a:p>
            <a:pPr marL="0" indent="0">
              <a:buNone/>
            </a:pPr>
            <a:endParaRPr lang="en-GB" sz="1000"/>
          </a:p>
        </p:txBody>
      </p:sp>
      <p:sp>
        <p:nvSpPr>
          <p:cNvPr id="18" name="TextBox 17">
            <a:extLst>
              <a:ext uri="{FF2B5EF4-FFF2-40B4-BE49-F238E27FC236}">
                <a16:creationId xmlns:a16="http://schemas.microsoft.com/office/drawing/2014/main" id="{555E48D2-DBF9-1E66-9602-56BB4A81ACD0}"/>
              </a:ext>
            </a:extLst>
          </p:cNvPr>
          <p:cNvSpPr txBox="1"/>
          <p:nvPr/>
        </p:nvSpPr>
        <p:spPr>
          <a:xfrm>
            <a:off x="2931387" y="2741660"/>
            <a:ext cx="2109600" cy="2215991"/>
          </a:xfrm>
          <a:prstGeom prst="rect">
            <a:avLst/>
          </a:prstGeom>
          <a:noFill/>
        </p:spPr>
        <p:txBody>
          <a:bodyPr wrap="square" lIns="0" tIns="0" rIns="0" bIns="0" rtlCol="0">
            <a:spAutoFit/>
          </a:bodyPr>
          <a:lstStyle/>
          <a:p>
            <a:pPr algn="l"/>
            <a:r>
              <a:rPr lang="en-GB" sz="1000" b="1">
                <a:solidFill>
                  <a:schemeClr val="tx1"/>
                </a:solidFill>
              </a:rPr>
              <a:t>Anthony Paul Bewley – Dermatology, England</a:t>
            </a:r>
          </a:p>
          <a:p>
            <a:pPr algn="l"/>
            <a:endParaRPr lang="en-GB" sz="1000">
              <a:solidFill>
                <a:schemeClr val="tx1"/>
              </a:solidFill>
            </a:endParaRPr>
          </a:p>
          <a:p>
            <a:pPr algn="l"/>
            <a:r>
              <a:rPr lang="en-GB" sz="1000">
                <a:solidFill>
                  <a:schemeClr val="tx1"/>
                </a:solidFill>
              </a:rPr>
              <a:t>Dr Bewley is currently a Consultant Dermatologist at Whipps Cross and Barts. His research interests are psoriasis, eczema and acne.</a:t>
            </a:r>
          </a:p>
          <a:p>
            <a:pPr algn="l"/>
            <a:r>
              <a:rPr lang="en-GB" sz="1000">
                <a:solidFill>
                  <a:schemeClr val="tx1"/>
                </a:solidFill>
              </a:rPr>
              <a:t>He has multiple roles in European organisations. Such as President of the European Society for Dermatological Research (ESDR). He is on the steering committee of the British Association of Dermatologist and Biologic</a:t>
            </a:r>
            <a:r>
              <a:rPr lang="en-GB" sz="1000" baseline="30000">
                <a:solidFill>
                  <a:schemeClr val="tx1"/>
                </a:solidFill>
                <a:hlinkClick r:id="rId11"/>
              </a:rPr>
              <a:t>4</a:t>
            </a:r>
            <a:r>
              <a:rPr lang="en-GB" sz="1000">
                <a:solidFill>
                  <a:schemeClr val="tx1"/>
                </a:solidFill>
              </a:rPr>
              <a:t> and Immunomodulators Register (BADBIR).</a:t>
            </a:r>
            <a:r>
              <a:rPr lang="en-GB" sz="1000" baseline="30000">
                <a:solidFill>
                  <a:schemeClr val="tx1"/>
                </a:solidFill>
                <a:hlinkClick r:id="rId12"/>
              </a:rPr>
              <a:t>5</a:t>
            </a:r>
            <a:endParaRPr lang="en-GB" sz="1000">
              <a:solidFill>
                <a:schemeClr val="tx1"/>
              </a:solidFill>
            </a:endParaRPr>
          </a:p>
        </p:txBody>
      </p:sp>
      <p:sp>
        <p:nvSpPr>
          <p:cNvPr id="19" name="TextBox 18">
            <a:extLst>
              <a:ext uri="{FF2B5EF4-FFF2-40B4-BE49-F238E27FC236}">
                <a16:creationId xmlns:a16="http://schemas.microsoft.com/office/drawing/2014/main" id="{DE4ACADE-F22E-96B9-788E-D2EC816245F7}"/>
              </a:ext>
            </a:extLst>
          </p:cNvPr>
          <p:cNvSpPr txBox="1"/>
          <p:nvPr/>
        </p:nvSpPr>
        <p:spPr>
          <a:xfrm>
            <a:off x="5214775" y="2741661"/>
            <a:ext cx="2109600" cy="2831544"/>
          </a:xfrm>
          <a:prstGeom prst="rect">
            <a:avLst/>
          </a:prstGeom>
          <a:noFill/>
        </p:spPr>
        <p:txBody>
          <a:bodyPr wrap="square" lIns="0" tIns="0" rIns="0" bIns="0" rtlCol="0">
            <a:spAutoFit/>
          </a:bodyPr>
          <a:lstStyle/>
          <a:p>
            <a:pPr algn="l"/>
            <a:r>
              <a:rPr lang="en-GB" sz="1000" b="1">
                <a:solidFill>
                  <a:schemeClr val="tx1"/>
                </a:solidFill>
              </a:rPr>
              <a:t>Nicholas John Reynolds – </a:t>
            </a:r>
            <a:r>
              <a:rPr lang="en-GB" sz="1000" b="1"/>
              <a:t>Dermatology, England</a:t>
            </a:r>
          </a:p>
          <a:p>
            <a:pPr algn="l"/>
            <a:endParaRPr lang="en-GB" sz="1000">
              <a:solidFill>
                <a:schemeClr val="tx1"/>
              </a:solidFill>
            </a:endParaRPr>
          </a:p>
          <a:p>
            <a:pPr algn="l"/>
            <a:r>
              <a:rPr lang="en-GB" sz="1000">
                <a:solidFill>
                  <a:schemeClr val="tx1"/>
                </a:solidFill>
              </a:rPr>
              <a:t>Nick Reynolds is Professor of Dermatology at Newcastle University and Lead for the Personalised and Stratified Medicine theme within the NIHR Newcastle. He is also an honorary consultant dermatologist for the NHS. Since 2019, Nick has been a NIHR senior investigator. His clinical interests are focused on psoriasis and atopic eczema.</a:t>
            </a:r>
          </a:p>
          <a:p>
            <a:pPr algn="l"/>
            <a:r>
              <a:rPr lang="en-GB" sz="1000">
                <a:solidFill>
                  <a:schemeClr val="tx1"/>
                </a:solidFill>
              </a:rPr>
              <a:t>He is on the board of directors for the European Dermatology Forum</a:t>
            </a:r>
            <a:r>
              <a:rPr lang="en-GB" sz="1000" baseline="30000">
                <a:solidFill>
                  <a:schemeClr val="tx1"/>
                </a:solidFill>
                <a:hlinkClick r:id="rId13"/>
              </a:rPr>
              <a:t>6</a:t>
            </a:r>
            <a:r>
              <a:rPr lang="en-GB" sz="1000">
                <a:solidFill>
                  <a:schemeClr val="tx1"/>
                </a:solidFill>
              </a:rPr>
              <a:t> and is on the steering committee of the British Association of Dermatologist and Biologic and Immunomodulators Register (BADBIR).</a:t>
            </a:r>
            <a:r>
              <a:rPr lang="en-GB" sz="1000" baseline="30000">
                <a:solidFill>
                  <a:schemeClr val="tx1"/>
                </a:solidFill>
                <a:hlinkClick r:id="rId12"/>
              </a:rPr>
              <a:t>7</a:t>
            </a:r>
            <a:endParaRPr lang="en-GB" sz="1000">
              <a:solidFill>
                <a:schemeClr val="tx1"/>
              </a:solidFill>
            </a:endParaRPr>
          </a:p>
        </p:txBody>
      </p:sp>
      <p:sp>
        <p:nvSpPr>
          <p:cNvPr id="20" name="TextBox 19">
            <a:extLst>
              <a:ext uri="{FF2B5EF4-FFF2-40B4-BE49-F238E27FC236}">
                <a16:creationId xmlns:a16="http://schemas.microsoft.com/office/drawing/2014/main" id="{E34E810E-FED4-DA2C-83E6-92ABD6ED7D17}"/>
              </a:ext>
            </a:extLst>
          </p:cNvPr>
          <p:cNvSpPr txBox="1"/>
          <p:nvPr/>
        </p:nvSpPr>
        <p:spPr>
          <a:xfrm>
            <a:off x="7498163" y="2741660"/>
            <a:ext cx="2109600" cy="2000548"/>
          </a:xfrm>
          <a:prstGeom prst="rect">
            <a:avLst/>
          </a:prstGeom>
          <a:noFill/>
        </p:spPr>
        <p:txBody>
          <a:bodyPr wrap="square" lIns="0" tIns="0" rIns="0" bIns="0" rtlCol="0">
            <a:spAutoFit/>
          </a:bodyPr>
          <a:lstStyle/>
          <a:p>
            <a:pPr algn="l"/>
            <a:r>
              <a:rPr lang="en-GB" sz="1000" b="1">
                <a:solidFill>
                  <a:schemeClr val="tx1"/>
                </a:solidFill>
              </a:rPr>
              <a:t>Carsten Flohr – Dermatology, England</a:t>
            </a:r>
          </a:p>
          <a:p>
            <a:pPr algn="l"/>
            <a:endParaRPr lang="en-GB" sz="1000">
              <a:solidFill>
                <a:schemeClr val="tx1"/>
              </a:solidFill>
            </a:endParaRPr>
          </a:p>
          <a:p>
            <a:pPr algn="l"/>
            <a:r>
              <a:rPr lang="en-GB" sz="1000">
                <a:solidFill>
                  <a:schemeClr val="tx1"/>
                </a:solidFill>
              </a:rPr>
              <a:t>He is a Consultant Dermatologist at St John’s Institute of Dermatology, Guy’s and St Thomas’ NHS Foundation Trust and also Research and Development Lead at St John’s Institute of Dermatology.</a:t>
            </a:r>
          </a:p>
          <a:p>
            <a:pPr algn="l"/>
            <a:r>
              <a:rPr lang="en-GB" sz="1000">
                <a:solidFill>
                  <a:schemeClr val="tx1"/>
                </a:solidFill>
              </a:rPr>
              <a:t>He is on the Scientific Committee of the Skin Inflammation &amp; Psoriasis International Network (SPIN)</a:t>
            </a:r>
            <a:r>
              <a:rPr lang="en-GB" sz="1000" baseline="30000">
                <a:solidFill>
                  <a:schemeClr val="tx1"/>
                </a:solidFill>
                <a:hlinkClick r:id="rId14"/>
              </a:rPr>
              <a:t>8</a:t>
            </a:r>
            <a:r>
              <a:rPr lang="en-GB" sz="1000">
                <a:solidFill>
                  <a:schemeClr val="tx1"/>
                </a:solidFill>
              </a:rPr>
              <a:t> and a member of the steering committee for the European Dermato-Epidemiology Network.</a:t>
            </a:r>
            <a:r>
              <a:rPr lang="en-GB" sz="1000" baseline="30000">
                <a:solidFill>
                  <a:schemeClr val="tx1"/>
                </a:solidFill>
                <a:hlinkClick r:id="rId15"/>
              </a:rPr>
              <a:t>9</a:t>
            </a:r>
            <a:endParaRPr lang="en-GB" sz="1000">
              <a:solidFill>
                <a:schemeClr val="tx1"/>
              </a:solidFill>
            </a:endParaRPr>
          </a:p>
        </p:txBody>
      </p:sp>
      <p:sp>
        <p:nvSpPr>
          <p:cNvPr id="21" name="TextBox 20">
            <a:extLst>
              <a:ext uri="{FF2B5EF4-FFF2-40B4-BE49-F238E27FC236}">
                <a16:creationId xmlns:a16="http://schemas.microsoft.com/office/drawing/2014/main" id="{704512B4-3621-BF49-4EA2-C89D690340EA}"/>
              </a:ext>
            </a:extLst>
          </p:cNvPr>
          <p:cNvSpPr txBox="1"/>
          <p:nvPr/>
        </p:nvSpPr>
        <p:spPr>
          <a:xfrm>
            <a:off x="9781549" y="2741660"/>
            <a:ext cx="2109600" cy="2215991"/>
          </a:xfrm>
          <a:prstGeom prst="rect">
            <a:avLst/>
          </a:prstGeom>
          <a:noFill/>
        </p:spPr>
        <p:txBody>
          <a:bodyPr wrap="square" lIns="0" tIns="0" rIns="0" bIns="0" rtlCol="0">
            <a:spAutoFit/>
          </a:bodyPr>
          <a:lstStyle/>
          <a:p>
            <a:pPr algn="l"/>
            <a:r>
              <a:rPr lang="en-GB" sz="1000" b="1">
                <a:solidFill>
                  <a:schemeClr val="tx1"/>
                </a:solidFill>
              </a:rPr>
              <a:t>Nicholas Julian Levell – Dermatology, England</a:t>
            </a:r>
          </a:p>
          <a:p>
            <a:pPr algn="l"/>
            <a:endParaRPr lang="en-GB" sz="1000">
              <a:solidFill>
                <a:schemeClr val="tx1"/>
              </a:solidFill>
            </a:endParaRPr>
          </a:p>
          <a:p>
            <a:pPr algn="l"/>
            <a:r>
              <a:rPr lang="en-GB" sz="1000">
                <a:solidFill>
                  <a:schemeClr val="tx1"/>
                </a:solidFill>
              </a:rPr>
              <a:t>Nicholas Levell is  a consultant dermatologist, GIRFT National Clinical Lead for Dermatology and Specialty National Lead for the Research Delivery Network. His research focus includes Atopic Eczema. </a:t>
            </a:r>
          </a:p>
          <a:p>
            <a:pPr algn="l"/>
            <a:r>
              <a:rPr lang="en-GB" sz="1000">
                <a:solidFill>
                  <a:schemeClr val="tx1"/>
                </a:solidFill>
              </a:rPr>
              <a:t>He is involved in multiple national professional organisations, including the British Association of Dermatologists (BAD)</a:t>
            </a:r>
            <a:r>
              <a:rPr lang="en-GB" sz="1000" baseline="30000">
                <a:solidFill>
                  <a:schemeClr val="tx1"/>
                </a:solidFill>
                <a:hlinkClick r:id="rId16"/>
              </a:rPr>
              <a:t>10</a:t>
            </a:r>
            <a:r>
              <a:rPr lang="en-GB" sz="1000">
                <a:solidFill>
                  <a:schemeClr val="tx1"/>
                </a:solidFill>
              </a:rPr>
              <a:t> and the British Society of Medical Dermatology.</a:t>
            </a:r>
            <a:r>
              <a:rPr lang="en-GB" sz="1000" baseline="30000">
                <a:solidFill>
                  <a:schemeClr val="tx1"/>
                </a:solidFill>
                <a:hlinkClick r:id="rId17"/>
              </a:rPr>
              <a:t>11</a:t>
            </a:r>
            <a:endParaRPr lang="en-GB" sz="1000">
              <a:solidFill>
                <a:schemeClr val="tx1"/>
              </a:solidFill>
            </a:endParaRPr>
          </a:p>
        </p:txBody>
      </p:sp>
      <p:pic>
        <p:nvPicPr>
          <p:cNvPr id="4" name="Graphic 3" descr="Document with solid fill">
            <a:extLst>
              <a:ext uri="{FF2B5EF4-FFF2-40B4-BE49-F238E27FC236}">
                <a16:creationId xmlns:a16="http://schemas.microsoft.com/office/drawing/2014/main" id="{09C4F1C5-17FB-2CAB-F998-12627D7E45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790" y="2262117"/>
            <a:ext cx="392680" cy="392680"/>
          </a:xfrm>
          <a:prstGeom prst="rect">
            <a:avLst/>
          </a:prstGeom>
        </p:spPr>
      </p:pic>
      <p:pic>
        <p:nvPicPr>
          <p:cNvPr id="22" name="Graphic 21" descr="Document with solid fill">
            <a:extLst>
              <a:ext uri="{FF2B5EF4-FFF2-40B4-BE49-F238E27FC236}">
                <a16:creationId xmlns:a16="http://schemas.microsoft.com/office/drawing/2014/main" id="{F5C56A7E-1F90-472D-BD52-5844AB3D108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71297" y="2338991"/>
            <a:ext cx="392680" cy="392680"/>
          </a:xfrm>
          <a:prstGeom prst="rect">
            <a:avLst/>
          </a:prstGeom>
        </p:spPr>
      </p:pic>
      <p:pic>
        <p:nvPicPr>
          <p:cNvPr id="23" name="Graphic 22" descr="Document with solid fill">
            <a:extLst>
              <a:ext uri="{FF2B5EF4-FFF2-40B4-BE49-F238E27FC236}">
                <a16:creationId xmlns:a16="http://schemas.microsoft.com/office/drawing/2014/main" id="{B186554F-B370-7F92-BA17-DAA8C1EEDC5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646225" y="2338991"/>
            <a:ext cx="392680" cy="392680"/>
          </a:xfrm>
          <a:prstGeom prst="rect">
            <a:avLst/>
          </a:prstGeom>
        </p:spPr>
      </p:pic>
      <p:pic>
        <p:nvPicPr>
          <p:cNvPr id="25" name="Graphic 24" descr="Document with solid fill">
            <a:extLst>
              <a:ext uri="{FF2B5EF4-FFF2-40B4-BE49-F238E27FC236}">
                <a16:creationId xmlns:a16="http://schemas.microsoft.com/office/drawing/2014/main" id="{6ACE8F92-F0FC-85DC-3E00-49A2874072A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92552" y="2338991"/>
            <a:ext cx="392680" cy="392680"/>
          </a:xfrm>
          <a:prstGeom prst="rect">
            <a:avLst/>
          </a:prstGeom>
        </p:spPr>
      </p:pic>
      <p:pic>
        <p:nvPicPr>
          <p:cNvPr id="27" name="Graphic 26" descr="Document with solid fill">
            <a:extLst>
              <a:ext uri="{FF2B5EF4-FFF2-40B4-BE49-F238E27FC236}">
                <a16:creationId xmlns:a16="http://schemas.microsoft.com/office/drawing/2014/main" id="{54B8019D-0A54-CF5F-685C-565606823F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10875" y="2210033"/>
            <a:ext cx="392680" cy="392680"/>
          </a:xfrm>
          <a:prstGeom prst="rect">
            <a:avLst/>
          </a:prstGeom>
        </p:spPr>
      </p:pic>
      <p:grpSp>
        <p:nvGrpSpPr>
          <p:cNvPr id="31" name="Group 30">
            <a:extLst>
              <a:ext uri="{FF2B5EF4-FFF2-40B4-BE49-F238E27FC236}">
                <a16:creationId xmlns:a16="http://schemas.microsoft.com/office/drawing/2014/main" id="{2128B0F2-3A83-6018-94A2-C40F67B8D3A0}"/>
              </a:ext>
            </a:extLst>
          </p:cNvPr>
          <p:cNvGrpSpPr/>
          <p:nvPr/>
        </p:nvGrpSpPr>
        <p:grpSpPr>
          <a:xfrm>
            <a:off x="4075727" y="6331262"/>
            <a:ext cx="4040547" cy="402552"/>
            <a:chOff x="2624930" y="6331262"/>
            <a:chExt cx="4040547" cy="402552"/>
          </a:xfrm>
        </p:grpSpPr>
        <p:pic>
          <p:nvPicPr>
            <p:cNvPr id="28" name="Graphic 27" descr="Document with solid fill">
              <a:extLst>
                <a:ext uri="{FF2B5EF4-FFF2-40B4-BE49-F238E27FC236}">
                  <a16:creationId xmlns:a16="http://schemas.microsoft.com/office/drawing/2014/main" id="{F6E7DE69-FC63-C357-E96A-0D3B4E6D005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48863" y="6341134"/>
              <a:ext cx="392680" cy="392680"/>
            </a:xfrm>
            <a:prstGeom prst="rect">
              <a:avLst/>
            </a:prstGeom>
          </p:spPr>
        </p:pic>
        <p:pic>
          <p:nvPicPr>
            <p:cNvPr id="29" name="Graphic 28" descr="Document with solid fill">
              <a:extLst>
                <a:ext uri="{FF2B5EF4-FFF2-40B4-BE49-F238E27FC236}">
                  <a16:creationId xmlns:a16="http://schemas.microsoft.com/office/drawing/2014/main" id="{564B52D0-E691-1A8E-F7B2-7C802961583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624930" y="6331262"/>
              <a:ext cx="392680" cy="392680"/>
            </a:xfrm>
            <a:prstGeom prst="rect">
              <a:avLst/>
            </a:prstGeom>
          </p:spPr>
        </p:pic>
        <p:sp>
          <p:nvSpPr>
            <p:cNvPr id="30" name="TextBox 29">
              <a:extLst>
                <a:ext uri="{FF2B5EF4-FFF2-40B4-BE49-F238E27FC236}">
                  <a16:creationId xmlns:a16="http://schemas.microsoft.com/office/drawing/2014/main" id="{38B0376B-8463-A41E-6BDD-70A877D90740}"/>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400285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52DACB-BE4B-54C2-638D-F10B5C48185C}"/>
              </a:ext>
            </a:extLst>
          </p:cNvPr>
          <p:cNvSpPr>
            <a:spLocks noGrp="1"/>
          </p:cNvSpPr>
          <p:nvPr>
            <p:ph type="sldNum" sz="quarter" idx="12"/>
          </p:nvPr>
        </p:nvSpPr>
        <p:spPr/>
        <p:txBody>
          <a:bodyPr/>
          <a:lstStyle/>
          <a:p>
            <a:r>
              <a:rPr lang="en-US"/>
              <a:t>21</a:t>
            </a:r>
          </a:p>
        </p:txBody>
      </p:sp>
      <p:sp>
        <p:nvSpPr>
          <p:cNvPr id="2" name="Title 1">
            <a:extLst>
              <a:ext uri="{FF2B5EF4-FFF2-40B4-BE49-F238E27FC236}">
                <a16:creationId xmlns:a16="http://schemas.microsoft.com/office/drawing/2014/main" id="{D207F5EF-F6EB-3C60-6A35-60908E9C877E}"/>
              </a:ext>
            </a:extLst>
          </p:cNvPr>
          <p:cNvSpPr>
            <a:spLocks noGrp="1"/>
          </p:cNvSpPr>
          <p:nvPr>
            <p:ph type="title"/>
          </p:nvPr>
        </p:nvSpPr>
        <p:spPr/>
        <p:txBody>
          <a:bodyPr/>
          <a:lstStyle/>
          <a:p>
            <a:r>
              <a:rPr lang="en-GB"/>
              <a:t>Congresses</a:t>
            </a:r>
          </a:p>
        </p:txBody>
      </p:sp>
    </p:spTree>
    <p:extLst>
      <p:ext uri="{BB962C8B-B14F-4D97-AF65-F5344CB8AC3E}">
        <p14:creationId xmlns:p14="http://schemas.microsoft.com/office/powerpoint/2010/main" val="234329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885C5-9156-8F9C-C1BF-8C8CF711B13F}"/>
              </a:ext>
            </a:extLst>
          </p:cNvPr>
          <p:cNvSpPr>
            <a:spLocks noGrp="1"/>
          </p:cNvSpPr>
          <p:nvPr>
            <p:ph type="title"/>
          </p:nvPr>
        </p:nvSpPr>
        <p:spPr/>
        <p:txBody>
          <a:bodyPr/>
          <a:lstStyle/>
          <a:p>
            <a:r>
              <a:rPr lang="en-GB"/>
              <a:t>Congress Activity</a:t>
            </a:r>
          </a:p>
        </p:txBody>
      </p:sp>
      <p:sp>
        <p:nvSpPr>
          <p:cNvPr id="2" name="Subtitle 1">
            <a:extLst>
              <a:ext uri="{FF2B5EF4-FFF2-40B4-BE49-F238E27FC236}">
                <a16:creationId xmlns:a16="http://schemas.microsoft.com/office/drawing/2014/main" id="{7323DA09-4BD2-90EE-B7A1-BF6BAD263DC8}"/>
              </a:ext>
            </a:extLst>
          </p:cNvPr>
          <p:cNvSpPr>
            <a:spLocks noGrp="1"/>
          </p:cNvSpPr>
          <p:nvPr>
            <p:ph type="subTitle" idx="19"/>
          </p:nvPr>
        </p:nvSpPr>
        <p:spPr/>
        <p:txBody>
          <a:bodyPr/>
          <a:lstStyle/>
          <a:p>
            <a:r>
              <a:rPr lang="en-GB"/>
              <a:t>Number of KOLs identified within congresses.</a:t>
            </a:r>
          </a:p>
        </p:txBody>
      </p:sp>
      <p:sp>
        <p:nvSpPr>
          <p:cNvPr id="4" name="Text Placeholder 3">
            <a:extLst>
              <a:ext uri="{FF2B5EF4-FFF2-40B4-BE49-F238E27FC236}">
                <a16:creationId xmlns:a16="http://schemas.microsoft.com/office/drawing/2014/main" id="{74199873-F79C-300C-20FE-2F17AE5E358E}"/>
              </a:ext>
            </a:extLst>
          </p:cNvPr>
          <p:cNvSpPr>
            <a:spLocks noGrp="1"/>
          </p:cNvSpPr>
          <p:nvPr>
            <p:ph idx="1"/>
          </p:nvPr>
        </p:nvSpPr>
        <p:spPr>
          <a:xfrm>
            <a:off x="8829674" y="2093495"/>
            <a:ext cx="2714323" cy="3898781"/>
          </a:xfrm>
        </p:spPr>
        <p:txBody>
          <a:bodyPr/>
          <a:lstStyle/>
          <a:p>
            <a:r>
              <a:rPr lang="en-GB" sz="1400"/>
              <a:t>This shows the number of KOLs that are active within congresses.​</a:t>
            </a:r>
          </a:p>
          <a:p>
            <a:endParaRPr lang="en-GB" sz="1400"/>
          </a:p>
          <a:p>
            <a:r>
              <a:rPr lang="en-GB" sz="1400"/>
              <a:t>As shown, there is greater activity within national congresses than international and regional combined.​</a:t>
            </a:r>
          </a:p>
          <a:p>
            <a:pPr marL="0" indent="0">
              <a:buNone/>
            </a:pPr>
            <a:endParaRPr lang="en-GB" sz="1400">
              <a:solidFill>
                <a:schemeClr val="accent5">
                  <a:lumMod val="40000"/>
                  <a:lumOff val="60000"/>
                </a:schemeClr>
              </a:solidFill>
            </a:endParaRPr>
          </a:p>
          <a:p>
            <a:r>
              <a:rPr lang="en-GB" sz="1400"/>
              <a:t>From the 447 KOLs within congresses 49 are active within national, regional and international congresses.</a:t>
            </a:r>
          </a:p>
        </p:txBody>
      </p:sp>
      <p:sp>
        <p:nvSpPr>
          <p:cNvPr id="8" name="Date Placeholder 7">
            <a:extLst>
              <a:ext uri="{FF2B5EF4-FFF2-40B4-BE49-F238E27FC236}">
                <a16:creationId xmlns:a16="http://schemas.microsoft.com/office/drawing/2014/main" id="{68EF1639-6DA8-9B41-7D06-D7FEBB665CD3}"/>
              </a:ext>
            </a:extLst>
          </p:cNvPr>
          <p:cNvSpPr>
            <a:spLocks noGrp="1"/>
          </p:cNvSpPr>
          <p:nvPr>
            <p:ph type="dt" sz="half" idx="20"/>
          </p:nvPr>
        </p:nvSpPr>
        <p:spPr/>
        <p:txBody>
          <a:bodyPr/>
          <a:lstStyle/>
          <a:p>
            <a:fld id="{C85B526D-D6D9-4233-9F24-C44BDDC86906}" type="datetime4">
              <a:rPr lang="en-US" smtClean="0"/>
              <a:t>June 17, 2025</a:t>
            </a:fld>
            <a:endParaRPr lang="en-US"/>
          </a:p>
        </p:txBody>
      </p:sp>
      <p:sp>
        <p:nvSpPr>
          <p:cNvPr id="7" name="Slide Number Placeholder 6">
            <a:extLst>
              <a:ext uri="{FF2B5EF4-FFF2-40B4-BE49-F238E27FC236}">
                <a16:creationId xmlns:a16="http://schemas.microsoft.com/office/drawing/2014/main" id="{C9705F27-C52F-ADBC-3947-0D436A262BEF}"/>
              </a:ext>
            </a:extLst>
          </p:cNvPr>
          <p:cNvSpPr>
            <a:spLocks noGrp="1"/>
          </p:cNvSpPr>
          <p:nvPr>
            <p:ph type="sldNum" sz="quarter" idx="22"/>
          </p:nvPr>
        </p:nvSpPr>
        <p:spPr/>
        <p:txBody>
          <a:bodyPr/>
          <a:lstStyle/>
          <a:p>
            <a:r>
              <a:rPr lang="en-US"/>
              <a:t>22</a:t>
            </a:r>
          </a:p>
        </p:txBody>
      </p:sp>
      <p:graphicFrame>
        <p:nvGraphicFramePr>
          <p:cNvPr id="11" name="Chart 10">
            <a:extLst>
              <a:ext uri="{FF2B5EF4-FFF2-40B4-BE49-F238E27FC236}">
                <a16:creationId xmlns:a16="http://schemas.microsoft.com/office/drawing/2014/main" id="{089CD919-E091-8C9D-75C5-39B135EE6743}"/>
              </a:ext>
            </a:extLst>
          </p:cNvPr>
          <p:cNvGraphicFramePr>
            <a:graphicFrameLocks/>
          </p:cNvGraphicFramePr>
          <p:nvPr>
            <p:extLst>
              <p:ext uri="{D42A27DB-BD31-4B8C-83A1-F6EECF244321}">
                <p14:modId xmlns:p14="http://schemas.microsoft.com/office/powerpoint/2010/main" val="3334413967"/>
              </p:ext>
            </p:extLst>
          </p:nvPr>
        </p:nvGraphicFramePr>
        <p:xfrm>
          <a:off x="647999" y="1590675"/>
          <a:ext cx="7172025" cy="46777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562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224B57-49B0-299B-9A0D-2A3663A11175}"/>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21" name="Picture 20">
            <a:extLst>
              <a:ext uri="{FF2B5EF4-FFF2-40B4-BE49-F238E27FC236}">
                <a16:creationId xmlns:a16="http://schemas.microsoft.com/office/drawing/2014/main" id="{8CEC988C-A9AD-0A2D-1F86-3EE5CA65CB58}"/>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4A06C05E-FF82-02E5-C15E-3F2F4E2C3D4A}"/>
              </a:ext>
            </a:extLst>
          </p:cNvPr>
          <p:cNvSpPr>
            <a:spLocks noGrp="1"/>
          </p:cNvSpPr>
          <p:nvPr>
            <p:ph type="title"/>
          </p:nvPr>
        </p:nvSpPr>
        <p:spPr/>
        <p:txBody>
          <a:bodyPr/>
          <a:lstStyle/>
          <a:p>
            <a:r>
              <a:rPr lang="en-GB"/>
              <a:t>Top Scoring KOLs</a:t>
            </a:r>
          </a:p>
        </p:txBody>
      </p:sp>
      <p:sp>
        <p:nvSpPr>
          <p:cNvPr id="5" name="Subtitle 4">
            <a:extLst>
              <a:ext uri="{FF2B5EF4-FFF2-40B4-BE49-F238E27FC236}">
                <a16:creationId xmlns:a16="http://schemas.microsoft.com/office/drawing/2014/main" id="{03362AAA-F19C-F076-8335-82F198F80EE8}"/>
              </a:ext>
            </a:extLst>
          </p:cNvPr>
          <p:cNvSpPr>
            <a:spLocks noGrp="1"/>
          </p:cNvSpPr>
          <p:nvPr>
            <p:ph type="subTitle" idx="19"/>
          </p:nvPr>
        </p:nvSpPr>
        <p:spPr/>
        <p:txBody>
          <a:bodyPr/>
          <a:lstStyle/>
          <a:p>
            <a:r>
              <a:rPr lang="en-GB"/>
              <a:t>International</a:t>
            </a:r>
          </a:p>
        </p:txBody>
      </p:sp>
      <p:sp>
        <p:nvSpPr>
          <p:cNvPr id="3" name="Content Placeholder 2">
            <a:extLst>
              <a:ext uri="{FF2B5EF4-FFF2-40B4-BE49-F238E27FC236}">
                <a16:creationId xmlns:a16="http://schemas.microsoft.com/office/drawing/2014/main" id="{6EC04DB9-3029-6731-0C89-6043522A1DD1}"/>
              </a:ext>
            </a:extLst>
          </p:cNvPr>
          <p:cNvSpPr>
            <a:spLocks noGrp="1"/>
          </p:cNvSpPr>
          <p:nvPr>
            <p:ph idx="1"/>
          </p:nvPr>
        </p:nvSpPr>
        <p:spPr>
          <a:xfrm>
            <a:off x="648000" y="2793651"/>
            <a:ext cx="2109600" cy="3898781"/>
          </a:xfrm>
        </p:spPr>
        <p:txBody>
          <a:bodyPr/>
          <a:lstStyle/>
          <a:p>
            <a:pPr marL="0" indent="0">
              <a:buNone/>
            </a:pPr>
            <a:r>
              <a:rPr lang="en-GB" sz="1000" b="1"/>
              <a:t>Christopher Ernest Maitland Griffiths – Dermatology, England</a:t>
            </a:r>
          </a:p>
          <a:p>
            <a:pPr marL="0" indent="0">
              <a:buNone/>
            </a:pPr>
            <a:endParaRPr lang="en-GB" sz="1000"/>
          </a:p>
          <a:p>
            <a:pPr marL="0" indent="0">
              <a:buNone/>
            </a:pPr>
            <a:r>
              <a:rPr lang="en-GB" sz="1000"/>
              <a:t>Christopher Griffiths is the Director of the Manchester Centre for Dermatology Research and Head of the Dermatology Theme of the National Institute for Health Research (NIHR) Manchester Biomedical Research Centre. He is a Fellow of the Academy of Medical Sciences and an elected Member of Academia. He established the Manchester psoriasis Service in 1994. His leadership roles as past-President of several prominent organisations, including the British Association of Dermatologists, European Dermatology Forum, British Society for Investigative Dermatology, and International Psoriasis Council, further underscore his expertise. He was Co-Chair of the 2024 10th International Congress, Psoriasis: From Gene to Clinic.</a:t>
            </a:r>
            <a:r>
              <a:rPr lang="en-GB" sz="1000" baseline="30000">
                <a:hlinkClick r:id="rId3"/>
              </a:rPr>
              <a:t>1</a:t>
            </a:r>
            <a:r>
              <a:rPr lang="en-GB" sz="1000">
                <a:hlinkClick r:id="rId3"/>
              </a:rPr>
              <a:t> </a:t>
            </a:r>
            <a:endParaRPr lang="en-GB" sz="1000"/>
          </a:p>
        </p:txBody>
      </p:sp>
      <p:sp>
        <p:nvSpPr>
          <p:cNvPr id="4" name="Date Placeholder 3">
            <a:extLst>
              <a:ext uri="{FF2B5EF4-FFF2-40B4-BE49-F238E27FC236}">
                <a16:creationId xmlns:a16="http://schemas.microsoft.com/office/drawing/2014/main" id="{93FF2715-FA40-50A3-EA1D-E14A49399435}"/>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02BCECCE-C473-48D8-8C73-251221AFFDD1}"/>
              </a:ext>
            </a:extLst>
          </p:cNvPr>
          <p:cNvSpPr>
            <a:spLocks noGrp="1"/>
          </p:cNvSpPr>
          <p:nvPr>
            <p:ph type="sldNum" sz="quarter" idx="22"/>
          </p:nvPr>
        </p:nvSpPr>
        <p:spPr/>
        <p:txBody>
          <a:bodyPr/>
          <a:lstStyle/>
          <a:p>
            <a:fld id="{24C8C45C-947F-4981-8B3F-4F32E973C901}" type="slidenum">
              <a:rPr lang="en-US" smtClean="0"/>
              <a:pPr/>
              <a:t>23</a:t>
            </a:fld>
            <a:endParaRPr lang="en-US"/>
          </a:p>
        </p:txBody>
      </p:sp>
      <p:sp>
        <p:nvSpPr>
          <p:cNvPr id="7" name="Content Placeholder 2">
            <a:extLst>
              <a:ext uri="{FF2B5EF4-FFF2-40B4-BE49-F238E27FC236}">
                <a16:creationId xmlns:a16="http://schemas.microsoft.com/office/drawing/2014/main" id="{94C41635-E3D1-478E-FB17-4C3921AB336E}"/>
              </a:ext>
            </a:extLst>
          </p:cNvPr>
          <p:cNvSpPr txBox="1">
            <a:spLocks/>
          </p:cNvSpPr>
          <p:nvPr/>
        </p:nvSpPr>
        <p:spPr>
          <a:xfrm>
            <a:off x="2942234" y="2780263"/>
            <a:ext cx="2109600" cy="363139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Oliver FitzGerald – Rheumatology, Ireland</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Oliver FitzGerald is a consultant rheumatologist and Newman Clinical Research Professor at St Vincent's University Hospital and the Conway Institute, University College Dublin (UCD), Ireland. His work is significant in rheumatology however he does co-author many publications on psoriasis including the Group for Research and Assessment of Psoriasis and Psoriatic Arthritis (GRAPPA): updated treatment recommendations for psoriatic arthritis (2021). In 2023 he was involved in an article on "differentiating patients with psoriasis from psoriatic arthritis using collagen biomarkers" and in 2022 he co-authored "Comparative Genetic Analysis of Psoriatic Arthritis and Psoriasis for the Discovery of Genetic Risk Factors and Risk Prediction Modelling". In 2021, he was Session Chair at the 6th World Psoriasis &amp; Psoriatic Arthritis Conference.</a:t>
            </a:r>
            <a:r>
              <a:rPr lang="en-GB" sz="1000" baseline="30000">
                <a:hlinkClick r:id="rId4"/>
              </a:rPr>
              <a:t>2</a:t>
            </a:r>
            <a:endParaRPr lang="en-GB" sz="1000"/>
          </a:p>
        </p:txBody>
      </p:sp>
      <p:sp>
        <p:nvSpPr>
          <p:cNvPr id="8" name="Content Placeholder 2">
            <a:extLst>
              <a:ext uri="{FF2B5EF4-FFF2-40B4-BE49-F238E27FC236}">
                <a16:creationId xmlns:a16="http://schemas.microsoft.com/office/drawing/2014/main" id="{2B6EBE3F-24DB-8082-0CC3-EFEFC21B73AC}"/>
              </a:ext>
            </a:extLst>
          </p:cNvPr>
          <p:cNvSpPr txBox="1">
            <a:spLocks/>
          </p:cNvSpPr>
          <p:nvPr/>
        </p:nvSpPr>
        <p:spPr>
          <a:xfrm>
            <a:off x="5225619" y="2777250"/>
            <a:ext cx="2109600" cy="3364992"/>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Lucinda Claire Fuller – Dermatology, England</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Dr. Lucinda Claire Fuller has been working as a Consultant Dermatologist since 1997. She began her practice at London Bridge in 2000 and currently also works within the NHS at Chelsea and Westminster Hospital. Dr. Fuller has previously held consultant roles at King's College Hospital for 15 years and East Kent Hospitals. Her area of expertise is broad and includes rashes, skin cancers, cutaneous infections, and tropical dermatoses. In 2022, she was a part of the organising committee of the “3rd International League of Dermatological Societies (ILDS) World Skin Summit".</a:t>
            </a:r>
            <a:r>
              <a:rPr lang="en-GB" sz="1000" baseline="30000">
                <a:hlinkClick r:id="rId5"/>
              </a:rPr>
              <a:t>3</a:t>
            </a:r>
            <a:endParaRPr lang="en-GB" sz="1000"/>
          </a:p>
        </p:txBody>
      </p:sp>
      <p:sp>
        <p:nvSpPr>
          <p:cNvPr id="9" name="Content Placeholder 2">
            <a:extLst>
              <a:ext uri="{FF2B5EF4-FFF2-40B4-BE49-F238E27FC236}">
                <a16:creationId xmlns:a16="http://schemas.microsoft.com/office/drawing/2014/main" id="{695E5B10-81CE-76B0-1C66-FE7BE4FA5CB6}"/>
              </a:ext>
            </a:extLst>
          </p:cNvPr>
          <p:cNvSpPr txBox="1">
            <a:spLocks/>
          </p:cNvSpPr>
          <p:nvPr/>
        </p:nvSpPr>
        <p:spPr>
          <a:xfrm>
            <a:off x="7529373" y="2747825"/>
            <a:ext cx="2109600" cy="3364992"/>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Jonathan Nicholas William Noel Barker – Dermatology, England</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Jonathan Barker is a professor of medical dermatology at St John's Institute of Dermatology. He was also the course director for the MSc in clinical dermatology until 2018. He created the severe psoriasis service at the St John's Institute, which is now the most holistic and comprehensive service in the UK, winning an award in 2016. He is the president of the International Psoriasis Council and sits on the Psoriasis Association Patients Organisation Medical Advisory Committee. He is also an editor of the Rook's Textbook of Dermatology, the leading English dermatology textbook. He was Co-Chair of the 2024 10th International Congress, Psoriasis: From Gene to Clinic.</a:t>
            </a:r>
            <a:r>
              <a:rPr lang="en-GB" sz="1000" baseline="30000">
                <a:hlinkClick r:id="rId3"/>
              </a:rPr>
              <a:t>4</a:t>
            </a:r>
            <a:endParaRPr lang="en-GB" sz="1000"/>
          </a:p>
        </p:txBody>
      </p:sp>
      <p:sp>
        <p:nvSpPr>
          <p:cNvPr id="10" name="Content Placeholder 2">
            <a:extLst>
              <a:ext uri="{FF2B5EF4-FFF2-40B4-BE49-F238E27FC236}">
                <a16:creationId xmlns:a16="http://schemas.microsoft.com/office/drawing/2014/main" id="{3132696B-22B6-85F7-7E78-ED736ECC6F52}"/>
              </a:ext>
            </a:extLst>
          </p:cNvPr>
          <p:cNvSpPr txBox="1">
            <a:spLocks/>
          </p:cNvSpPr>
          <p:nvPr/>
        </p:nvSpPr>
        <p:spPr>
          <a:xfrm>
            <a:off x="9792394" y="2793651"/>
            <a:ext cx="2109600" cy="3364992"/>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John Alexander McGrath – Dermatology, England</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John McGrath is a Professor of Molecular Dermatology and Head of the Department at St John's Institute of Dermatology. He is also Head of the Genetic Skin Disease Unit and Honorary Consultant Dermatologist at the Guy’s and St Thomas’ NHS Foundation Trust in London. Previously, he was a Board Member of the European Society for Dermatological Research and was the Society’s President (2007-8). He was President of the European Dermatology Forum (2017-2019). John has published several papers on Psoriasis and was the lead for the UK National Institutes for Health Research on rare skin diseases. He was in the organising committee of the 2023 25th World Congress of Dermatology.</a:t>
            </a:r>
            <a:r>
              <a:rPr lang="en-GB" sz="1000" baseline="30000">
                <a:hlinkClick r:id="rId6"/>
              </a:rPr>
              <a:t>5</a:t>
            </a:r>
            <a:endParaRPr lang="en-GB" sz="1000"/>
          </a:p>
        </p:txBody>
      </p:sp>
      <p:pic>
        <p:nvPicPr>
          <p:cNvPr id="11" name="Picture 10" descr="A person in a suit&#10;&#10;Description automatically generated">
            <a:extLst>
              <a:ext uri="{FF2B5EF4-FFF2-40B4-BE49-F238E27FC236}">
                <a16:creationId xmlns:a16="http://schemas.microsoft.com/office/drawing/2014/main" id="{611039B7-65B9-54D0-DE57-EE6CE6B61C5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068" y="1706739"/>
            <a:ext cx="832893" cy="1000338"/>
          </a:xfrm>
          <a:prstGeom prst="rect">
            <a:avLst/>
          </a:prstGeom>
          <a:noFill/>
          <a:ln w="28575">
            <a:solidFill>
              <a:schemeClr val="tx2"/>
            </a:solidFill>
          </a:ln>
        </p:spPr>
      </p:pic>
      <p:pic>
        <p:nvPicPr>
          <p:cNvPr id="1026" name="Picture 2" descr="Oliver Fitzgerald | International Psoriasis Council">
            <a:extLst>
              <a:ext uri="{FF2B5EF4-FFF2-40B4-BE49-F238E27FC236}">
                <a16:creationId xmlns:a16="http://schemas.microsoft.com/office/drawing/2014/main" id="{2630D20D-0857-C7FD-736F-DEB6885037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713" y="1706739"/>
            <a:ext cx="1000338" cy="10003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283B7CD-9084-41EF-6226-0A0827ABA366}"/>
              </a:ext>
            </a:extLst>
          </p:cNvPr>
          <p:cNvPicPr>
            <a:picLocks noChangeAspect="1"/>
          </p:cNvPicPr>
          <p:nvPr/>
        </p:nvPicPr>
        <p:blipFill>
          <a:blip r:embed="rId9"/>
          <a:stretch>
            <a:fillRect/>
          </a:stretch>
        </p:blipFill>
        <p:spPr>
          <a:xfrm>
            <a:off x="5232098" y="1744447"/>
            <a:ext cx="1000338" cy="1000338"/>
          </a:xfrm>
          <a:prstGeom prst="rect">
            <a:avLst/>
          </a:prstGeom>
          <a:ln w="28575">
            <a:solidFill>
              <a:schemeClr val="tx2"/>
            </a:solidFill>
          </a:ln>
        </p:spPr>
      </p:pic>
      <p:sp>
        <p:nvSpPr>
          <p:cNvPr id="14" name="AutoShape 6" descr="Professor Jonathan Barker | Dermatology">
            <a:extLst>
              <a:ext uri="{FF2B5EF4-FFF2-40B4-BE49-F238E27FC236}">
                <a16:creationId xmlns:a16="http://schemas.microsoft.com/office/drawing/2014/main" id="{F8FE2035-462B-8245-3D2E-D9D55D286C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BB18F5F4-D704-C4C6-1B52-B4D64A076501}"/>
              </a:ext>
            </a:extLst>
          </p:cNvPr>
          <p:cNvPicPr>
            <a:picLocks noChangeAspect="1"/>
          </p:cNvPicPr>
          <p:nvPr/>
        </p:nvPicPr>
        <p:blipFill>
          <a:blip r:embed="rId10"/>
          <a:stretch>
            <a:fillRect/>
          </a:stretch>
        </p:blipFill>
        <p:spPr>
          <a:xfrm>
            <a:off x="7516233" y="1690338"/>
            <a:ext cx="1000338" cy="1000338"/>
          </a:xfrm>
          <a:prstGeom prst="rect">
            <a:avLst/>
          </a:prstGeom>
          <a:ln w="28575">
            <a:solidFill>
              <a:schemeClr val="tx2"/>
            </a:solidFill>
          </a:ln>
        </p:spPr>
      </p:pic>
      <p:pic>
        <p:nvPicPr>
          <p:cNvPr id="1034" name="Picture 10" descr="John McGrath — King's College London">
            <a:extLst>
              <a:ext uri="{FF2B5EF4-FFF2-40B4-BE49-F238E27FC236}">
                <a16:creationId xmlns:a16="http://schemas.microsoft.com/office/drawing/2014/main" id="{813713B7-3DB1-A5A6-B435-088BAFE323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8634" y="1699004"/>
            <a:ext cx="804291" cy="10003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5" name="Graphic 14" descr="Document with solid fill">
            <a:extLst>
              <a:ext uri="{FF2B5EF4-FFF2-40B4-BE49-F238E27FC236}">
                <a16:creationId xmlns:a16="http://schemas.microsoft.com/office/drawing/2014/main" id="{F0C2EA7A-2CC8-BF3E-C145-9546B94B7A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76150" y="2330433"/>
            <a:ext cx="392680" cy="392680"/>
          </a:xfrm>
          <a:prstGeom prst="rect">
            <a:avLst/>
          </a:prstGeom>
        </p:spPr>
      </p:pic>
      <p:pic>
        <p:nvPicPr>
          <p:cNvPr id="17" name="Graphic 16" descr="Document with solid fill">
            <a:extLst>
              <a:ext uri="{FF2B5EF4-FFF2-40B4-BE49-F238E27FC236}">
                <a16:creationId xmlns:a16="http://schemas.microsoft.com/office/drawing/2014/main" id="{A52B32C4-C23E-07ED-EDD1-D9128B4C0D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85579" y="2330433"/>
            <a:ext cx="392680" cy="392680"/>
          </a:xfrm>
          <a:prstGeom prst="rect">
            <a:avLst/>
          </a:prstGeom>
        </p:spPr>
      </p:pic>
      <p:pic>
        <p:nvPicPr>
          <p:cNvPr id="18" name="Graphic 17" descr="Document with solid fill">
            <a:extLst>
              <a:ext uri="{FF2B5EF4-FFF2-40B4-BE49-F238E27FC236}">
                <a16:creationId xmlns:a16="http://schemas.microsoft.com/office/drawing/2014/main" id="{229A8748-7937-A08E-014B-4924242F8A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9577" y="2330433"/>
            <a:ext cx="392680" cy="392680"/>
          </a:xfrm>
          <a:prstGeom prst="rect">
            <a:avLst/>
          </a:prstGeom>
        </p:spPr>
      </p:pic>
      <p:pic>
        <p:nvPicPr>
          <p:cNvPr id="19" name="Graphic 18" descr="Document with solid fill">
            <a:extLst>
              <a:ext uri="{FF2B5EF4-FFF2-40B4-BE49-F238E27FC236}">
                <a16:creationId xmlns:a16="http://schemas.microsoft.com/office/drawing/2014/main" id="{21E99601-B9D6-C350-F567-5BB2BABAFC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42925" y="2330433"/>
            <a:ext cx="392680" cy="392680"/>
          </a:xfrm>
          <a:prstGeom prst="rect">
            <a:avLst/>
          </a:prstGeom>
        </p:spPr>
      </p:pic>
      <p:pic>
        <p:nvPicPr>
          <p:cNvPr id="20" name="Graphic 19" descr="Document with solid fill">
            <a:extLst>
              <a:ext uri="{FF2B5EF4-FFF2-40B4-BE49-F238E27FC236}">
                <a16:creationId xmlns:a16="http://schemas.microsoft.com/office/drawing/2014/main" id="{E666A94D-AA20-111B-4EF1-5815173F19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45346" y="2330433"/>
            <a:ext cx="392680" cy="392680"/>
          </a:xfrm>
          <a:prstGeom prst="rect">
            <a:avLst/>
          </a:prstGeom>
        </p:spPr>
      </p:pic>
      <p:grpSp>
        <p:nvGrpSpPr>
          <p:cNvPr id="22" name="Group 21">
            <a:extLst>
              <a:ext uri="{FF2B5EF4-FFF2-40B4-BE49-F238E27FC236}">
                <a16:creationId xmlns:a16="http://schemas.microsoft.com/office/drawing/2014/main" id="{FFDA5770-4C4C-2C43-17A3-411C6B374AC5}"/>
              </a:ext>
            </a:extLst>
          </p:cNvPr>
          <p:cNvGrpSpPr/>
          <p:nvPr/>
        </p:nvGrpSpPr>
        <p:grpSpPr>
          <a:xfrm>
            <a:off x="4075727" y="6331262"/>
            <a:ext cx="4040547" cy="402552"/>
            <a:chOff x="2624930" y="6331262"/>
            <a:chExt cx="4040547" cy="402552"/>
          </a:xfrm>
        </p:grpSpPr>
        <p:pic>
          <p:nvPicPr>
            <p:cNvPr id="23" name="Graphic 22" descr="Document with solid fill">
              <a:extLst>
                <a:ext uri="{FF2B5EF4-FFF2-40B4-BE49-F238E27FC236}">
                  <a16:creationId xmlns:a16="http://schemas.microsoft.com/office/drawing/2014/main" id="{1B92C9A7-89C0-EEF3-017A-439EC2F9D7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8863" y="6341134"/>
              <a:ext cx="392680" cy="392680"/>
            </a:xfrm>
            <a:prstGeom prst="rect">
              <a:avLst/>
            </a:prstGeom>
          </p:spPr>
        </p:pic>
        <p:pic>
          <p:nvPicPr>
            <p:cNvPr id="24" name="Graphic 23" descr="Document with solid fill">
              <a:extLst>
                <a:ext uri="{FF2B5EF4-FFF2-40B4-BE49-F238E27FC236}">
                  <a16:creationId xmlns:a16="http://schemas.microsoft.com/office/drawing/2014/main" id="{BBA0A45D-33E4-20B3-D809-E0FE3EFFCE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24930" y="6331262"/>
              <a:ext cx="392680" cy="392680"/>
            </a:xfrm>
            <a:prstGeom prst="rect">
              <a:avLst/>
            </a:prstGeom>
          </p:spPr>
        </p:pic>
        <p:sp>
          <p:nvSpPr>
            <p:cNvPr id="25" name="TextBox 24">
              <a:extLst>
                <a:ext uri="{FF2B5EF4-FFF2-40B4-BE49-F238E27FC236}">
                  <a16:creationId xmlns:a16="http://schemas.microsoft.com/office/drawing/2014/main" id="{17BE387A-A394-7771-C04C-C9E646EFCCCC}"/>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24703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A70074-524F-B2AD-1A60-B60C5755FE71}"/>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18" name="Picture 17">
            <a:extLst>
              <a:ext uri="{FF2B5EF4-FFF2-40B4-BE49-F238E27FC236}">
                <a16:creationId xmlns:a16="http://schemas.microsoft.com/office/drawing/2014/main" id="{58D99CBF-1F92-5C85-7C84-956362FF71EF}"/>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5111588F-CC6C-BC06-5744-8BB6CF70424A}"/>
              </a:ext>
            </a:extLst>
          </p:cNvPr>
          <p:cNvSpPr>
            <a:spLocks noGrp="1"/>
          </p:cNvSpPr>
          <p:nvPr>
            <p:ph type="title"/>
          </p:nvPr>
        </p:nvSpPr>
        <p:spPr/>
        <p:txBody>
          <a:bodyPr/>
          <a:lstStyle/>
          <a:p>
            <a:r>
              <a:rPr lang="en-GB"/>
              <a:t>Top Scoring KOLs</a:t>
            </a:r>
          </a:p>
        </p:txBody>
      </p:sp>
      <p:sp>
        <p:nvSpPr>
          <p:cNvPr id="5" name="Subtitle 4">
            <a:extLst>
              <a:ext uri="{FF2B5EF4-FFF2-40B4-BE49-F238E27FC236}">
                <a16:creationId xmlns:a16="http://schemas.microsoft.com/office/drawing/2014/main" id="{9C72ACC2-EF15-23A5-C1FD-34B6113DB5DB}"/>
              </a:ext>
            </a:extLst>
          </p:cNvPr>
          <p:cNvSpPr>
            <a:spLocks noGrp="1"/>
          </p:cNvSpPr>
          <p:nvPr>
            <p:ph type="subTitle" idx="19"/>
          </p:nvPr>
        </p:nvSpPr>
        <p:spPr/>
        <p:txBody>
          <a:bodyPr/>
          <a:lstStyle/>
          <a:p>
            <a:r>
              <a:rPr lang="en-GB"/>
              <a:t>Regional</a:t>
            </a:r>
          </a:p>
        </p:txBody>
      </p:sp>
      <p:sp>
        <p:nvSpPr>
          <p:cNvPr id="3" name="Content Placeholder 2">
            <a:extLst>
              <a:ext uri="{FF2B5EF4-FFF2-40B4-BE49-F238E27FC236}">
                <a16:creationId xmlns:a16="http://schemas.microsoft.com/office/drawing/2014/main" id="{67A48731-BCC5-3B75-2FFC-14886A2C2085}"/>
              </a:ext>
            </a:extLst>
          </p:cNvPr>
          <p:cNvSpPr>
            <a:spLocks noGrp="1"/>
          </p:cNvSpPr>
          <p:nvPr>
            <p:ph idx="1"/>
          </p:nvPr>
        </p:nvSpPr>
        <p:spPr>
          <a:xfrm>
            <a:off x="666221" y="2746147"/>
            <a:ext cx="2160000" cy="3898781"/>
          </a:xfrm>
        </p:spPr>
        <p:txBody>
          <a:bodyPr/>
          <a:lstStyle/>
          <a:p>
            <a:pPr marL="0" indent="0">
              <a:buNone/>
            </a:pPr>
            <a:r>
              <a:rPr lang="en-GB" sz="1000" b="1"/>
              <a:t>Christopher Ernest Maitland Griffiths – Dermatology, England</a:t>
            </a:r>
          </a:p>
          <a:p>
            <a:pPr marL="0" indent="0">
              <a:buNone/>
            </a:pPr>
            <a:endParaRPr lang="en-GB" sz="1000" b="1"/>
          </a:p>
          <a:p>
            <a:pPr marL="0" indent="0">
              <a:buNone/>
            </a:pP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Christopher Griffiths is the Director of the Manchester Centre for Dermatology Research and Head of the Dermatology Theme of the National Institute for Health Research (NIHR) Manchester Biomedical Research Centre. He is a Fellow of the Academy of Medical Sciences and an elected Member of Academia. He established the Manchester Psoriasis Service in 1994, demonstrating his dedication to this field. His leadership roles as past-President of several prominent organisations, including the British Association of Dermatologists, European Dermatology Forum, British Society for Investigative Dermatology, and International Psoriasis Council, further underscore his expertise. He was part of the organising committee of the 2023 26th Annual Meeting of the European Dermatology Forum (EDF).</a:t>
            </a:r>
            <a:r>
              <a:rPr lang="en-GB" sz="1000" kern="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1</a:t>
            </a:r>
            <a:endParaRPr lang="en-GB" sz="1000" b="1"/>
          </a:p>
        </p:txBody>
      </p:sp>
      <p:sp>
        <p:nvSpPr>
          <p:cNvPr id="4" name="Date Placeholder 3">
            <a:extLst>
              <a:ext uri="{FF2B5EF4-FFF2-40B4-BE49-F238E27FC236}">
                <a16:creationId xmlns:a16="http://schemas.microsoft.com/office/drawing/2014/main" id="{62A0901D-4EB7-18DA-BF3B-FD20BBFC5869}"/>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44B9EC53-6934-58B5-05E5-7D4AF43D2FE2}"/>
              </a:ext>
            </a:extLst>
          </p:cNvPr>
          <p:cNvSpPr>
            <a:spLocks noGrp="1"/>
          </p:cNvSpPr>
          <p:nvPr>
            <p:ph type="sldNum" sz="quarter" idx="22"/>
          </p:nvPr>
        </p:nvSpPr>
        <p:spPr/>
        <p:txBody>
          <a:bodyPr/>
          <a:lstStyle/>
          <a:p>
            <a:fld id="{24C8C45C-947F-4981-8B3F-4F32E973C901}" type="slidenum">
              <a:rPr lang="en-US" smtClean="0"/>
              <a:pPr/>
              <a:t>24</a:t>
            </a:fld>
            <a:endParaRPr lang="en-US"/>
          </a:p>
        </p:txBody>
      </p:sp>
      <p:sp>
        <p:nvSpPr>
          <p:cNvPr id="7" name="Content Placeholder 2">
            <a:extLst>
              <a:ext uri="{FF2B5EF4-FFF2-40B4-BE49-F238E27FC236}">
                <a16:creationId xmlns:a16="http://schemas.microsoft.com/office/drawing/2014/main" id="{858A07DE-17F8-944A-AF46-A481CB92929F}"/>
              </a:ext>
            </a:extLst>
          </p:cNvPr>
          <p:cNvSpPr txBox="1">
            <a:spLocks/>
          </p:cNvSpPr>
          <p:nvPr/>
        </p:nvSpPr>
        <p:spPr>
          <a:xfrm>
            <a:off x="2967407" y="2729102"/>
            <a:ext cx="21600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Nicholas John Reynolds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kern="0">
                <a:solidFill>
                  <a:srgbClr val="000000"/>
                </a:solidFill>
                <a:latin typeface="Calibri" panose="020F0502020204030204" pitchFamily="34" charset="0"/>
                <a:ea typeface="Times New Roman" panose="02020603050405020304" pitchFamily="18" charset="0"/>
                <a:cs typeface="Calibri" panose="020F0502020204030204" pitchFamily="34" charset="0"/>
              </a:rPr>
              <a:t>Nick Reynolds is Professor of Dermatology at Newcastle University and Lead for the Personalised and Stratified Medicine theme within the NIHR Newcastle. He is also an honorary consultant dermatologist for the NHS. Since 2019, Nick has been a NIHR senior investigator. His current research and clinical interests are focused on psoriasis and atopic eczema, human models of skin disease, systems biology and precision medicine. He is also a member of the Executive Team for The Psoriasis Stratification to Optimise Relevant Therapy (PSORT) consortium – a unique partnership between five UK universities; 10 pharmaceutical and diagnostics companies; the Psoriasis Association and NHS partners representing patients. He was Session Chair at the “2024 27th Annual Meeting of the European Dermatology Forum (EDF)".</a:t>
            </a:r>
            <a:r>
              <a:rPr lang="en-GB" sz="1000" kern="0" baseline="3000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4"/>
              </a:rPr>
              <a:t>2</a:t>
            </a:r>
            <a:r>
              <a:rPr lang="en-GB" sz="1000" ker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000" b="1"/>
          </a:p>
        </p:txBody>
      </p:sp>
      <p:sp>
        <p:nvSpPr>
          <p:cNvPr id="8" name="Content Placeholder 2">
            <a:extLst>
              <a:ext uri="{FF2B5EF4-FFF2-40B4-BE49-F238E27FC236}">
                <a16:creationId xmlns:a16="http://schemas.microsoft.com/office/drawing/2014/main" id="{365F6779-11F9-9F82-D41C-7F5AF3B38A4C}"/>
              </a:ext>
            </a:extLst>
          </p:cNvPr>
          <p:cNvSpPr txBox="1">
            <a:spLocks/>
          </p:cNvSpPr>
          <p:nvPr/>
        </p:nvSpPr>
        <p:spPr>
          <a:xfrm>
            <a:off x="5240452" y="2742694"/>
            <a:ext cx="21600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Edel Ann O'Toole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kern="0">
                <a:solidFill>
                  <a:srgbClr val="000000"/>
                </a:solidFill>
                <a:latin typeface="Calibri" panose="020F0502020204030204" pitchFamily="34" charset="0"/>
                <a:ea typeface="Times New Roman" panose="02020603050405020304" pitchFamily="18" charset="0"/>
                <a:cs typeface="Calibri" panose="020F0502020204030204" pitchFamily="34" charset="0"/>
              </a:rPr>
              <a:t>She is a professor of Molecular Dermatology at the centre of Cell Biology and Cutaneous Research. She is a clinical academic with an active research group working on diverse aspects of keratinocyte biology related to rare skin diseases. She was the Chair of the British Society for Investigative Dermatology (2009-2011), on the ESDR board (2018-2022) and chaired the Diversity Taskforce. She was on the committee of the 51st Annual Virtual European Society for Dermatological Research (ESDR) Meeting (2022).</a:t>
            </a:r>
            <a:r>
              <a:rPr lang="en-GB" sz="1000" kern="0" baseline="3000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5"/>
              </a:rPr>
              <a:t>3</a:t>
            </a:r>
            <a:endParaRPr lang="en-GB" sz="1000" b="1"/>
          </a:p>
        </p:txBody>
      </p:sp>
      <p:sp>
        <p:nvSpPr>
          <p:cNvPr id="9" name="Content Placeholder 2">
            <a:extLst>
              <a:ext uri="{FF2B5EF4-FFF2-40B4-BE49-F238E27FC236}">
                <a16:creationId xmlns:a16="http://schemas.microsoft.com/office/drawing/2014/main" id="{D7C08419-F6B3-8B8C-C54D-72E13771BD4E}"/>
              </a:ext>
            </a:extLst>
          </p:cNvPr>
          <p:cNvSpPr txBox="1">
            <a:spLocks/>
          </p:cNvSpPr>
          <p:nvPr/>
        </p:nvSpPr>
        <p:spPr>
          <a:xfrm>
            <a:off x="7523518" y="2745639"/>
            <a:ext cx="21600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Lucinda Claire Fuller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kern="0">
                <a:solidFill>
                  <a:srgbClr val="000000"/>
                </a:solidFill>
                <a:latin typeface="Calibri" panose="020F0502020204030204" pitchFamily="34" charset="0"/>
                <a:ea typeface="Times New Roman" panose="02020603050405020304" pitchFamily="18" charset="0"/>
                <a:cs typeface="Calibri" panose="020F0502020204030204" pitchFamily="34" charset="0"/>
              </a:rPr>
              <a:t>Dr. Lucinda Claire Fuller has been working as a Consultant Dermatologist since 1997. She began her practice at London Bridge in 2000 and currently also works within the NHS at Chelsea and Westminster Hospital. Dr. Fuller has previously held consultant roles at King's College Hospital for 15 years and East Kent Hospitals. Her area of expertise is broad and includes rashes, skin cancers, cutaneous infections, and tropical dermatoses. She was on the organising committee of the 2022 31st European Academy of Dermatology and Venereology (EADV) Congress.</a:t>
            </a:r>
            <a:r>
              <a:rPr lang="en-GB" sz="1000" kern="0" baseline="3000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6"/>
              </a:rPr>
              <a:t>4</a:t>
            </a:r>
            <a:endParaRPr lang="en-GB" sz="1000" b="1"/>
          </a:p>
        </p:txBody>
      </p:sp>
      <p:sp>
        <p:nvSpPr>
          <p:cNvPr id="10" name="Content Placeholder 2">
            <a:extLst>
              <a:ext uri="{FF2B5EF4-FFF2-40B4-BE49-F238E27FC236}">
                <a16:creationId xmlns:a16="http://schemas.microsoft.com/office/drawing/2014/main" id="{9FA974C3-35D5-A0FD-5838-BAB8370A0D30}"/>
              </a:ext>
            </a:extLst>
          </p:cNvPr>
          <p:cNvSpPr txBox="1">
            <a:spLocks/>
          </p:cNvSpPr>
          <p:nvPr/>
        </p:nvSpPr>
        <p:spPr>
          <a:xfrm>
            <a:off x="9806584" y="2742694"/>
            <a:ext cx="21600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Sally Helen Ibbotson – Dermatology, Scotland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kern="0">
                <a:solidFill>
                  <a:srgbClr val="000000"/>
                </a:solidFill>
                <a:latin typeface="Calibri" panose="020F0502020204030204" pitchFamily="34" charset="0"/>
                <a:ea typeface="Times New Roman" panose="02020603050405020304" pitchFamily="18" charset="0"/>
                <a:cs typeface="Calibri" panose="020F0502020204030204" pitchFamily="34" charset="0"/>
              </a:rPr>
              <a:t>She is the Clinical Director of the Scottish Photodynamic Therapy Centre and is responsible for the photodynamic therapy (PDT) service for skin cancer in dermatology. She is R&amp;D Co-Director of the Clinical Research Centre in Tayside, which undertakes the delivery of clinical trials across disciplines. She is Chair of the British Photodermatology Group and has a long-standing involvement in the development of UK and international guidelines in dermatology. She was involved in the 2023 32nd European Academy of Dermatology and Venereology (EADV) Congress.</a:t>
            </a:r>
            <a:r>
              <a:rPr lang="en-GB" sz="1000" kern="0" baseline="3000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7"/>
              </a:rPr>
              <a:t>5</a:t>
            </a:r>
            <a:endParaRPr lang="en-GB" sz="1000" b="1"/>
          </a:p>
        </p:txBody>
      </p:sp>
      <p:pic>
        <p:nvPicPr>
          <p:cNvPr id="11" name="Picture 10" descr="A person in a suit&#10;&#10;Description automatically generated">
            <a:extLst>
              <a:ext uri="{FF2B5EF4-FFF2-40B4-BE49-F238E27FC236}">
                <a16:creationId xmlns:a16="http://schemas.microsoft.com/office/drawing/2014/main" id="{3B9940BB-A9B5-BC84-956B-2F9C09E926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221" y="1712830"/>
            <a:ext cx="832893" cy="1000338"/>
          </a:xfrm>
          <a:prstGeom prst="rect">
            <a:avLst/>
          </a:prstGeom>
          <a:noFill/>
          <a:ln w="28575">
            <a:solidFill>
              <a:schemeClr val="tx2"/>
            </a:solidFill>
          </a:ln>
        </p:spPr>
      </p:pic>
      <p:pic>
        <p:nvPicPr>
          <p:cNvPr id="12" name="Picture 11">
            <a:extLst>
              <a:ext uri="{FF2B5EF4-FFF2-40B4-BE49-F238E27FC236}">
                <a16:creationId xmlns:a16="http://schemas.microsoft.com/office/drawing/2014/main" id="{B63DF4AB-3546-B7C2-3D75-4FD080BD9E6B}"/>
              </a:ext>
            </a:extLst>
          </p:cNvPr>
          <p:cNvPicPr>
            <a:picLocks noChangeAspect="1"/>
          </p:cNvPicPr>
          <p:nvPr/>
        </p:nvPicPr>
        <p:blipFill>
          <a:blip r:embed="rId9"/>
          <a:stretch>
            <a:fillRect/>
          </a:stretch>
        </p:blipFill>
        <p:spPr>
          <a:xfrm>
            <a:off x="7513692" y="1703194"/>
            <a:ext cx="1000338" cy="1000338"/>
          </a:xfrm>
          <a:prstGeom prst="rect">
            <a:avLst/>
          </a:prstGeom>
          <a:ln w="28575">
            <a:solidFill>
              <a:schemeClr val="tx2"/>
            </a:solidFill>
          </a:ln>
        </p:spPr>
      </p:pic>
      <p:pic>
        <p:nvPicPr>
          <p:cNvPr id="3074" name="Picture 2" descr="Nick Reynolds - Newcastle University | LinkedIn">
            <a:extLst>
              <a:ext uri="{FF2B5EF4-FFF2-40B4-BE49-F238E27FC236}">
                <a16:creationId xmlns:a16="http://schemas.microsoft.com/office/drawing/2014/main" id="{746DFE2A-6E72-5524-9AAE-B115DCA257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0493" y="1703194"/>
            <a:ext cx="1000339" cy="1000339"/>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3076" name="Picture 4" descr="Edel O'Toole - Blizard Institute - Faculty of Medicine and Dentistry">
            <a:extLst>
              <a:ext uri="{FF2B5EF4-FFF2-40B4-BE49-F238E27FC236}">
                <a16:creationId xmlns:a16="http://schemas.microsoft.com/office/drawing/2014/main" id="{F8820477-1775-A3A2-AD67-C0A3E7B200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8542" y="1703194"/>
            <a:ext cx="858924" cy="10003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3078" name="Picture 6" descr="Sally Ibbotson">
            <a:extLst>
              <a:ext uri="{FF2B5EF4-FFF2-40B4-BE49-F238E27FC236}">
                <a16:creationId xmlns:a16="http://schemas.microsoft.com/office/drawing/2014/main" id="{A720914C-3865-F41D-94CF-E1F8C9B9DD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6584" y="1703194"/>
            <a:ext cx="1000338" cy="10003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3" name="Graphic 12" descr="Document with solid fill">
            <a:extLst>
              <a:ext uri="{FF2B5EF4-FFF2-40B4-BE49-F238E27FC236}">
                <a16:creationId xmlns:a16="http://schemas.microsoft.com/office/drawing/2014/main" id="{6EC0C7C9-BF11-65EC-B666-4CDEE9CA49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77300" y="2330433"/>
            <a:ext cx="392680" cy="392680"/>
          </a:xfrm>
          <a:prstGeom prst="rect">
            <a:avLst/>
          </a:prstGeom>
        </p:spPr>
      </p:pic>
      <p:pic>
        <p:nvPicPr>
          <p:cNvPr id="14" name="Graphic 13" descr="Document with solid fill">
            <a:extLst>
              <a:ext uri="{FF2B5EF4-FFF2-40B4-BE49-F238E27FC236}">
                <a16:creationId xmlns:a16="http://schemas.microsoft.com/office/drawing/2014/main" id="{88168AF3-E828-3CBC-99E6-F43F0DC7FA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57025" y="2330433"/>
            <a:ext cx="392680" cy="392680"/>
          </a:xfrm>
          <a:prstGeom prst="rect">
            <a:avLst/>
          </a:prstGeom>
        </p:spPr>
      </p:pic>
      <p:pic>
        <p:nvPicPr>
          <p:cNvPr id="15" name="Graphic 14" descr="Document with solid fill">
            <a:extLst>
              <a:ext uri="{FF2B5EF4-FFF2-40B4-BE49-F238E27FC236}">
                <a16:creationId xmlns:a16="http://schemas.microsoft.com/office/drawing/2014/main" id="{337226A8-5B13-10C9-F436-AC4ADEC9D4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51254" y="2330433"/>
            <a:ext cx="392680" cy="392680"/>
          </a:xfrm>
          <a:prstGeom prst="rect">
            <a:avLst/>
          </a:prstGeom>
        </p:spPr>
      </p:pic>
      <p:pic>
        <p:nvPicPr>
          <p:cNvPr id="16" name="Graphic 15" descr="Document with solid fill">
            <a:extLst>
              <a:ext uri="{FF2B5EF4-FFF2-40B4-BE49-F238E27FC236}">
                <a16:creationId xmlns:a16="http://schemas.microsoft.com/office/drawing/2014/main" id="{9A4F5FA0-B4E6-F2BA-0AA0-56696DAA4A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02701" y="2330433"/>
            <a:ext cx="392680" cy="392680"/>
          </a:xfrm>
          <a:prstGeom prst="rect">
            <a:avLst/>
          </a:prstGeom>
        </p:spPr>
      </p:pic>
      <p:grpSp>
        <p:nvGrpSpPr>
          <p:cNvPr id="19" name="Group 18">
            <a:extLst>
              <a:ext uri="{FF2B5EF4-FFF2-40B4-BE49-F238E27FC236}">
                <a16:creationId xmlns:a16="http://schemas.microsoft.com/office/drawing/2014/main" id="{4082F24E-CE75-64E3-A7BB-3C808DCC49F0}"/>
              </a:ext>
            </a:extLst>
          </p:cNvPr>
          <p:cNvGrpSpPr/>
          <p:nvPr/>
        </p:nvGrpSpPr>
        <p:grpSpPr>
          <a:xfrm>
            <a:off x="4075727" y="6331262"/>
            <a:ext cx="4040547" cy="402552"/>
            <a:chOff x="2624930" y="6331262"/>
            <a:chExt cx="4040547" cy="402552"/>
          </a:xfrm>
        </p:grpSpPr>
        <p:pic>
          <p:nvPicPr>
            <p:cNvPr id="20" name="Graphic 19" descr="Document with solid fill">
              <a:extLst>
                <a:ext uri="{FF2B5EF4-FFF2-40B4-BE49-F238E27FC236}">
                  <a16:creationId xmlns:a16="http://schemas.microsoft.com/office/drawing/2014/main" id="{E4AC2998-AEE5-2F1D-89A6-6FEE201399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48863" y="6341134"/>
              <a:ext cx="392680" cy="392680"/>
            </a:xfrm>
            <a:prstGeom prst="rect">
              <a:avLst/>
            </a:prstGeom>
          </p:spPr>
        </p:pic>
        <p:pic>
          <p:nvPicPr>
            <p:cNvPr id="21" name="Graphic 20" descr="Document with solid fill">
              <a:extLst>
                <a:ext uri="{FF2B5EF4-FFF2-40B4-BE49-F238E27FC236}">
                  <a16:creationId xmlns:a16="http://schemas.microsoft.com/office/drawing/2014/main" id="{5FCC8BBF-D633-6D95-0A42-BCBA0523B6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24930" y="6331262"/>
              <a:ext cx="392680" cy="392680"/>
            </a:xfrm>
            <a:prstGeom prst="rect">
              <a:avLst/>
            </a:prstGeom>
          </p:spPr>
        </p:pic>
        <p:sp>
          <p:nvSpPr>
            <p:cNvPr id="22" name="TextBox 21">
              <a:extLst>
                <a:ext uri="{FF2B5EF4-FFF2-40B4-BE49-F238E27FC236}">
                  <a16:creationId xmlns:a16="http://schemas.microsoft.com/office/drawing/2014/main" id="{222E8369-2420-A0DC-57B1-6CFA9472E7D0}"/>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118575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01DD40-78C2-5385-65EE-009A6473A3AA}"/>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17" name="Picture 16">
            <a:extLst>
              <a:ext uri="{FF2B5EF4-FFF2-40B4-BE49-F238E27FC236}">
                <a16:creationId xmlns:a16="http://schemas.microsoft.com/office/drawing/2014/main" id="{2C55FFCB-B283-A217-BEC5-B9F5CFECB263}"/>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A70D4176-8E49-855A-85D6-096BE25E7184}"/>
              </a:ext>
            </a:extLst>
          </p:cNvPr>
          <p:cNvSpPr>
            <a:spLocks noGrp="1"/>
          </p:cNvSpPr>
          <p:nvPr>
            <p:ph type="title"/>
          </p:nvPr>
        </p:nvSpPr>
        <p:spPr/>
        <p:txBody>
          <a:bodyPr/>
          <a:lstStyle/>
          <a:p>
            <a:r>
              <a:rPr lang="en-GB"/>
              <a:t>Top Scoring KOLs</a:t>
            </a:r>
          </a:p>
        </p:txBody>
      </p:sp>
      <p:sp>
        <p:nvSpPr>
          <p:cNvPr id="5" name="Subtitle 4">
            <a:extLst>
              <a:ext uri="{FF2B5EF4-FFF2-40B4-BE49-F238E27FC236}">
                <a16:creationId xmlns:a16="http://schemas.microsoft.com/office/drawing/2014/main" id="{F665CD7D-E57D-3DF6-EE81-CE10A26DCB9E}"/>
              </a:ext>
            </a:extLst>
          </p:cNvPr>
          <p:cNvSpPr>
            <a:spLocks noGrp="1"/>
          </p:cNvSpPr>
          <p:nvPr>
            <p:ph type="subTitle" idx="19"/>
          </p:nvPr>
        </p:nvSpPr>
        <p:spPr/>
        <p:txBody>
          <a:bodyPr/>
          <a:lstStyle/>
          <a:p>
            <a:r>
              <a:rPr lang="en-GB"/>
              <a:t>National</a:t>
            </a:r>
          </a:p>
        </p:txBody>
      </p:sp>
      <p:sp>
        <p:nvSpPr>
          <p:cNvPr id="3" name="Content Placeholder 2">
            <a:extLst>
              <a:ext uri="{FF2B5EF4-FFF2-40B4-BE49-F238E27FC236}">
                <a16:creationId xmlns:a16="http://schemas.microsoft.com/office/drawing/2014/main" id="{1B711BE1-A953-82C9-ABC6-96E62EDE6480}"/>
              </a:ext>
            </a:extLst>
          </p:cNvPr>
          <p:cNvSpPr>
            <a:spLocks noGrp="1"/>
          </p:cNvSpPr>
          <p:nvPr>
            <p:ph idx="1"/>
          </p:nvPr>
        </p:nvSpPr>
        <p:spPr>
          <a:xfrm>
            <a:off x="659071" y="2780405"/>
            <a:ext cx="2109600" cy="3898781"/>
          </a:xfrm>
        </p:spPr>
        <p:txBody>
          <a:bodyPr/>
          <a:lstStyle/>
          <a:p>
            <a:pPr marL="0" indent="0">
              <a:buNone/>
            </a:pPr>
            <a:r>
              <a:rPr lang="en-GB" sz="1000" b="1"/>
              <a:t>Anthony Paul Bewley – Dermatology, England</a:t>
            </a:r>
          </a:p>
          <a:p>
            <a:endParaRPr lang="en-GB" sz="1000" b="1"/>
          </a:p>
          <a:p>
            <a:pPr marL="0" indent="0">
              <a:buNone/>
            </a:pPr>
            <a:r>
              <a:rPr lang="en-GB" sz="1000"/>
              <a:t>Anthony Bewley is a Consultant Dermatologist at Barts Health NHS Trust and Honorary Professor at Queen Mary College (University of London). He is fully trained in general dermatology and has a special interest in psycho-dermatology (psycho-cutaneous medicine). Professor Bewley is a Clinical Advisor at the Psoriasis Association and was Chair of Psycho-dermatology UK 2008-20; President of the UK Dowling Dermatology Club 2019-20 and is currently Honorary Treasurer of the British Association of Dermatologists. He is President of the European Society for Dermatology and Psychiatry and runs training schools for healthcare professionals in psycho-dermatology. He was involved in the 2023 103rd Annual Meeting British Association of Dermatologists (BAD).</a:t>
            </a:r>
            <a:r>
              <a:rPr lang="en-GB" sz="1000" baseline="30000">
                <a:hlinkClick r:id="rId3"/>
              </a:rPr>
              <a:t>1</a:t>
            </a:r>
            <a:endParaRPr lang="en-GB" sz="1000"/>
          </a:p>
        </p:txBody>
      </p:sp>
      <p:sp>
        <p:nvSpPr>
          <p:cNvPr id="4" name="Date Placeholder 3">
            <a:extLst>
              <a:ext uri="{FF2B5EF4-FFF2-40B4-BE49-F238E27FC236}">
                <a16:creationId xmlns:a16="http://schemas.microsoft.com/office/drawing/2014/main" id="{EB0A4DCB-9269-D1E1-5B67-1DB13420DDF1}"/>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0A5253F7-BF3F-6DA2-3CCD-34C532ABA695}"/>
              </a:ext>
            </a:extLst>
          </p:cNvPr>
          <p:cNvSpPr>
            <a:spLocks noGrp="1"/>
          </p:cNvSpPr>
          <p:nvPr>
            <p:ph type="sldNum" sz="quarter" idx="22"/>
          </p:nvPr>
        </p:nvSpPr>
        <p:spPr/>
        <p:txBody>
          <a:bodyPr/>
          <a:lstStyle/>
          <a:p>
            <a:fld id="{24C8C45C-947F-4981-8B3F-4F32E973C901}" type="slidenum">
              <a:rPr lang="en-US" smtClean="0"/>
              <a:pPr/>
              <a:t>25</a:t>
            </a:fld>
            <a:endParaRPr lang="en-US"/>
          </a:p>
        </p:txBody>
      </p:sp>
      <p:sp>
        <p:nvSpPr>
          <p:cNvPr id="7" name="Content Placeholder 2">
            <a:extLst>
              <a:ext uri="{FF2B5EF4-FFF2-40B4-BE49-F238E27FC236}">
                <a16:creationId xmlns:a16="http://schemas.microsoft.com/office/drawing/2014/main" id="{A095523A-F4CC-F4D8-BE0E-D7AE129CD099}"/>
              </a:ext>
            </a:extLst>
          </p:cNvPr>
          <p:cNvSpPr txBox="1">
            <a:spLocks/>
          </p:cNvSpPr>
          <p:nvPr/>
        </p:nvSpPr>
        <p:spPr>
          <a:xfrm>
            <a:off x="2965271" y="2735929"/>
            <a:ext cx="2109600" cy="3898781"/>
          </a:xfrm>
          <a:prstGeom prst="rect">
            <a:avLst/>
          </a:prstGeom>
          <a:ln w="3175">
            <a:noFill/>
          </a:ln>
        </p:spPr>
        <p:txBody>
          <a:bodyPr vert="horz" lIns="0" tIns="0" rIns="0" bIns="0" rtlCol="0" anchor="t">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Catherine Anne Harwood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a:t>Catherine Harwood qualified in medicine from Cambridge University and St Thomas ' Hospital London in 1987. She trained in Dermatology as a registrar at St George's Hospital (1992-5). She then undertook research in the Centre for Cutaneous Research, Royal London Hospital , as a MRC Clinical Training Fellow (1995-8) and obtained a PhD on HPV and the molecular basis of non-melanoma skin cancer. After further SpR training at Barts and the London NHS Trust (1999-2001), she was appointed as a Clinical Senior Lecturer and Honorary Consultant Dermatologist to the Cancer Research-UK Skin Tumour Laboratory Clinical Programme. Catherine was promoted to Reader in Dermatology in October 2010. She was on the organizing committee of the 2023 103rd Annual Meeting British Association of Dermatologists (BAD).</a:t>
            </a:r>
            <a:r>
              <a:rPr lang="en-GB" sz="1000" baseline="30000">
                <a:hlinkClick r:id="rId3"/>
              </a:rPr>
              <a:t>2</a:t>
            </a:r>
            <a:endParaRPr lang="en-GB" sz="1000"/>
          </a:p>
        </p:txBody>
      </p:sp>
      <p:sp>
        <p:nvSpPr>
          <p:cNvPr id="8" name="Content Placeholder 2">
            <a:extLst>
              <a:ext uri="{FF2B5EF4-FFF2-40B4-BE49-F238E27FC236}">
                <a16:creationId xmlns:a16="http://schemas.microsoft.com/office/drawing/2014/main" id="{4A5C6C81-72CE-C3FA-8952-9A28AC4AC07C}"/>
              </a:ext>
            </a:extLst>
          </p:cNvPr>
          <p:cNvSpPr txBox="1">
            <a:spLocks/>
          </p:cNvSpPr>
          <p:nvPr/>
        </p:nvSpPr>
        <p:spPr>
          <a:xfrm>
            <a:off x="5248656" y="2742305"/>
            <a:ext cx="21096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Christopher Ernest Maitland Griffiths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a:t>Christopher Griffiths is the Director of the Manchester Centre for Dermatology Research and Head of the Dermatology Theme of the National Institute for Health Research (NIHR) Manchester Biomedical Research Centre. He is a Fellow of the Academy of Medical Sciences and an elected Member of Academia. He established the Manchester Psoriasis Service in 1994, demonstrating his dedication to this field. His leadership roles as past-President of several prominent organisations, including the British Association of Dermatologists, European Dermatology Forum, British Society for Investigative Dermatology, and International Psoriasis Council, further underscore his expertise. He was on the organising committee of the 2022 102nd Annual Meeting of the British Association of Dermatologists (BAD).</a:t>
            </a:r>
            <a:r>
              <a:rPr lang="en-GB" sz="1000" baseline="30000">
                <a:hlinkClick r:id="rId4"/>
              </a:rPr>
              <a:t>3</a:t>
            </a:r>
            <a:endParaRPr lang="en-GB" sz="1000"/>
          </a:p>
        </p:txBody>
      </p:sp>
      <p:sp>
        <p:nvSpPr>
          <p:cNvPr id="9" name="Content Placeholder 2">
            <a:extLst>
              <a:ext uri="{FF2B5EF4-FFF2-40B4-BE49-F238E27FC236}">
                <a16:creationId xmlns:a16="http://schemas.microsoft.com/office/drawing/2014/main" id="{493C61DF-9B54-F6DB-155B-BC49B7F4BCF0}"/>
              </a:ext>
            </a:extLst>
          </p:cNvPr>
          <p:cNvSpPr txBox="1">
            <a:spLocks/>
          </p:cNvSpPr>
          <p:nvPr/>
        </p:nvSpPr>
        <p:spPr>
          <a:xfrm>
            <a:off x="7509231" y="2739298"/>
            <a:ext cx="21096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Mohammed Mahbub Ulhaque Chowdhury – Wales, Dermatology</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a:t>Mohammed Chowdhury is a consultant dermatologist at the University Hospital of Wales in Cardiff, having been appointed as an Honorary Professor at Cardiff University in 2023, after receiving a National 3 Clinical Impact Award in 2022. His areas of interest include dermatitis and eczema. In July 2022, he was appointed CEO of the British Association of Dermatologists (BAD), succeeding his previous role as Chair for the Royal College of Physicians. He was on the committee of the 2023 103rd Annual Meeting British Association of Dermatologists (BAD).</a:t>
            </a:r>
            <a:r>
              <a:rPr lang="en-GB" sz="1000" baseline="30000">
                <a:hlinkClick r:id="rId3"/>
              </a:rPr>
              <a:t>4</a:t>
            </a:r>
            <a:endParaRPr lang="en-GB" sz="1000"/>
          </a:p>
        </p:txBody>
      </p:sp>
      <p:sp>
        <p:nvSpPr>
          <p:cNvPr id="10" name="Content Placeholder 2">
            <a:extLst>
              <a:ext uri="{FF2B5EF4-FFF2-40B4-BE49-F238E27FC236}">
                <a16:creationId xmlns:a16="http://schemas.microsoft.com/office/drawing/2014/main" id="{77C31FCE-4B4B-0DBC-54FD-101138A165B7}"/>
              </a:ext>
            </a:extLst>
          </p:cNvPr>
          <p:cNvSpPr txBox="1">
            <a:spLocks/>
          </p:cNvSpPr>
          <p:nvPr/>
        </p:nvSpPr>
        <p:spPr>
          <a:xfrm>
            <a:off x="9815431" y="2742305"/>
            <a:ext cx="2109600"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GB" sz="1000" b="1"/>
              <a:t>Rubeta Nishat Hashmi Matin – Dermatology, England</a:t>
            </a:r>
          </a:p>
          <a:p>
            <a:pPr marL="0" indent="0">
              <a:buFont typeface="Arial" panose="020B0604020202020204" pitchFamily="34" charset="0"/>
              <a:buNone/>
            </a:pPr>
            <a:endParaRPr lang="en-GB" sz="1000" b="1"/>
          </a:p>
          <a:p>
            <a:pPr marL="0" indent="0">
              <a:buFont typeface="Arial" panose="020B0604020202020204" pitchFamily="34" charset="0"/>
              <a:buNone/>
            </a:pPr>
            <a:r>
              <a:rPr lang="en-GB" sz="1000"/>
              <a:t>Dr Rubeta Matin is a UK-trained consultant dermatologist and honorary senior lecturer in Oxford since 2015. She is fully trained and on the GMC specialist register. She qualified from Guy’s, King’s and St Thomas’ Hospitals Medical Schools in 2001. She was on the organising committee of the 2022 102nd Annual Meeting British Association of Dermatologists (BAD).</a:t>
            </a:r>
            <a:r>
              <a:rPr lang="en-GB" sz="1000" baseline="30000">
                <a:hlinkClick r:id="rId4"/>
              </a:rPr>
              <a:t>5</a:t>
            </a:r>
            <a:r>
              <a:rPr lang="en-GB" sz="1000"/>
              <a:t> </a:t>
            </a:r>
          </a:p>
        </p:txBody>
      </p:sp>
      <p:pic>
        <p:nvPicPr>
          <p:cNvPr id="11" name="Picture 10" descr="A person in a suit&#10;&#10;Description automatically generated">
            <a:extLst>
              <a:ext uri="{FF2B5EF4-FFF2-40B4-BE49-F238E27FC236}">
                <a16:creationId xmlns:a16="http://schemas.microsoft.com/office/drawing/2014/main" id="{E40C205C-A159-2780-5FC8-008B6553E1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8054" y="1718570"/>
            <a:ext cx="832893" cy="989158"/>
          </a:xfrm>
          <a:prstGeom prst="rect">
            <a:avLst/>
          </a:prstGeom>
          <a:noFill/>
          <a:ln w="28575">
            <a:solidFill>
              <a:schemeClr val="tx2"/>
            </a:solidFill>
          </a:ln>
        </p:spPr>
      </p:pic>
      <p:pic>
        <p:nvPicPr>
          <p:cNvPr id="2050" name="Picture 2" descr="Catherine">
            <a:extLst>
              <a:ext uri="{FF2B5EF4-FFF2-40B4-BE49-F238E27FC236}">
                <a16:creationId xmlns:a16="http://schemas.microsoft.com/office/drawing/2014/main" id="{816A42B4-A0C9-CC23-3B18-8E77473941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278" b="9860"/>
          <a:stretch/>
        </p:blipFill>
        <p:spPr bwMode="auto">
          <a:xfrm>
            <a:off x="2958417" y="1707390"/>
            <a:ext cx="927824" cy="10003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4" name="Picture 13" descr="A person in a suit and tie&#10;&#10;Description automatically generated">
            <a:extLst>
              <a:ext uri="{FF2B5EF4-FFF2-40B4-BE49-F238E27FC236}">
                <a16:creationId xmlns:a16="http://schemas.microsoft.com/office/drawing/2014/main" id="{F4981660-070D-63B7-CB36-9C0614FEA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9231" y="1651464"/>
            <a:ext cx="705589" cy="1055465"/>
          </a:xfrm>
          <a:prstGeom prst="rect">
            <a:avLst/>
          </a:prstGeom>
          <a:ln w="28575">
            <a:solidFill>
              <a:schemeClr val="tx2"/>
            </a:solidFill>
          </a:ln>
        </p:spPr>
      </p:pic>
      <p:pic>
        <p:nvPicPr>
          <p:cNvPr id="2052" name="Picture 4">
            <a:extLst>
              <a:ext uri="{FF2B5EF4-FFF2-40B4-BE49-F238E27FC236}">
                <a16:creationId xmlns:a16="http://schemas.microsoft.com/office/drawing/2014/main" id="{3E61B351-271F-632C-B983-24BE371F5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1550" y="1803922"/>
            <a:ext cx="900000" cy="9000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3" name="Graphic 12" descr="Document with solid fill">
            <a:extLst>
              <a:ext uri="{FF2B5EF4-FFF2-40B4-BE49-F238E27FC236}">
                <a16:creationId xmlns:a16="http://schemas.microsoft.com/office/drawing/2014/main" id="{F0EAFE5C-A2B1-37E3-796D-5AF4A3149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31079" y="2336067"/>
            <a:ext cx="392680" cy="392680"/>
          </a:xfrm>
          <a:prstGeom prst="rect">
            <a:avLst/>
          </a:prstGeom>
        </p:spPr>
      </p:pic>
      <p:pic>
        <p:nvPicPr>
          <p:cNvPr id="15" name="Graphic 14" descr="Document with solid fill">
            <a:extLst>
              <a:ext uri="{FF2B5EF4-FFF2-40B4-BE49-F238E27FC236}">
                <a16:creationId xmlns:a16="http://schemas.microsoft.com/office/drawing/2014/main" id="{3549797C-3F0A-EAD7-BB7B-7BA19DD0B8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4543" y="2343828"/>
            <a:ext cx="392680" cy="392680"/>
          </a:xfrm>
          <a:prstGeom prst="rect">
            <a:avLst/>
          </a:prstGeom>
        </p:spPr>
      </p:pic>
      <p:pic>
        <p:nvPicPr>
          <p:cNvPr id="16" name="Picture 15">
            <a:extLst>
              <a:ext uri="{FF2B5EF4-FFF2-40B4-BE49-F238E27FC236}">
                <a16:creationId xmlns:a16="http://schemas.microsoft.com/office/drawing/2014/main" id="{CA5854AB-8CE8-6365-24BB-D7DB4BC32909}"/>
              </a:ext>
            </a:extLst>
          </p:cNvPr>
          <p:cNvPicPr>
            <a:picLocks noChangeAspect="1"/>
          </p:cNvPicPr>
          <p:nvPr/>
        </p:nvPicPr>
        <p:blipFill>
          <a:blip r:embed="rId13"/>
          <a:stretch>
            <a:fillRect/>
          </a:stretch>
        </p:blipFill>
        <p:spPr>
          <a:xfrm>
            <a:off x="666425" y="1668360"/>
            <a:ext cx="717625" cy="1078398"/>
          </a:xfrm>
          <a:prstGeom prst="rect">
            <a:avLst/>
          </a:prstGeom>
          <a:ln w="28575">
            <a:solidFill>
              <a:schemeClr val="tx2"/>
            </a:solidFill>
          </a:ln>
        </p:spPr>
      </p:pic>
      <p:grpSp>
        <p:nvGrpSpPr>
          <p:cNvPr id="18" name="Group 17">
            <a:extLst>
              <a:ext uri="{FF2B5EF4-FFF2-40B4-BE49-F238E27FC236}">
                <a16:creationId xmlns:a16="http://schemas.microsoft.com/office/drawing/2014/main" id="{09B94FC4-0B35-7E33-7229-A0ACC4EA693C}"/>
              </a:ext>
            </a:extLst>
          </p:cNvPr>
          <p:cNvGrpSpPr/>
          <p:nvPr/>
        </p:nvGrpSpPr>
        <p:grpSpPr>
          <a:xfrm>
            <a:off x="4075727" y="6331262"/>
            <a:ext cx="4040547" cy="402552"/>
            <a:chOff x="2624930" y="6331262"/>
            <a:chExt cx="4040547" cy="402552"/>
          </a:xfrm>
        </p:grpSpPr>
        <p:pic>
          <p:nvPicPr>
            <p:cNvPr id="19" name="Graphic 18" descr="Document with solid fill">
              <a:extLst>
                <a:ext uri="{FF2B5EF4-FFF2-40B4-BE49-F238E27FC236}">
                  <a16:creationId xmlns:a16="http://schemas.microsoft.com/office/drawing/2014/main" id="{427AB7C1-AC7D-5F13-4481-E0E0871990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8863" y="6341134"/>
              <a:ext cx="392680" cy="392680"/>
            </a:xfrm>
            <a:prstGeom prst="rect">
              <a:avLst/>
            </a:prstGeom>
          </p:spPr>
        </p:pic>
        <p:pic>
          <p:nvPicPr>
            <p:cNvPr id="20" name="Graphic 19" descr="Document with solid fill">
              <a:extLst>
                <a:ext uri="{FF2B5EF4-FFF2-40B4-BE49-F238E27FC236}">
                  <a16:creationId xmlns:a16="http://schemas.microsoft.com/office/drawing/2014/main" id="{903C9778-8DC5-5EB8-7961-8B5EABEE1D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4930" y="6331262"/>
              <a:ext cx="392680" cy="392680"/>
            </a:xfrm>
            <a:prstGeom prst="rect">
              <a:avLst/>
            </a:prstGeom>
          </p:spPr>
        </p:pic>
        <p:sp>
          <p:nvSpPr>
            <p:cNvPr id="21" name="TextBox 20">
              <a:extLst>
                <a:ext uri="{FF2B5EF4-FFF2-40B4-BE49-F238E27FC236}">
                  <a16:creationId xmlns:a16="http://schemas.microsoft.com/office/drawing/2014/main" id="{2B9852E6-3E2A-63B0-DE84-78EB4E10A757}"/>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242803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6634B4-D869-99FE-178D-45937AB4244F}"/>
              </a:ext>
            </a:extLst>
          </p:cNvPr>
          <p:cNvSpPr>
            <a:spLocks noGrp="1"/>
          </p:cNvSpPr>
          <p:nvPr>
            <p:ph type="dt" sz="half" idx="10"/>
          </p:nvPr>
        </p:nvSpPr>
        <p:spPr/>
        <p:txBody>
          <a:bodyPr/>
          <a:lstStyle/>
          <a:p>
            <a:fld id="{AB09BF81-F427-4996-8B0B-04F621D69C94}" type="datetime4">
              <a:rPr lang="en-US" smtClean="0"/>
              <a:t>June 17, 2025</a:t>
            </a:fld>
            <a:endParaRPr lang="en-US"/>
          </a:p>
        </p:txBody>
      </p:sp>
      <p:sp>
        <p:nvSpPr>
          <p:cNvPr id="6" name="Slide Number Placeholder 5">
            <a:extLst>
              <a:ext uri="{FF2B5EF4-FFF2-40B4-BE49-F238E27FC236}">
                <a16:creationId xmlns:a16="http://schemas.microsoft.com/office/drawing/2014/main" id="{BCDD00E3-03D5-D393-8183-1A354ACCB3B9}"/>
              </a:ext>
            </a:extLst>
          </p:cNvPr>
          <p:cNvSpPr>
            <a:spLocks noGrp="1"/>
          </p:cNvSpPr>
          <p:nvPr>
            <p:ph type="sldNum" sz="quarter" idx="12"/>
          </p:nvPr>
        </p:nvSpPr>
        <p:spPr/>
        <p:txBody>
          <a:bodyPr/>
          <a:lstStyle/>
          <a:p>
            <a:r>
              <a:rPr lang="en-US"/>
              <a:t>26</a:t>
            </a:r>
          </a:p>
        </p:txBody>
      </p:sp>
      <p:sp>
        <p:nvSpPr>
          <p:cNvPr id="2" name="Title 1">
            <a:extLst>
              <a:ext uri="{FF2B5EF4-FFF2-40B4-BE49-F238E27FC236}">
                <a16:creationId xmlns:a16="http://schemas.microsoft.com/office/drawing/2014/main" id="{19D8E3BB-B84B-C404-9AD1-2E998054E8B3}"/>
              </a:ext>
            </a:extLst>
          </p:cNvPr>
          <p:cNvSpPr>
            <a:spLocks noGrp="1"/>
          </p:cNvSpPr>
          <p:nvPr>
            <p:ph type="title"/>
          </p:nvPr>
        </p:nvSpPr>
        <p:spPr/>
        <p:txBody>
          <a:bodyPr/>
          <a:lstStyle/>
          <a:p>
            <a:r>
              <a:rPr lang="en-GB"/>
              <a:t>Publication score- Treatment Terms</a:t>
            </a:r>
          </a:p>
        </p:txBody>
      </p:sp>
    </p:spTree>
    <p:extLst>
      <p:ext uri="{BB962C8B-B14F-4D97-AF65-F5344CB8AC3E}">
        <p14:creationId xmlns:p14="http://schemas.microsoft.com/office/powerpoint/2010/main" val="3906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31A53-7711-73D8-105F-B19D126ADDFF}"/>
              </a:ext>
            </a:extLst>
          </p:cNvPr>
          <p:cNvSpPr>
            <a:spLocks noGrp="1"/>
          </p:cNvSpPr>
          <p:nvPr>
            <p:ph type="title"/>
          </p:nvPr>
        </p:nvSpPr>
        <p:spPr/>
        <p:txBody>
          <a:bodyPr/>
          <a:lstStyle/>
          <a:p>
            <a:r>
              <a:rPr lang="en-GB"/>
              <a:t>Publications- Treatment Terms</a:t>
            </a:r>
            <a:endParaRPr lang="en-GB">
              <a:solidFill>
                <a:srgbClr val="EB5B1D"/>
              </a:solidFill>
            </a:endParaRPr>
          </a:p>
        </p:txBody>
      </p:sp>
      <p:sp>
        <p:nvSpPr>
          <p:cNvPr id="6" name="Subtitle 5">
            <a:extLst>
              <a:ext uri="{FF2B5EF4-FFF2-40B4-BE49-F238E27FC236}">
                <a16:creationId xmlns:a16="http://schemas.microsoft.com/office/drawing/2014/main" id="{B674D1CF-8102-4E32-1E50-1170C162E3F1}"/>
              </a:ext>
            </a:extLst>
          </p:cNvPr>
          <p:cNvSpPr>
            <a:spLocks noGrp="1"/>
          </p:cNvSpPr>
          <p:nvPr>
            <p:ph type="subTitle" idx="19"/>
          </p:nvPr>
        </p:nvSpPr>
        <p:spPr/>
        <p:txBody>
          <a:bodyPr/>
          <a:lstStyle/>
          <a:p>
            <a:r>
              <a:rPr lang="en-GB"/>
              <a:t>Number of stakeholders publishing in selected treatment terms.</a:t>
            </a:r>
          </a:p>
          <a:p>
            <a:pPr>
              <a:buNone/>
            </a:pPr>
            <a:endParaRPr lang="en-GB"/>
          </a:p>
        </p:txBody>
      </p:sp>
      <p:sp>
        <p:nvSpPr>
          <p:cNvPr id="4" name="Date Placeholder 3">
            <a:extLst>
              <a:ext uri="{FF2B5EF4-FFF2-40B4-BE49-F238E27FC236}">
                <a16:creationId xmlns:a16="http://schemas.microsoft.com/office/drawing/2014/main" id="{CA866CA4-8999-C118-F914-CC28E6C7C1A6}"/>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C167B081-3CFE-7133-B11D-ABB6ACB28A68}"/>
              </a:ext>
            </a:extLst>
          </p:cNvPr>
          <p:cNvSpPr>
            <a:spLocks noGrp="1"/>
          </p:cNvSpPr>
          <p:nvPr>
            <p:ph type="sldNum" sz="quarter" idx="22"/>
          </p:nvPr>
        </p:nvSpPr>
        <p:spPr/>
        <p:txBody>
          <a:bodyPr/>
          <a:lstStyle/>
          <a:p>
            <a:fld id="{24C8C45C-947F-4981-8B3F-4F32E973C901}" type="slidenum">
              <a:rPr lang="en-US" smtClean="0"/>
              <a:pPr/>
              <a:t>27</a:t>
            </a:fld>
            <a:endParaRPr lang="en-US"/>
          </a:p>
        </p:txBody>
      </p:sp>
      <p:graphicFrame>
        <p:nvGraphicFramePr>
          <p:cNvPr id="3" name="Chart 2">
            <a:extLst>
              <a:ext uri="{FF2B5EF4-FFF2-40B4-BE49-F238E27FC236}">
                <a16:creationId xmlns:a16="http://schemas.microsoft.com/office/drawing/2014/main" id="{120AEFBE-B712-F804-823B-731C1B4C58FB}"/>
              </a:ext>
            </a:extLst>
          </p:cNvPr>
          <p:cNvGraphicFramePr>
            <a:graphicFrameLocks/>
          </p:cNvGraphicFramePr>
          <p:nvPr>
            <p:extLst>
              <p:ext uri="{D42A27DB-BD31-4B8C-83A1-F6EECF244321}">
                <p14:modId xmlns:p14="http://schemas.microsoft.com/office/powerpoint/2010/main" val="1212032684"/>
              </p:ext>
            </p:extLst>
          </p:nvPr>
        </p:nvGraphicFramePr>
        <p:xfrm>
          <a:off x="648000" y="1877398"/>
          <a:ext cx="10120084" cy="415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5125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37DB84-6181-D0AD-EF1A-A5815F7AEF29}"/>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8" name="Picture 7">
            <a:extLst>
              <a:ext uri="{FF2B5EF4-FFF2-40B4-BE49-F238E27FC236}">
                <a16:creationId xmlns:a16="http://schemas.microsoft.com/office/drawing/2014/main" id="{CB579327-C76D-65C7-5C88-BDAEA56423D6}"/>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699625AE-B8FD-1936-3621-DD639061E43C}"/>
              </a:ext>
            </a:extLst>
          </p:cNvPr>
          <p:cNvSpPr>
            <a:spLocks noGrp="1"/>
          </p:cNvSpPr>
          <p:nvPr>
            <p:ph type="title"/>
          </p:nvPr>
        </p:nvSpPr>
        <p:spPr/>
        <p:txBody>
          <a:bodyPr/>
          <a:lstStyle/>
          <a:p>
            <a:r>
              <a:rPr lang="en-GB"/>
              <a:t>Top Scoring KOLs</a:t>
            </a:r>
          </a:p>
        </p:txBody>
      </p:sp>
      <p:sp>
        <p:nvSpPr>
          <p:cNvPr id="3" name="Subtitle 2">
            <a:extLst>
              <a:ext uri="{FF2B5EF4-FFF2-40B4-BE49-F238E27FC236}">
                <a16:creationId xmlns:a16="http://schemas.microsoft.com/office/drawing/2014/main" id="{1EF7D759-0541-242B-538F-3EFECCE0C71C}"/>
              </a:ext>
            </a:extLst>
          </p:cNvPr>
          <p:cNvSpPr>
            <a:spLocks noGrp="1"/>
          </p:cNvSpPr>
          <p:nvPr>
            <p:ph type="subTitle" idx="19"/>
          </p:nvPr>
        </p:nvSpPr>
        <p:spPr/>
        <p:txBody>
          <a:bodyPr/>
          <a:lstStyle/>
          <a:p>
            <a:pPr>
              <a:buNone/>
            </a:pPr>
            <a:r>
              <a:rPr lang="en-GB"/>
              <a:t>Treatment Terms</a:t>
            </a:r>
          </a:p>
        </p:txBody>
      </p:sp>
      <p:sp>
        <p:nvSpPr>
          <p:cNvPr id="9" name="Content Placeholder 2">
            <a:extLst>
              <a:ext uri="{FF2B5EF4-FFF2-40B4-BE49-F238E27FC236}">
                <a16:creationId xmlns:a16="http://schemas.microsoft.com/office/drawing/2014/main" id="{E7C18B73-A550-CD97-A684-C65691EE5C22}"/>
              </a:ext>
            </a:extLst>
          </p:cNvPr>
          <p:cNvSpPr>
            <a:spLocks noGrp="1"/>
          </p:cNvSpPr>
          <p:nvPr>
            <p:ph idx="1"/>
          </p:nvPr>
        </p:nvSpPr>
        <p:spPr>
          <a:xfrm>
            <a:off x="7583792" y="2745372"/>
            <a:ext cx="2109600" cy="3898781"/>
          </a:xfrm>
        </p:spPr>
        <p:txBody>
          <a:bodyPr/>
          <a:lstStyle/>
          <a:p>
            <a:pPr marL="0" indent="0">
              <a:lnSpc>
                <a:spcPct val="100000"/>
              </a:lnSpc>
              <a:buNone/>
            </a:pPr>
            <a:r>
              <a:rPr lang="en-GB" sz="1000" b="1"/>
              <a:t>Christopher Ernest Maitland Griffiths</a:t>
            </a:r>
          </a:p>
          <a:p>
            <a:pPr marL="0" indent="0">
              <a:lnSpc>
                <a:spcPct val="100000"/>
              </a:lnSpc>
              <a:buNone/>
            </a:pPr>
            <a:r>
              <a:rPr lang="en-GB" sz="1000" b="1"/>
              <a:t>Dermatology, England</a:t>
            </a:r>
          </a:p>
          <a:p>
            <a:pPr marL="0" indent="0">
              <a:buNone/>
            </a:pPr>
            <a:r>
              <a:rPr lang="en-GB" sz="1000"/>
              <a:t>Christopher Griffiths is the Director of the Manchester Centre for Dermatology Research and Head of the Dermatology Theme of the National Institute for Health Research (NIHR) Manchester Biomedical Research Centre. He Specialises in psoriasis and Eczema. He has been involved in multiple publications on psoriasis. Including “Long-Term Proactive Treatment of Plaque Psoriasis with Calcipotriene/Betamethasone Dipropionate Foam Prolongs Remission and Reduces Relapses Irrespective of Patient Baseline Characteristics” (2021).</a:t>
            </a:r>
            <a:r>
              <a:rPr lang="en-GB" sz="1000" baseline="30000">
                <a:hlinkClick r:id="rId3"/>
              </a:rPr>
              <a:t>5</a:t>
            </a:r>
            <a:endParaRPr lang="en-GB" sz="1000"/>
          </a:p>
          <a:p>
            <a:pPr marL="0" indent="0">
              <a:buNone/>
            </a:pPr>
            <a:endParaRPr lang="en-GB" sz="1000"/>
          </a:p>
        </p:txBody>
      </p:sp>
      <p:sp>
        <p:nvSpPr>
          <p:cNvPr id="4" name="Date Placeholder 3">
            <a:extLst>
              <a:ext uri="{FF2B5EF4-FFF2-40B4-BE49-F238E27FC236}">
                <a16:creationId xmlns:a16="http://schemas.microsoft.com/office/drawing/2014/main" id="{473AA08E-3FF3-D3EC-85F0-78BAB54644ED}"/>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BF019754-ADED-B2CA-E635-9495DE067C38}"/>
              </a:ext>
            </a:extLst>
          </p:cNvPr>
          <p:cNvSpPr>
            <a:spLocks noGrp="1"/>
          </p:cNvSpPr>
          <p:nvPr>
            <p:ph type="sldNum" sz="quarter" idx="22"/>
          </p:nvPr>
        </p:nvSpPr>
        <p:spPr/>
        <p:txBody>
          <a:bodyPr/>
          <a:lstStyle/>
          <a:p>
            <a:fld id="{24C8C45C-947F-4981-8B3F-4F32E973C901}" type="slidenum">
              <a:rPr lang="en-US" smtClean="0"/>
              <a:pPr/>
              <a:t>28</a:t>
            </a:fld>
            <a:endParaRPr lang="en-US"/>
          </a:p>
        </p:txBody>
      </p:sp>
      <p:sp>
        <p:nvSpPr>
          <p:cNvPr id="6" name="TextBox 5">
            <a:extLst>
              <a:ext uri="{FF2B5EF4-FFF2-40B4-BE49-F238E27FC236}">
                <a16:creationId xmlns:a16="http://schemas.microsoft.com/office/drawing/2014/main" id="{5FAF0EA9-1ED9-DF98-D434-DC4A81B5DC4E}"/>
              </a:ext>
            </a:extLst>
          </p:cNvPr>
          <p:cNvSpPr txBox="1"/>
          <p:nvPr/>
        </p:nvSpPr>
        <p:spPr>
          <a:xfrm>
            <a:off x="667871" y="2749893"/>
            <a:ext cx="2109600" cy="2708434"/>
          </a:xfrm>
          <a:prstGeom prst="rect">
            <a:avLst/>
          </a:prstGeom>
          <a:noFill/>
        </p:spPr>
        <p:txBody>
          <a:bodyPr wrap="square" lIns="0" tIns="0" rIns="0" bIns="0" rtlCol="0">
            <a:spAutoFit/>
          </a:bodyPr>
          <a:lstStyle/>
          <a:p>
            <a:pPr algn="l"/>
            <a:r>
              <a:rPr lang="en-GB" sz="1000" b="1">
                <a:solidFill>
                  <a:schemeClr val="tx1"/>
                </a:solidFill>
              </a:rPr>
              <a:t>Anthony Paul Bewley</a:t>
            </a:r>
          </a:p>
          <a:p>
            <a:pPr algn="l"/>
            <a:r>
              <a:rPr lang="en-GB" sz="1000" b="1">
                <a:solidFill>
                  <a:schemeClr val="tx1"/>
                </a:solidFill>
              </a:rPr>
              <a:t>Dermatology, England</a:t>
            </a:r>
          </a:p>
          <a:p>
            <a:pPr algn="l"/>
            <a:r>
              <a:rPr lang="en-GB" sz="1000">
                <a:solidFill>
                  <a:schemeClr val="tx1"/>
                </a:solidFill>
              </a:rPr>
              <a:t>Dr Bewley is currently a Consultant Dermatologist at Whipps Cross and Barts. His research interests are psoriasis, eczema and acne. He has published </a:t>
            </a:r>
            <a:r>
              <a:rPr lang="en-GB" sz="1000"/>
              <a:t>multiple times focusing on the effect of calcipotriol. Including “An anchored matching-adjusted indirect comparison of fixed-dose combination calcipotriol and betamethasone dipropionate (Cal/BDP) cream versus Cal/BDP foam for the treatment of psoriasis” (2022)</a:t>
            </a:r>
            <a:r>
              <a:rPr lang="en-GB" sz="1000" baseline="30000">
                <a:hlinkClick r:id="rId4"/>
              </a:rPr>
              <a:t>1</a:t>
            </a:r>
            <a:r>
              <a:rPr lang="en-GB" sz="1000"/>
              <a:t> and  “Calcipotriol and Betamethasone Dipropionate Cream Based on PAD Technology for the Treatment of Plaque Psoriasis: A Narrative Review” (2023).</a:t>
            </a:r>
            <a:r>
              <a:rPr lang="en-GB" sz="1000" baseline="30000">
                <a:hlinkClick r:id="rId5"/>
              </a:rPr>
              <a:t>2</a:t>
            </a:r>
            <a:endParaRPr lang="en-GB" sz="1000">
              <a:solidFill>
                <a:schemeClr val="tx1"/>
              </a:solidFill>
            </a:endParaRPr>
          </a:p>
        </p:txBody>
      </p:sp>
      <p:pic>
        <p:nvPicPr>
          <p:cNvPr id="10" name="Picture 9">
            <a:extLst>
              <a:ext uri="{FF2B5EF4-FFF2-40B4-BE49-F238E27FC236}">
                <a16:creationId xmlns:a16="http://schemas.microsoft.com/office/drawing/2014/main" id="{E1998DCE-696A-3342-7835-6BCCD451F220}"/>
              </a:ext>
            </a:extLst>
          </p:cNvPr>
          <p:cNvPicPr>
            <a:picLocks noChangeAspect="1"/>
          </p:cNvPicPr>
          <p:nvPr/>
        </p:nvPicPr>
        <p:blipFill>
          <a:blip r:embed="rId6"/>
          <a:stretch>
            <a:fillRect/>
          </a:stretch>
        </p:blipFill>
        <p:spPr>
          <a:xfrm>
            <a:off x="7518222" y="1686225"/>
            <a:ext cx="1101074" cy="1023121"/>
          </a:xfrm>
          <a:prstGeom prst="rect">
            <a:avLst/>
          </a:prstGeom>
          <a:ln w="28575">
            <a:solidFill>
              <a:schemeClr val="tx2"/>
            </a:solidFill>
          </a:ln>
        </p:spPr>
      </p:pic>
      <p:pic>
        <p:nvPicPr>
          <p:cNvPr id="12" name="Picture 11">
            <a:extLst>
              <a:ext uri="{FF2B5EF4-FFF2-40B4-BE49-F238E27FC236}">
                <a16:creationId xmlns:a16="http://schemas.microsoft.com/office/drawing/2014/main" id="{AC19AA29-F45E-6518-6995-C8B9637631E1}"/>
              </a:ext>
            </a:extLst>
          </p:cNvPr>
          <p:cNvPicPr>
            <a:picLocks noChangeAspect="1"/>
          </p:cNvPicPr>
          <p:nvPr/>
        </p:nvPicPr>
        <p:blipFill>
          <a:blip r:embed="rId7"/>
          <a:stretch>
            <a:fillRect/>
          </a:stretch>
        </p:blipFill>
        <p:spPr>
          <a:xfrm>
            <a:off x="2960461" y="1587320"/>
            <a:ext cx="853938" cy="1122026"/>
          </a:xfrm>
          <a:prstGeom prst="rect">
            <a:avLst/>
          </a:prstGeom>
          <a:ln w="28575">
            <a:solidFill>
              <a:schemeClr val="tx2"/>
            </a:solidFill>
          </a:ln>
        </p:spPr>
      </p:pic>
      <p:sp>
        <p:nvSpPr>
          <p:cNvPr id="13" name="TextBox 12">
            <a:extLst>
              <a:ext uri="{FF2B5EF4-FFF2-40B4-BE49-F238E27FC236}">
                <a16:creationId xmlns:a16="http://schemas.microsoft.com/office/drawing/2014/main" id="{AED0377A-A98D-F3F2-3ADC-09A5A236C8E7}"/>
              </a:ext>
            </a:extLst>
          </p:cNvPr>
          <p:cNvSpPr txBox="1"/>
          <p:nvPr/>
        </p:nvSpPr>
        <p:spPr>
          <a:xfrm>
            <a:off x="2881851" y="2719738"/>
            <a:ext cx="2109600" cy="2862322"/>
          </a:xfrm>
          <a:prstGeom prst="rect">
            <a:avLst/>
          </a:prstGeom>
          <a:noFill/>
        </p:spPr>
        <p:txBody>
          <a:bodyPr wrap="square">
            <a:spAutoFit/>
          </a:bodyPr>
          <a:lstStyle/>
          <a:p>
            <a:pPr marL="0" marR="0">
              <a:spcBef>
                <a:spcPts val="0"/>
              </a:spcBef>
              <a:spcAft>
                <a:spcPts val="0"/>
              </a:spcAft>
            </a:pPr>
            <a:r>
              <a:rPr lang="en-GB" sz="1000" b="1">
                <a:effectLst/>
                <a:latin typeface="Calibri" panose="020F0502020204030204" pitchFamily="34" charset="0"/>
              </a:rPr>
              <a:t>Richard Bruce Warren </a:t>
            </a:r>
            <a:endParaRPr lang="en-GB" sz="1000" b="1">
              <a:latin typeface="Calibri" panose="020F0502020204030204" pitchFamily="34" charset="0"/>
            </a:endParaRPr>
          </a:p>
          <a:p>
            <a:pPr marL="0" marR="0">
              <a:spcBef>
                <a:spcPts val="0"/>
              </a:spcBef>
              <a:spcAft>
                <a:spcPts val="0"/>
              </a:spcAft>
            </a:pPr>
            <a:r>
              <a:rPr lang="en-GB" sz="1000" b="1">
                <a:effectLst/>
                <a:latin typeface="Calibri" panose="020F0502020204030204" pitchFamily="34" charset="0"/>
              </a:rPr>
              <a:t>Dermatology, England</a:t>
            </a:r>
          </a:p>
          <a:p>
            <a:pPr marL="0" marR="0">
              <a:spcBef>
                <a:spcPts val="0"/>
              </a:spcBef>
              <a:spcAft>
                <a:spcPts val="0"/>
              </a:spcAft>
            </a:pPr>
            <a:r>
              <a:rPr lang="en-GB" sz="1000">
                <a:effectLst/>
                <a:latin typeface="Calibri" panose="020F0502020204030204" pitchFamily="34" charset="0"/>
              </a:rPr>
              <a:t>He is a Professor of Dermatology and Therapeutics, and Honorary Consultant at the University of Manchester, having been awarded the J Hill Abram Prize for Medicine and the Reginald Dora Goodrick Prize for Surgery, as well as international awards from the British Association of Dermatologists and the American Academy of Dermatology.</a:t>
            </a:r>
          </a:p>
          <a:p>
            <a:pPr marL="0" marR="0">
              <a:spcBef>
                <a:spcPts val="0"/>
              </a:spcBef>
              <a:spcAft>
                <a:spcPts val="0"/>
              </a:spcAft>
            </a:pPr>
            <a:r>
              <a:rPr lang="en-US" sz="1000">
                <a:effectLst/>
                <a:latin typeface="Calibri" panose="020F0502020204030204" pitchFamily="34" charset="0"/>
              </a:rPr>
              <a:t>He was principal researcher on “</a:t>
            </a:r>
            <a:r>
              <a:rPr lang="en-GB" sz="1000">
                <a:effectLst/>
                <a:latin typeface="Calibri" panose="020F0502020204030204" pitchFamily="34" charset="0"/>
              </a:rPr>
              <a:t>Four-Week Daily Calcipotriene / Betamethasone Dipropionate Foam Is Highly Efficacious in Patients With Psoriasis (PSO-LONG Lead-in Phase)</a:t>
            </a:r>
            <a:r>
              <a:rPr lang="en-US" sz="1000">
                <a:latin typeface="Calibri" panose="020F0502020204030204" pitchFamily="34" charset="0"/>
              </a:rPr>
              <a:t>” in 2021.</a:t>
            </a:r>
            <a:r>
              <a:rPr lang="en-US" sz="1000" baseline="30000">
                <a:latin typeface="Calibri" panose="020F0502020204030204" pitchFamily="34" charset="0"/>
                <a:hlinkClick r:id="rId8"/>
              </a:rPr>
              <a:t>3</a:t>
            </a:r>
            <a:endParaRPr lang="en-US" sz="1000">
              <a:effectLst/>
              <a:latin typeface="Calibri" panose="020F0502020204030204" pitchFamily="34" charset="0"/>
            </a:endParaRPr>
          </a:p>
        </p:txBody>
      </p:sp>
      <p:sp>
        <p:nvSpPr>
          <p:cNvPr id="15" name="TextBox 14">
            <a:extLst>
              <a:ext uri="{FF2B5EF4-FFF2-40B4-BE49-F238E27FC236}">
                <a16:creationId xmlns:a16="http://schemas.microsoft.com/office/drawing/2014/main" id="{7E2670D6-A36D-83EB-745A-421EF0B3C298}"/>
              </a:ext>
            </a:extLst>
          </p:cNvPr>
          <p:cNvSpPr txBox="1"/>
          <p:nvPr/>
        </p:nvSpPr>
        <p:spPr>
          <a:xfrm>
            <a:off x="5235307" y="2745372"/>
            <a:ext cx="2109600" cy="3231641"/>
          </a:xfrm>
          <a:prstGeom prst="rect">
            <a:avLst/>
          </a:prstGeom>
          <a:noFill/>
        </p:spPr>
        <p:txBody>
          <a:bodyPr wrap="square" lIns="0" tIns="0" rIns="0" bIns="0" rtlCol="0">
            <a:spAutoFit/>
          </a:bodyPr>
          <a:lstStyle/>
          <a:p>
            <a:pPr algn="l"/>
            <a:r>
              <a:rPr lang="en-GB" sz="1050" b="1">
                <a:solidFill>
                  <a:schemeClr val="tx1"/>
                </a:solidFill>
              </a:rPr>
              <a:t>Andrew Pink </a:t>
            </a:r>
          </a:p>
          <a:p>
            <a:pPr algn="l"/>
            <a:r>
              <a:rPr lang="en-GB" sz="1050" b="1"/>
              <a:t>Dermatology, England</a:t>
            </a:r>
            <a:endParaRPr lang="en-GB" sz="1050" b="1">
              <a:solidFill>
                <a:schemeClr val="tx1"/>
              </a:solidFill>
            </a:endParaRPr>
          </a:p>
          <a:p>
            <a:pPr algn="l"/>
            <a:r>
              <a:rPr lang="en-GB" sz="1050"/>
              <a:t>He</a:t>
            </a:r>
            <a:r>
              <a:rPr lang="en-GB" sz="1050" b="1"/>
              <a:t> </a:t>
            </a:r>
            <a:r>
              <a:rPr lang="en-GB" sz="1050">
                <a:solidFill>
                  <a:schemeClr val="tx1"/>
                </a:solidFill>
              </a:rPr>
              <a:t>is a consultant dermatologist and the director of the adult clinical trials unit at St John's Institute of Dermatology, Guy's and St Thomas' NHS Foundation Trust. He is an honorary senior clinical lecturer at King's College London. He is a member of the International Psoriasis Council and Chair of the annual UK dermatology course for consultants. </a:t>
            </a:r>
            <a:r>
              <a:rPr lang="en-GB" sz="1050"/>
              <a:t>He </a:t>
            </a:r>
            <a:r>
              <a:rPr lang="en-GB" sz="1050">
                <a:solidFill>
                  <a:schemeClr val="tx1"/>
                </a:solidFill>
              </a:rPr>
              <a:t>regularly acts as a National Institute for Health and Care Excellence clinical expert. </a:t>
            </a:r>
          </a:p>
          <a:p>
            <a:pPr algn="l"/>
            <a:r>
              <a:rPr lang="en-GB" sz="1050"/>
              <a:t>He was involved in the publication of “Rapid onset of action of calcipotriol/betamethasone dipropionate cutaneous foam in psoriasis, even in patients with more severe disease” (2019).</a:t>
            </a:r>
            <a:r>
              <a:rPr lang="en-GB" sz="1050" baseline="30000">
                <a:hlinkClick r:id="rId9"/>
              </a:rPr>
              <a:t>4</a:t>
            </a:r>
            <a:endParaRPr lang="en-GB" sz="1050">
              <a:solidFill>
                <a:schemeClr val="tx1"/>
              </a:solidFill>
            </a:endParaRPr>
          </a:p>
        </p:txBody>
      </p:sp>
      <p:pic>
        <p:nvPicPr>
          <p:cNvPr id="18" name="Picture 17">
            <a:extLst>
              <a:ext uri="{FF2B5EF4-FFF2-40B4-BE49-F238E27FC236}">
                <a16:creationId xmlns:a16="http://schemas.microsoft.com/office/drawing/2014/main" id="{82C012A4-F2E5-E716-6843-0FB81A44B997}"/>
              </a:ext>
            </a:extLst>
          </p:cNvPr>
          <p:cNvPicPr>
            <a:picLocks noChangeAspect="1"/>
          </p:cNvPicPr>
          <p:nvPr/>
        </p:nvPicPr>
        <p:blipFill>
          <a:blip r:embed="rId10"/>
          <a:stretch>
            <a:fillRect/>
          </a:stretch>
        </p:blipFill>
        <p:spPr>
          <a:xfrm>
            <a:off x="5214239" y="1669251"/>
            <a:ext cx="928687" cy="1047749"/>
          </a:xfrm>
          <a:prstGeom prst="rect">
            <a:avLst/>
          </a:prstGeom>
          <a:ln w="28575">
            <a:solidFill>
              <a:schemeClr val="tx2"/>
            </a:solidFill>
          </a:ln>
        </p:spPr>
      </p:pic>
      <p:sp>
        <p:nvSpPr>
          <p:cNvPr id="22" name="TextBox 21">
            <a:extLst>
              <a:ext uri="{FF2B5EF4-FFF2-40B4-BE49-F238E27FC236}">
                <a16:creationId xmlns:a16="http://schemas.microsoft.com/office/drawing/2014/main" id="{8E7F89ED-2656-8A28-E726-01CFCDA48669}"/>
              </a:ext>
            </a:extLst>
          </p:cNvPr>
          <p:cNvSpPr txBox="1"/>
          <p:nvPr/>
        </p:nvSpPr>
        <p:spPr>
          <a:xfrm>
            <a:off x="9801606" y="2723113"/>
            <a:ext cx="2109600" cy="1846659"/>
          </a:xfrm>
          <a:prstGeom prst="rect">
            <a:avLst/>
          </a:prstGeom>
          <a:noFill/>
        </p:spPr>
        <p:txBody>
          <a:bodyPr wrap="square" lIns="0" tIns="0" rIns="0" bIns="0" rtlCol="0">
            <a:spAutoFit/>
          </a:bodyPr>
          <a:lstStyle/>
          <a:p>
            <a:r>
              <a:rPr lang="en-US" sz="1000" b="1">
                <a:solidFill>
                  <a:srgbClr val="000000"/>
                </a:solidFill>
                <a:latin typeface="Calibri" panose="020F0502020204030204" pitchFamily="34" charset="0"/>
                <a:ea typeface="Calibri" panose="020F0502020204030204" pitchFamily="34" charset="0"/>
                <a:cs typeface="Calibri" panose="020F0502020204030204" pitchFamily="34" charset="0"/>
              </a:rPr>
              <a:t>Martin Steinhoff – Dermatology, Ireland</a:t>
            </a:r>
          </a:p>
          <a:p>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He is Professorial Chair and Director of the University College of Dublin. He is also Chairman of the Department of Dermatology and Venereology, as well as Director of the Interim Translational Research Center (iTRI). </a:t>
            </a:r>
          </a:p>
          <a:p>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He was involved in the publication of “lichen Planus: a comprehensive evidence-based analysis of medical treatment” (2019).</a:t>
            </a:r>
            <a:r>
              <a:rPr lang="en-US" sz="1000" baseline="30000">
                <a:solidFill>
                  <a:srgbClr val="000000"/>
                </a:solidFill>
                <a:latin typeface="Calibri" panose="020F0502020204030204" pitchFamily="34" charset="0"/>
                <a:ea typeface="Calibri" panose="020F0502020204030204" pitchFamily="34" charset="0"/>
                <a:cs typeface="Calibri" panose="020F0502020204030204" pitchFamily="34" charset="0"/>
                <a:hlinkClick r:id="rId11"/>
              </a:rPr>
              <a:t>6</a:t>
            </a:r>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sz="105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Jaggi Rao  ">
            <a:extLst>
              <a:ext uri="{FF2B5EF4-FFF2-40B4-BE49-F238E27FC236}">
                <a16:creationId xmlns:a16="http://schemas.microsoft.com/office/drawing/2014/main" id="{5B6DDD4D-50B2-6020-355A-B053DFE440E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198" r="12660"/>
          <a:stretch/>
        </p:blipFill>
        <p:spPr bwMode="auto">
          <a:xfrm>
            <a:off x="9781550" y="1629041"/>
            <a:ext cx="822575" cy="1080305"/>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23" name="Graphic 22" descr="Document with solid fill">
            <a:extLst>
              <a:ext uri="{FF2B5EF4-FFF2-40B4-BE49-F238E27FC236}">
                <a16:creationId xmlns:a16="http://schemas.microsoft.com/office/drawing/2014/main" id="{6B1F1C3D-E7BE-0D5F-9EA7-EB0D628E59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73459" y="2336785"/>
            <a:ext cx="392680" cy="392680"/>
          </a:xfrm>
          <a:prstGeom prst="rect">
            <a:avLst/>
          </a:prstGeom>
        </p:spPr>
      </p:pic>
      <p:pic>
        <p:nvPicPr>
          <p:cNvPr id="24" name="Graphic 23" descr="Document with solid fill">
            <a:extLst>
              <a:ext uri="{FF2B5EF4-FFF2-40B4-BE49-F238E27FC236}">
                <a16:creationId xmlns:a16="http://schemas.microsoft.com/office/drawing/2014/main" id="{7225903F-012A-5D28-84E7-207F9BE216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57559" y="2336785"/>
            <a:ext cx="392680" cy="392680"/>
          </a:xfrm>
          <a:prstGeom prst="rect">
            <a:avLst/>
          </a:prstGeom>
        </p:spPr>
      </p:pic>
      <p:pic>
        <p:nvPicPr>
          <p:cNvPr id="25" name="Graphic 24" descr="Document with solid fill">
            <a:extLst>
              <a:ext uri="{FF2B5EF4-FFF2-40B4-BE49-F238E27FC236}">
                <a16:creationId xmlns:a16="http://schemas.microsoft.com/office/drawing/2014/main" id="{F5AB1AF4-D2B1-BCD5-8602-10F46ED94B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57691" y="2338925"/>
            <a:ext cx="392680" cy="392680"/>
          </a:xfrm>
          <a:prstGeom prst="rect">
            <a:avLst/>
          </a:prstGeom>
        </p:spPr>
      </p:pic>
      <p:pic>
        <p:nvPicPr>
          <p:cNvPr id="26" name="Graphic 25" descr="Document with solid fill">
            <a:extLst>
              <a:ext uri="{FF2B5EF4-FFF2-40B4-BE49-F238E27FC236}">
                <a16:creationId xmlns:a16="http://schemas.microsoft.com/office/drawing/2014/main" id="{C7C67347-D09A-5501-F2E4-9E42F85D29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29251" y="2336785"/>
            <a:ext cx="392680" cy="392680"/>
          </a:xfrm>
          <a:prstGeom prst="rect">
            <a:avLst/>
          </a:prstGeom>
        </p:spPr>
      </p:pic>
      <p:pic>
        <p:nvPicPr>
          <p:cNvPr id="27" name="Picture 26">
            <a:extLst>
              <a:ext uri="{FF2B5EF4-FFF2-40B4-BE49-F238E27FC236}">
                <a16:creationId xmlns:a16="http://schemas.microsoft.com/office/drawing/2014/main" id="{22EAD31B-051D-6A5F-97A1-9821ADEDD9EF}"/>
              </a:ext>
            </a:extLst>
          </p:cNvPr>
          <p:cNvPicPr>
            <a:picLocks noChangeAspect="1"/>
          </p:cNvPicPr>
          <p:nvPr/>
        </p:nvPicPr>
        <p:blipFill>
          <a:blip r:embed="rId17"/>
          <a:stretch>
            <a:fillRect/>
          </a:stretch>
        </p:blipFill>
        <p:spPr>
          <a:xfrm>
            <a:off x="657299" y="1661956"/>
            <a:ext cx="696990" cy="1047390"/>
          </a:xfrm>
          <a:prstGeom prst="rect">
            <a:avLst/>
          </a:prstGeom>
          <a:ln w="28575">
            <a:solidFill>
              <a:schemeClr val="tx2"/>
            </a:solidFill>
          </a:ln>
        </p:spPr>
      </p:pic>
      <p:grpSp>
        <p:nvGrpSpPr>
          <p:cNvPr id="11" name="Group 10">
            <a:extLst>
              <a:ext uri="{FF2B5EF4-FFF2-40B4-BE49-F238E27FC236}">
                <a16:creationId xmlns:a16="http://schemas.microsoft.com/office/drawing/2014/main" id="{E9872C34-3054-9612-4A41-4935BEDFD24A}"/>
              </a:ext>
            </a:extLst>
          </p:cNvPr>
          <p:cNvGrpSpPr/>
          <p:nvPr/>
        </p:nvGrpSpPr>
        <p:grpSpPr>
          <a:xfrm>
            <a:off x="4075727" y="6331262"/>
            <a:ext cx="4040547" cy="402552"/>
            <a:chOff x="2624930" y="6331262"/>
            <a:chExt cx="4040547" cy="402552"/>
          </a:xfrm>
        </p:grpSpPr>
        <p:pic>
          <p:nvPicPr>
            <p:cNvPr id="14" name="Graphic 13" descr="Document with solid fill">
              <a:extLst>
                <a:ext uri="{FF2B5EF4-FFF2-40B4-BE49-F238E27FC236}">
                  <a16:creationId xmlns:a16="http://schemas.microsoft.com/office/drawing/2014/main" id="{25A63C7D-F68A-8254-40AB-F11C38DBB08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48863" y="6341134"/>
              <a:ext cx="392680" cy="392680"/>
            </a:xfrm>
            <a:prstGeom prst="rect">
              <a:avLst/>
            </a:prstGeom>
          </p:spPr>
        </p:pic>
        <p:pic>
          <p:nvPicPr>
            <p:cNvPr id="16" name="Graphic 15" descr="Document with solid fill">
              <a:extLst>
                <a:ext uri="{FF2B5EF4-FFF2-40B4-BE49-F238E27FC236}">
                  <a16:creationId xmlns:a16="http://schemas.microsoft.com/office/drawing/2014/main" id="{BA24612D-1320-FF43-FF67-3375C35460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4930" y="6331262"/>
              <a:ext cx="392680" cy="392680"/>
            </a:xfrm>
            <a:prstGeom prst="rect">
              <a:avLst/>
            </a:prstGeom>
          </p:spPr>
        </p:pic>
        <p:sp>
          <p:nvSpPr>
            <p:cNvPr id="17" name="TextBox 16">
              <a:extLst>
                <a:ext uri="{FF2B5EF4-FFF2-40B4-BE49-F238E27FC236}">
                  <a16:creationId xmlns:a16="http://schemas.microsoft.com/office/drawing/2014/main" id="{CBC23497-6A35-2033-AFBC-06924E4DA73D}"/>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1315427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A158E06-CD8E-6631-3DC9-D646D5F2B586}"/>
              </a:ext>
            </a:extLst>
          </p:cNvPr>
          <p:cNvSpPr>
            <a:spLocks noGrp="1"/>
          </p:cNvSpPr>
          <p:nvPr>
            <p:ph type="sldNum" sz="quarter" idx="12"/>
          </p:nvPr>
        </p:nvSpPr>
        <p:spPr/>
        <p:txBody>
          <a:bodyPr/>
          <a:lstStyle/>
          <a:p>
            <a:r>
              <a:rPr lang="en-US"/>
              <a:t>29</a:t>
            </a:r>
          </a:p>
        </p:txBody>
      </p:sp>
      <p:sp>
        <p:nvSpPr>
          <p:cNvPr id="2" name="Title 1">
            <a:extLst>
              <a:ext uri="{FF2B5EF4-FFF2-40B4-BE49-F238E27FC236}">
                <a16:creationId xmlns:a16="http://schemas.microsoft.com/office/drawing/2014/main" id="{86988C1F-9438-65D8-1490-4336F2D089A1}"/>
              </a:ext>
            </a:extLst>
          </p:cNvPr>
          <p:cNvSpPr>
            <a:spLocks noGrp="1"/>
          </p:cNvSpPr>
          <p:nvPr>
            <p:ph type="title"/>
          </p:nvPr>
        </p:nvSpPr>
        <p:spPr/>
        <p:txBody>
          <a:bodyPr/>
          <a:lstStyle/>
          <a:p>
            <a:r>
              <a:rPr lang="en-GB"/>
              <a:t>Clinical Trials</a:t>
            </a:r>
          </a:p>
        </p:txBody>
      </p:sp>
    </p:spTree>
    <p:extLst>
      <p:ext uri="{BB962C8B-B14F-4D97-AF65-F5344CB8AC3E}">
        <p14:creationId xmlns:p14="http://schemas.microsoft.com/office/powerpoint/2010/main" val="25492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DD3734-ECA8-736A-BD9C-E2A5D50AF791}"/>
              </a:ext>
            </a:extLst>
          </p:cNvPr>
          <p:cNvSpPr>
            <a:spLocks noGrp="1"/>
          </p:cNvSpPr>
          <p:nvPr>
            <p:ph type="dt" sz="half" idx="1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CB4ABAED-E051-7AE4-F2EF-522B16B36BCA}"/>
              </a:ext>
            </a:extLst>
          </p:cNvPr>
          <p:cNvSpPr>
            <a:spLocks noGrp="1"/>
          </p:cNvSpPr>
          <p:nvPr>
            <p:ph type="sldNum" sz="quarter" idx="12"/>
          </p:nvPr>
        </p:nvSpPr>
        <p:spPr/>
        <p:txBody>
          <a:bodyPr/>
          <a:lstStyle/>
          <a:p>
            <a:fld id="{24C8C45C-947F-4981-8B3F-4F32E973C901}" type="slidenum">
              <a:rPr lang="en-US" smtClean="0"/>
              <a:pPr/>
              <a:t>3</a:t>
            </a:fld>
            <a:endParaRPr lang="en-US"/>
          </a:p>
        </p:txBody>
      </p:sp>
      <p:sp>
        <p:nvSpPr>
          <p:cNvPr id="8" name="Title 7">
            <a:extLst>
              <a:ext uri="{FF2B5EF4-FFF2-40B4-BE49-F238E27FC236}">
                <a16:creationId xmlns:a16="http://schemas.microsoft.com/office/drawing/2014/main" id="{BEF4C29D-AD64-67D6-E749-F6B6F624D8C1}"/>
              </a:ext>
            </a:extLst>
          </p:cNvPr>
          <p:cNvSpPr>
            <a:spLocks noGrp="1"/>
          </p:cNvSpPr>
          <p:nvPr>
            <p:ph type="title"/>
          </p:nvPr>
        </p:nvSpPr>
        <p:spPr/>
        <p:txBody>
          <a:bodyPr/>
          <a:lstStyle/>
          <a:p>
            <a:r>
              <a:rPr lang="en-GB"/>
              <a:t>Project Scope</a:t>
            </a:r>
          </a:p>
        </p:txBody>
      </p:sp>
    </p:spTree>
    <p:extLst>
      <p:ext uri="{BB962C8B-B14F-4D97-AF65-F5344CB8AC3E}">
        <p14:creationId xmlns:p14="http://schemas.microsoft.com/office/powerpoint/2010/main" val="912779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F3E8-014D-8433-46C2-470352294775}"/>
              </a:ext>
            </a:extLst>
          </p:cNvPr>
          <p:cNvSpPr>
            <a:spLocks noGrp="1"/>
          </p:cNvSpPr>
          <p:nvPr>
            <p:ph type="title"/>
          </p:nvPr>
        </p:nvSpPr>
        <p:spPr/>
        <p:txBody>
          <a:bodyPr/>
          <a:lstStyle/>
          <a:p>
            <a:r>
              <a:rPr lang="en-US"/>
              <a:t>Clinical Trials</a:t>
            </a:r>
          </a:p>
        </p:txBody>
      </p:sp>
      <p:sp>
        <p:nvSpPr>
          <p:cNvPr id="5" name="Subtitle 4">
            <a:extLst>
              <a:ext uri="{FF2B5EF4-FFF2-40B4-BE49-F238E27FC236}">
                <a16:creationId xmlns:a16="http://schemas.microsoft.com/office/drawing/2014/main" id="{F1A81ADD-6906-9D38-466A-6502FED66D30}"/>
              </a:ext>
            </a:extLst>
          </p:cNvPr>
          <p:cNvSpPr>
            <a:spLocks noGrp="1"/>
          </p:cNvSpPr>
          <p:nvPr>
            <p:ph type="subTitle" idx="19"/>
          </p:nvPr>
        </p:nvSpPr>
        <p:spPr/>
        <p:txBody>
          <a:bodyPr/>
          <a:lstStyle/>
          <a:p>
            <a:pPr>
              <a:buNone/>
            </a:pPr>
            <a:r>
              <a:rPr lang="en-GB"/>
              <a:t>The top scoring KOLs clinical trial activity count and their principal investigator count.</a:t>
            </a:r>
          </a:p>
        </p:txBody>
      </p:sp>
      <p:sp>
        <p:nvSpPr>
          <p:cNvPr id="4" name="Date Placeholder 3">
            <a:extLst>
              <a:ext uri="{FF2B5EF4-FFF2-40B4-BE49-F238E27FC236}">
                <a16:creationId xmlns:a16="http://schemas.microsoft.com/office/drawing/2014/main" id="{7C10E7B4-F9EB-4C3D-8D12-C329827992AB}"/>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BF838C8A-B94E-E6A0-78AB-AD142366B81A}"/>
              </a:ext>
            </a:extLst>
          </p:cNvPr>
          <p:cNvSpPr>
            <a:spLocks noGrp="1"/>
          </p:cNvSpPr>
          <p:nvPr>
            <p:ph type="sldNum" sz="quarter" idx="22"/>
          </p:nvPr>
        </p:nvSpPr>
        <p:spPr/>
        <p:txBody>
          <a:bodyPr/>
          <a:lstStyle/>
          <a:p>
            <a:fld id="{24C8C45C-947F-4981-8B3F-4F32E973C901}" type="slidenum">
              <a:rPr lang="en-US" smtClean="0"/>
              <a:pPr/>
              <a:t>30</a:t>
            </a:fld>
            <a:endParaRPr lang="en-US"/>
          </a:p>
        </p:txBody>
      </p:sp>
      <p:graphicFrame>
        <p:nvGraphicFramePr>
          <p:cNvPr id="8" name="Chart 7">
            <a:extLst>
              <a:ext uri="{FF2B5EF4-FFF2-40B4-BE49-F238E27FC236}">
                <a16:creationId xmlns:a16="http://schemas.microsoft.com/office/drawing/2014/main" id="{21F6CCC5-59C9-5F2D-2BA9-A65A9987969D}"/>
              </a:ext>
            </a:extLst>
          </p:cNvPr>
          <p:cNvGraphicFramePr>
            <a:graphicFrameLocks/>
          </p:cNvGraphicFramePr>
          <p:nvPr>
            <p:extLst>
              <p:ext uri="{D42A27DB-BD31-4B8C-83A1-F6EECF244321}">
                <p14:modId xmlns:p14="http://schemas.microsoft.com/office/powerpoint/2010/main" val="2305022376"/>
              </p:ext>
            </p:extLst>
          </p:nvPr>
        </p:nvGraphicFramePr>
        <p:xfrm>
          <a:off x="647997" y="1885950"/>
          <a:ext cx="10896001" cy="44030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4704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AA04EE-D356-C13F-3620-1CF60310C058}"/>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19" name="Picture 18">
            <a:extLst>
              <a:ext uri="{FF2B5EF4-FFF2-40B4-BE49-F238E27FC236}">
                <a16:creationId xmlns:a16="http://schemas.microsoft.com/office/drawing/2014/main" id="{423B8502-A289-3E43-6E52-C407E5F043F5}"/>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9C728A8A-3035-B449-E91D-88CF51F99144}"/>
              </a:ext>
            </a:extLst>
          </p:cNvPr>
          <p:cNvSpPr>
            <a:spLocks noGrp="1"/>
          </p:cNvSpPr>
          <p:nvPr>
            <p:ph type="title"/>
          </p:nvPr>
        </p:nvSpPr>
        <p:spPr/>
        <p:txBody>
          <a:bodyPr/>
          <a:lstStyle/>
          <a:p>
            <a:r>
              <a:rPr lang="en-GB"/>
              <a:t>Top Scoring KOLs</a:t>
            </a:r>
            <a:endParaRPr lang="en-US"/>
          </a:p>
        </p:txBody>
      </p:sp>
      <p:sp>
        <p:nvSpPr>
          <p:cNvPr id="7" name="Subtitle 6">
            <a:extLst>
              <a:ext uri="{FF2B5EF4-FFF2-40B4-BE49-F238E27FC236}">
                <a16:creationId xmlns:a16="http://schemas.microsoft.com/office/drawing/2014/main" id="{EE707B43-55C4-211A-A67C-BE3C8D8CBE96}"/>
              </a:ext>
            </a:extLst>
          </p:cNvPr>
          <p:cNvSpPr>
            <a:spLocks noGrp="1"/>
          </p:cNvSpPr>
          <p:nvPr>
            <p:ph type="subTitle" idx="19"/>
          </p:nvPr>
        </p:nvSpPr>
        <p:spPr/>
        <p:txBody>
          <a:bodyPr/>
          <a:lstStyle/>
          <a:p>
            <a:r>
              <a:rPr lang="en-GB"/>
              <a:t>Clinical Trials</a:t>
            </a:r>
          </a:p>
        </p:txBody>
      </p:sp>
      <p:sp>
        <p:nvSpPr>
          <p:cNvPr id="4" name="Date Placeholder 3">
            <a:extLst>
              <a:ext uri="{FF2B5EF4-FFF2-40B4-BE49-F238E27FC236}">
                <a16:creationId xmlns:a16="http://schemas.microsoft.com/office/drawing/2014/main" id="{08CB9381-19EA-AF8E-AAF5-591BB709BB55}"/>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F293E485-215F-6B34-17FF-D3B8FFB37680}"/>
              </a:ext>
            </a:extLst>
          </p:cNvPr>
          <p:cNvSpPr>
            <a:spLocks noGrp="1"/>
          </p:cNvSpPr>
          <p:nvPr>
            <p:ph type="sldNum" sz="quarter" idx="22"/>
          </p:nvPr>
        </p:nvSpPr>
        <p:spPr/>
        <p:txBody>
          <a:bodyPr/>
          <a:lstStyle/>
          <a:p>
            <a:r>
              <a:rPr lang="en-US"/>
              <a:t>31</a:t>
            </a:r>
          </a:p>
        </p:txBody>
      </p:sp>
      <p:pic>
        <p:nvPicPr>
          <p:cNvPr id="8" name="Picture 7">
            <a:extLst>
              <a:ext uri="{FF2B5EF4-FFF2-40B4-BE49-F238E27FC236}">
                <a16:creationId xmlns:a16="http://schemas.microsoft.com/office/drawing/2014/main" id="{82731B51-4839-91D0-A4A8-EF2D3AA49252}"/>
              </a:ext>
            </a:extLst>
          </p:cNvPr>
          <p:cNvPicPr>
            <a:picLocks noChangeAspect="1"/>
          </p:cNvPicPr>
          <p:nvPr/>
        </p:nvPicPr>
        <p:blipFill>
          <a:blip r:embed="rId3"/>
          <a:stretch>
            <a:fillRect/>
          </a:stretch>
        </p:blipFill>
        <p:spPr>
          <a:xfrm>
            <a:off x="662229" y="1579782"/>
            <a:ext cx="864468" cy="1135862"/>
          </a:xfrm>
          <a:prstGeom prst="rect">
            <a:avLst/>
          </a:prstGeom>
          <a:ln w="28575">
            <a:solidFill>
              <a:schemeClr val="tx2"/>
            </a:solidFill>
          </a:ln>
        </p:spPr>
      </p:pic>
      <p:pic>
        <p:nvPicPr>
          <p:cNvPr id="1026" name="Picture 2">
            <a:extLst>
              <a:ext uri="{FF2B5EF4-FFF2-40B4-BE49-F238E27FC236}">
                <a16:creationId xmlns:a16="http://schemas.microsoft.com/office/drawing/2014/main" id="{9E392CAD-81E6-DE36-A28F-CF6AE1CD7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082" y="1596992"/>
            <a:ext cx="925996" cy="111865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Burden david">
            <a:extLst>
              <a:ext uri="{FF2B5EF4-FFF2-40B4-BE49-F238E27FC236}">
                <a16:creationId xmlns:a16="http://schemas.microsoft.com/office/drawing/2014/main" id="{3AF0054D-F436-7305-C9D0-6C0A0A2A61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62" r="9156"/>
          <a:stretch/>
        </p:blipFill>
        <p:spPr bwMode="auto">
          <a:xfrm>
            <a:off x="5226660" y="1759109"/>
            <a:ext cx="802589" cy="96951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Nick Reynolds | International Psoriasis Council">
            <a:extLst>
              <a:ext uri="{FF2B5EF4-FFF2-40B4-BE49-F238E27FC236}">
                <a16:creationId xmlns:a16="http://schemas.microsoft.com/office/drawing/2014/main" id="{B543204F-692D-02A0-5C1F-682EB29BF8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98" r="9224"/>
          <a:stretch/>
        </p:blipFill>
        <p:spPr bwMode="auto">
          <a:xfrm>
            <a:off x="7513512" y="1644283"/>
            <a:ext cx="886849" cy="1071361"/>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C79CFE-DA6F-68A8-C7A5-D908B0727F4F}"/>
              </a:ext>
            </a:extLst>
          </p:cNvPr>
          <p:cNvPicPr>
            <a:picLocks noChangeAspect="1"/>
          </p:cNvPicPr>
          <p:nvPr/>
        </p:nvPicPr>
        <p:blipFill rotWithShape="1">
          <a:blip r:embed="rId7"/>
          <a:srcRect l="23215" r="28276" b="40721"/>
          <a:stretch/>
        </p:blipFill>
        <p:spPr>
          <a:xfrm>
            <a:off x="9793603" y="1602673"/>
            <a:ext cx="905513" cy="1106593"/>
          </a:xfrm>
          <a:prstGeom prst="rect">
            <a:avLst/>
          </a:prstGeom>
          <a:ln w="28575">
            <a:solidFill>
              <a:schemeClr val="tx2"/>
            </a:solidFill>
          </a:ln>
        </p:spPr>
      </p:pic>
      <p:sp>
        <p:nvSpPr>
          <p:cNvPr id="12" name="TextBox 11">
            <a:extLst>
              <a:ext uri="{FF2B5EF4-FFF2-40B4-BE49-F238E27FC236}">
                <a16:creationId xmlns:a16="http://schemas.microsoft.com/office/drawing/2014/main" id="{9E46B006-D271-E269-769A-5D339ED9EAAF}"/>
              </a:ext>
            </a:extLst>
          </p:cNvPr>
          <p:cNvSpPr txBox="1"/>
          <p:nvPr/>
        </p:nvSpPr>
        <p:spPr>
          <a:xfrm>
            <a:off x="588902" y="2709266"/>
            <a:ext cx="2109600" cy="3170099"/>
          </a:xfrm>
          <a:prstGeom prst="rect">
            <a:avLst/>
          </a:prstGeom>
          <a:noFill/>
        </p:spPr>
        <p:txBody>
          <a:bodyPr wrap="square">
            <a:spAutoFit/>
          </a:bodyPr>
          <a:lstStyle/>
          <a:p>
            <a:pPr marL="0" marR="0">
              <a:spcBef>
                <a:spcPts val="0"/>
              </a:spcBef>
              <a:spcAft>
                <a:spcPts val="0"/>
              </a:spcAft>
            </a:pPr>
            <a:r>
              <a:rPr lang="en-GB" sz="1000" b="1">
                <a:effectLst/>
                <a:latin typeface="Calibri" panose="020F0502020204030204" pitchFamily="34" charset="0"/>
              </a:rPr>
              <a:t>Richar</a:t>
            </a:r>
            <a:r>
              <a:rPr lang="en-GB" sz="1000" b="1">
                <a:latin typeface="Calibri" panose="020F0502020204030204" pitchFamily="34" charset="0"/>
              </a:rPr>
              <a:t>d Bruce </a:t>
            </a:r>
            <a:r>
              <a:rPr lang="en-GB" sz="1000" b="1">
                <a:effectLst/>
                <a:latin typeface="Calibri" panose="020F0502020204030204" pitchFamily="34" charset="0"/>
              </a:rPr>
              <a:t>Warren – England, Dermatology</a:t>
            </a:r>
          </a:p>
          <a:p>
            <a:pPr marL="0" marR="0">
              <a:spcBef>
                <a:spcPts val="0"/>
              </a:spcBef>
              <a:spcAft>
                <a:spcPts val="0"/>
              </a:spcAft>
            </a:pPr>
            <a:r>
              <a:rPr lang="en-GB" sz="1000">
                <a:effectLst/>
                <a:latin typeface="Calibri" panose="020F0502020204030204" pitchFamily="34" charset="0"/>
              </a:rPr>
              <a:t>He is a Professor of Dermatology and Therapeutics and Honorary Consultant at the University of Manchester, having been awarded the J Hill Abram Prize for Medicine and the Reginald Dora </a:t>
            </a:r>
            <a:r>
              <a:rPr lang="en-GB" sz="1000" err="1">
                <a:effectLst/>
                <a:latin typeface="Calibri" panose="020F0502020204030204" pitchFamily="34" charset="0"/>
              </a:rPr>
              <a:t>Goodrick</a:t>
            </a:r>
            <a:r>
              <a:rPr lang="en-GB" sz="1000">
                <a:effectLst/>
                <a:latin typeface="Calibri" panose="020F0502020204030204" pitchFamily="34" charset="0"/>
              </a:rPr>
              <a:t> Prize for Surgery, as well as international awards from the British Association of Dermatologists and the American Academy of Dermatology. He has been principal investigator on </a:t>
            </a:r>
            <a:r>
              <a:rPr lang="en-US" sz="1000">
                <a:effectLst/>
                <a:latin typeface="Calibri" panose="020F0502020204030204" pitchFamily="34" charset="0"/>
              </a:rPr>
              <a:t>SIGNATURE, the largest psoriasis treatment study running in the UK, as well as other clinical trials on drugs including </a:t>
            </a:r>
            <a:r>
              <a:rPr lang="en-US" sz="1000" err="1">
                <a:effectLst/>
                <a:latin typeface="Calibri" panose="020F0502020204030204" pitchFamily="34" charset="0"/>
              </a:rPr>
              <a:t>secukinumab</a:t>
            </a:r>
            <a:r>
              <a:rPr lang="en-US" sz="1000">
                <a:effectLst/>
                <a:latin typeface="Calibri" panose="020F0502020204030204" pitchFamily="34" charset="0"/>
              </a:rPr>
              <a:t>, risankizuma</a:t>
            </a:r>
            <a:r>
              <a:rPr lang="en-US" sz="1000" baseline="30000">
                <a:effectLst/>
                <a:latin typeface="Calibri" panose="020F0502020204030204" pitchFamily="34" charset="0"/>
                <a:hlinkClick r:id="rId8"/>
              </a:rPr>
              <a:t>1</a:t>
            </a:r>
            <a:r>
              <a:rPr lang="en-US" sz="1000">
                <a:effectLst/>
                <a:latin typeface="Calibri" panose="020F0502020204030204" pitchFamily="34" charset="0"/>
              </a:rPr>
              <a:t>,  </a:t>
            </a:r>
            <a:r>
              <a:rPr lang="en-US" sz="1000" err="1">
                <a:effectLst/>
                <a:latin typeface="Calibri" panose="020F0502020204030204" pitchFamily="34" charset="0"/>
              </a:rPr>
              <a:t>brodalumab</a:t>
            </a:r>
            <a:r>
              <a:rPr lang="en-US" sz="1000">
                <a:effectLst/>
                <a:latin typeface="Calibri" panose="020F0502020204030204" pitchFamily="34" charset="0"/>
              </a:rPr>
              <a:t>, ustekinumab</a:t>
            </a:r>
            <a:r>
              <a:rPr lang="en-US" sz="1000" baseline="30000">
                <a:effectLst/>
                <a:latin typeface="Calibri" panose="020F0502020204030204" pitchFamily="34" charset="0"/>
                <a:hlinkClick r:id="rId9"/>
              </a:rPr>
              <a:t>2</a:t>
            </a:r>
            <a:r>
              <a:rPr lang="en-US" sz="1000">
                <a:effectLst/>
                <a:latin typeface="Calibri" panose="020F0502020204030204" pitchFamily="34" charset="0"/>
              </a:rPr>
              <a:t>, tildrakizumab</a:t>
            </a:r>
            <a:r>
              <a:rPr lang="en-US" sz="1000" baseline="30000">
                <a:effectLst/>
                <a:latin typeface="Calibri" panose="020F0502020204030204" pitchFamily="34" charset="0"/>
                <a:hlinkClick r:id="rId10"/>
              </a:rPr>
              <a:t>3</a:t>
            </a:r>
            <a:r>
              <a:rPr lang="en-US" sz="1000">
                <a:effectLst/>
                <a:latin typeface="Calibri" panose="020F0502020204030204" pitchFamily="34" charset="0"/>
              </a:rPr>
              <a:t>, </a:t>
            </a:r>
            <a:r>
              <a:rPr lang="en-US" sz="1000" err="1">
                <a:effectLst/>
                <a:latin typeface="Calibri" panose="020F0502020204030204" pitchFamily="34" charset="0"/>
              </a:rPr>
              <a:t>bimekizumab</a:t>
            </a:r>
            <a:r>
              <a:rPr lang="en-US" sz="1000">
                <a:effectLst/>
                <a:latin typeface="Calibri" panose="020F0502020204030204" pitchFamily="34" charset="0"/>
              </a:rPr>
              <a:t>, adalimumab</a:t>
            </a:r>
            <a:r>
              <a:rPr lang="en-US" sz="1000" baseline="30000">
                <a:effectLst/>
                <a:latin typeface="Calibri" panose="020F0502020204030204" pitchFamily="34" charset="0"/>
                <a:hlinkClick r:id="rId11"/>
              </a:rPr>
              <a:t>4</a:t>
            </a:r>
            <a:r>
              <a:rPr lang="en-US" sz="1000">
                <a:effectLst/>
                <a:latin typeface="Calibri" panose="020F0502020204030204" pitchFamily="34" charset="0"/>
              </a:rPr>
              <a:t>, certolizumab pegol</a:t>
            </a:r>
            <a:r>
              <a:rPr lang="en-US" sz="1000" baseline="30000">
                <a:effectLst/>
                <a:latin typeface="Calibri" panose="020F0502020204030204" pitchFamily="34" charset="0"/>
                <a:hlinkClick r:id="rId12"/>
              </a:rPr>
              <a:t>5</a:t>
            </a:r>
            <a:r>
              <a:rPr lang="en-US" sz="1000">
                <a:effectLst/>
                <a:latin typeface="Calibri" panose="020F0502020204030204" pitchFamily="34" charset="0"/>
              </a:rPr>
              <a:t>, and imsidolimab</a:t>
            </a:r>
            <a:r>
              <a:rPr lang="en-US" sz="1000" baseline="30000">
                <a:effectLst/>
                <a:latin typeface="Calibri" panose="020F0502020204030204" pitchFamily="34" charset="0"/>
                <a:hlinkClick r:id="rId13"/>
              </a:rPr>
              <a:t>6</a:t>
            </a:r>
            <a:r>
              <a:rPr lang="en-US" sz="1000">
                <a:effectLst/>
                <a:latin typeface="Calibri" panose="020F0502020204030204" pitchFamily="34" charset="0"/>
              </a:rPr>
              <a:t> for psoriasis.</a:t>
            </a:r>
          </a:p>
        </p:txBody>
      </p:sp>
      <p:sp>
        <p:nvSpPr>
          <p:cNvPr id="14" name="TextBox 13">
            <a:extLst>
              <a:ext uri="{FF2B5EF4-FFF2-40B4-BE49-F238E27FC236}">
                <a16:creationId xmlns:a16="http://schemas.microsoft.com/office/drawing/2014/main" id="{5DBCC4F3-77D3-A988-AE40-BF6A725ED791}"/>
              </a:ext>
            </a:extLst>
          </p:cNvPr>
          <p:cNvSpPr txBox="1"/>
          <p:nvPr/>
        </p:nvSpPr>
        <p:spPr>
          <a:xfrm>
            <a:off x="2870643" y="2709267"/>
            <a:ext cx="2109600" cy="3477875"/>
          </a:xfrm>
          <a:prstGeom prst="rect">
            <a:avLst/>
          </a:prstGeom>
          <a:noFill/>
        </p:spPr>
        <p:txBody>
          <a:bodyPr wrap="square" lIns="91440" tIns="45720" rIns="91440" bIns="45720" anchor="t">
            <a:spAutoFit/>
          </a:bodyPr>
          <a:lstStyle/>
          <a:p>
            <a:pPr marL="0" marR="0">
              <a:spcBef>
                <a:spcPts val="0"/>
              </a:spcBef>
              <a:spcAft>
                <a:spcPts val="0"/>
              </a:spcAft>
            </a:pPr>
            <a:r>
              <a:rPr lang="en-US" sz="1000" b="1">
                <a:solidFill>
                  <a:srgbClr val="000000"/>
                </a:solidFill>
                <a:effectLst/>
                <a:latin typeface="Calibri"/>
                <a:ea typeface="Calibri"/>
                <a:cs typeface="Calibri"/>
              </a:rPr>
              <a:t>Christopher Ernest Maitland Griffiths – England, Dermatology</a:t>
            </a:r>
          </a:p>
          <a:p>
            <a:r>
              <a:rPr lang="en-US" sz="1000">
                <a:solidFill>
                  <a:srgbClr val="000000"/>
                </a:solidFill>
                <a:effectLst/>
                <a:latin typeface="Calibri"/>
                <a:ea typeface="Calibri"/>
                <a:cs typeface="Calibri"/>
              </a:rPr>
              <a:t>He is the Director of the Manchester Centre for Dermatology Research and Head of the Dermatology Theme of the National Institute for Health Research (NIHR) Manchester Biomedical Research Centre. He is the past president of the British Association of Dermatologists, European Dermatology Forum, British Society for Investigative Dermatology, and the International Psoriasis Council. He has large involvement in multiple clinical trials for psoriasis treatments, including Principal </a:t>
            </a:r>
            <a:r>
              <a:rPr lang="en-US" sz="1000">
                <a:solidFill>
                  <a:srgbClr val="000000"/>
                </a:solidFill>
                <a:latin typeface="Calibri"/>
                <a:ea typeface="Calibri"/>
                <a:cs typeface="Calibri"/>
              </a:rPr>
              <a:t>Investigator on</a:t>
            </a:r>
            <a:r>
              <a:rPr lang="en-US" sz="1000">
                <a:solidFill>
                  <a:srgbClr val="000000"/>
                </a:solidFill>
                <a:effectLst/>
                <a:latin typeface="Calibri"/>
                <a:ea typeface="Calibri"/>
                <a:cs typeface="Calibri"/>
              </a:rPr>
              <a:t> a trial for long-term effectivity of guselkumab</a:t>
            </a:r>
            <a:r>
              <a:rPr lang="en-US" sz="1000" baseline="30000">
                <a:solidFill>
                  <a:srgbClr val="000000"/>
                </a:solidFill>
                <a:latin typeface="Calibri"/>
                <a:ea typeface="Calibri"/>
                <a:cs typeface="Calibri"/>
                <a:hlinkClick r:id="rId14"/>
              </a:rPr>
              <a:t>7</a:t>
            </a:r>
            <a:r>
              <a:rPr lang="en-US" sz="1000">
                <a:effectLst/>
                <a:latin typeface="Calibri"/>
                <a:ea typeface="Calibri"/>
                <a:cs typeface="Calibri"/>
              </a:rPr>
              <a:t>.</a:t>
            </a:r>
            <a:r>
              <a:rPr lang="en-US" sz="1000">
                <a:latin typeface="Calibri"/>
                <a:ea typeface="Calibri"/>
                <a:cs typeface="Calibri"/>
              </a:rPr>
              <a:t> Notably, he is the only KOL to be involved in an Enstilar-specific trial, as the Principal Investigator on a trial demonstrating the foam to be more effective for psoriasis than gel-alternative</a:t>
            </a:r>
            <a:r>
              <a:rPr lang="en-US" sz="1000" baseline="30000">
                <a:latin typeface="Calibri"/>
                <a:ea typeface="Calibri"/>
                <a:cs typeface="Calibri"/>
                <a:hlinkClick r:id="rId15"/>
              </a:rPr>
              <a:t>8</a:t>
            </a:r>
            <a:r>
              <a:rPr lang="en-US" sz="1000">
                <a:latin typeface="Calibri"/>
                <a:ea typeface="Calibri"/>
                <a:cs typeface="Calibri"/>
              </a:rPr>
              <a:t>. </a:t>
            </a:r>
            <a:endParaRPr lang="en-US" sz="1000">
              <a:effectLst/>
              <a:latin typeface="Calibri"/>
              <a:ea typeface="Calibri"/>
              <a:cs typeface="Calibri"/>
            </a:endParaRPr>
          </a:p>
        </p:txBody>
      </p:sp>
      <p:sp>
        <p:nvSpPr>
          <p:cNvPr id="16" name="TextBox 15">
            <a:extLst>
              <a:ext uri="{FF2B5EF4-FFF2-40B4-BE49-F238E27FC236}">
                <a16:creationId xmlns:a16="http://schemas.microsoft.com/office/drawing/2014/main" id="{EDBF63BE-5B15-9DC5-17C6-4B0602E4BED8}"/>
              </a:ext>
            </a:extLst>
          </p:cNvPr>
          <p:cNvSpPr txBox="1"/>
          <p:nvPr/>
        </p:nvSpPr>
        <p:spPr>
          <a:xfrm>
            <a:off x="5148942" y="2710933"/>
            <a:ext cx="2109600" cy="2092881"/>
          </a:xfrm>
          <a:prstGeom prst="rect">
            <a:avLst/>
          </a:prstGeom>
          <a:noFill/>
        </p:spPr>
        <p:txBody>
          <a:bodyPr wrap="square">
            <a:spAutoFit/>
          </a:bodyPr>
          <a:lstStyle/>
          <a:p>
            <a:pPr marL="0" marR="0">
              <a:spcBef>
                <a:spcPts val="0"/>
              </a:spcBef>
              <a:spcAft>
                <a:spcPts val="0"/>
              </a:spcAft>
            </a:pPr>
            <a:r>
              <a:rPr lang="en-US" sz="1000" b="1">
                <a:solidFill>
                  <a:srgbClr val="000000"/>
                </a:solidFill>
                <a:effectLst/>
                <a:latin typeface="Calibri" panose="020F0502020204030204" pitchFamily="34" charset="0"/>
              </a:rPr>
              <a:t>Arthur David Burden</a:t>
            </a:r>
            <a:r>
              <a:rPr lang="en-US" sz="1000" b="1">
                <a:solidFill>
                  <a:srgbClr val="000000"/>
                </a:solidFill>
                <a:latin typeface="Calibri" panose="020F0502020204030204" pitchFamily="34" charset="0"/>
              </a:rPr>
              <a:t> – Scotland, Dermatology</a:t>
            </a:r>
            <a:endParaRPr lang="en-US" sz="1000" b="1">
              <a:solidFill>
                <a:srgbClr val="000000"/>
              </a:solidFill>
              <a:effectLst/>
              <a:latin typeface="Calibri" panose="020F0502020204030204" pitchFamily="34" charset="0"/>
            </a:endParaRPr>
          </a:p>
          <a:p>
            <a:pPr marL="0" marR="0">
              <a:spcBef>
                <a:spcPts val="0"/>
              </a:spcBef>
              <a:spcAft>
                <a:spcPts val="0"/>
              </a:spcAft>
            </a:pPr>
            <a:r>
              <a:rPr lang="en-US" sz="1000">
                <a:solidFill>
                  <a:srgbClr val="000000"/>
                </a:solidFill>
                <a:effectLst/>
                <a:latin typeface="Calibri" panose="020F0502020204030204" pitchFamily="34" charset="0"/>
              </a:rPr>
              <a:t>He is a Consultant Dermatologist and Professor of Dermatology at the University of Glasgow. He is on the International Psoriasis Council, and logistics lead for </a:t>
            </a:r>
            <a:r>
              <a:rPr lang="en-GB" sz="1000">
                <a:solidFill>
                  <a:srgbClr val="000000"/>
                </a:solidFill>
                <a:effectLst/>
                <a:latin typeface="Calibri" panose="020F0502020204030204" pitchFamily="34" charset="0"/>
              </a:rPr>
              <a:t>Psoriasis Stratification to Optimise Relevant Therapy. He has extensive involvement in psoriasis clinical trials, including as Principal investigator for a trial on the efficacy of </a:t>
            </a:r>
            <a:r>
              <a:rPr lang="en-GB" sz="1000" err="1">
                <a:solidFill>
                  <a:srgbClr val="000000"/>
                </a:solidFill>
                <a:effectLst/>
                <a:latin typeface="Calibri" panose="020F0502020204030204" pitchFamily="34" charset="0"/>
              </a:rPr>
              <a:t>spesolimab</a:t>
            </a:r>
            <a:r>
              <a:rPr lang="en-GB" sz="1000">
                <a:solidFill>
                  <a:srgbClr val="000000"/>
                </a:solidFill>
                <a:effectLst/>
                <a:latin typeface="Calibri" panose="020F0502020204030204" pitchFamily="34" charset="0"/>
              </a:rPr>
              <a:t> for treating generalized pustular psoriasis flares</a:t>
            </a:r>
            <a:r>
              <a:rPr lang="en-GB" sz="1000" baseline="30000">
                <a:solidFill>
                  <a:srgbClr val="000000"/>
                </a:solidFill>
                <a:effectLst/>
                <a:latin typeface="Calibri" panose="020F0502020204030204" pitchFamily="34" charset="0"/>
                <a:hlinkClick r:id="rId16"/>
              </a:rPr>
              <a:t>9</a:t>
            </a:r>
            <a:r>
              <a:rPr lang="en-GB" sz="1000">
                <a:solidFill>
                  <a:srgbClr val="000000"/>
                </a:solidFill>
                <a:effectLst/>
                <a:latin typeface="Calibri" panose="020F0502020204030204" pitchFamily="34" charset="0"/>
              </a:rPr>
              <a:t>.</a:t>
            </a:r>
            <a:endParaRPr lang="en-US" sz="1000">
              <a:effectLst/>
              <a:latin typeface="Calibri" panose="020F0502020204030204" pitchFamily="34" charset="0"/>
            </a:endParaRPr>
          </a:p>
        </p:txBody>
      </p:sp>
      <p:sp>
        <p:nvSpPr>
          <p:cNvPr id="18" name="TextBox 17">
            <a:extLst>
              <a:ext uri="{FF2B5EF4-FFF2-40B4-BE49-F238E27FC236}">
                <a16:creationId xmlns:a16="http://schemas.microsoft.com/office/drawing/2014/main" id="{FE6641E7-3F33-6C5A-C3F8-D9AB187C224D}"/>
              </a:ext>
            </a:extLst>
          </p:cNvPr>
          <p:cNvSpPr txBox="1"/>
          <p:nvPr/>
        </p:nvSpPr>
        <p:spPr>
          <a:xfrm>
            <a:off x="7440669" y="2709266"/>
            <a:ext cx="2109600" cy="3016200"/>
          </a:xfrm>
          <a:prstGeom prst="rect">
            <a:avLst/>
          </a:prstGeom>
          <a:noFill/>
        </p:spPr>
        <p:txBody>
          <a:bodyPr wrap="square">
            <a:spAutoFit/>
          </a:bodyPr>
          <a:lstStyle/>
          <a:p>
            <a:pPr marL="0" marR="0">
              <a:spcBef>
                <a:spcPts val="0"/>
              </a:spcBef>
              <a:spcAft>
                <a:spcPts val="0"/>
              </a:spcAft>
            </a:pPr>
            <a:r>
              <a:rPr lang="en-GB" sz="1000" b="1">
                <a:effectLst/>
                <a:latin typeface="Calibri" panose="020F0502020204030204" pitchFamily="34" charset="0"/>
              </a:rPr>
              <a:t>Nicholas John Reynolds – England, Dermatology</a:t>
            </a:r>
          </a:p>
          <a:p>
            <a:pPr marL="0" marR="0">
              <a:spcBef>
                <a:spcPts val="0"/>
              </a:spcBef>
              <a:spcAft>
                <a:spcPts val="0"/>
              </a:spcAft>
            </a:pPr>
            <a:r>
              <a:rPr lang="en-GB" sz="1000">
                <a:effectLst/>
                <a:latin typeface="Calibri" panose="020F0502020204030204" pitchFamily="34" charset="0"/>
              </a:rPr>
              <a:t>He is </a:t>
            </a:r>
            <a:r>
              <a:rPr lang="en-US" sz="1000">
                <a:effectLst/>
                <a:latin typeface="Calibri" panose="020F0502020204030204" pitchFamily="34" charset="0"/>
              </a:rPr>
              <a:t>Professor of Dermatology at Newcastle University and Lead for the </a:t>
            </a:r>
            <a:r>
              <a:rPr lang="en-US" sz="1000" err="1">
                <a:effectLst/>
                <a:latin typeface="Calibri" panose="020F0502020204030204" pitchFamily="34" charset="0"/>
              </a:rPr>
              <a:t>Personalised</a:t>
            </a:r>
            <a:r>
              <a:rPr lang="en-US" sz="1000">
                <a:effectLst/>
                <a:latin typeface="Calibri" panose="020F0502020204030204" pitchFamily="34" charset="0"/>
              </a:rPr>
              <a:t> and Stratified Medicine theme within the NIHR Newcastle. He is also an Honorary Consultant Dermatologist for the NHS, as well as an NIHR Senior investigator. He has past leadership positions of the UK Translational Research Network in Dermatology, the European </a:t>
            </a:r>
            <a:r>
              <a:rPr lang="en-GB" sz="1000">
                <a:effectLst/>
                <a:latin typeface="Calibri" panose="020F0502020204030204" pitchFamily="34" charset="0"/>
              </a:rPr>
              <a:t>Society for Dermatological Research, and the European Dermatology Forum. He has been chief investigator in 2 recent psoriasis clinical trials: A study exploring UVB phototherapy time of day on psoriasis</a:t>
            </a:r>
            <a:r>
              <a:rPr lang="en-GB" sz="1000" baseline="30000">
                <a:effectLst/>
                <a:latin typeface="Calibri" panose="020F0502020204030204" pitchFamily="34" charset="0"/>
                <a:hlinkClick r:id="rId17"/>
              </a:rPr>
              <a:t>10</a:t>
            </a:r>
            <a:r>
              <a:rPr lang="en-GB" sz="1000">
                <a:effectLst/>
                <a:latin typeface="Calibri" panose="020F0502020204030204" pitchFamily="34" charset="0"/>
              </a:rPr>
              <a:t>, and another investigating personalized UVB psoriasis treatment</a:t>
            </a:r>
            <a:r>
              <a:rPr lang="en-GB" sz="1000" baseline="30000">
                <a:effectLst/>
                <a:latin typeface="Calibri" panose="020F0502020204030204" pitchFamily="34" charset="0"/>
                <a:hlinkClick r:id="rId18"/>
              </a:rPr>
              <a:t>11</a:t>
            </a:r>
            <a:r>
              <a:rPr lang="en-GB" sz="1000">
                <a:effectLst/>
                <a:latin typeface="Calibri" panose="020F0502020204030204" pitchFamily="34" charset="0"/>
              </a:rPr>
              <a:t>. </a:t>
            </a:r>
            <a:endParaRPr lang="en-US" sz="1000">
              <a:effectLst/>
              <a:latin typeface="Calibri" panose="020F0502020204030204" pitchFamily="34" charset="0"/>
            </a:endParaRPr>
          </a:p>
        </p:txBody>
      </p:sp>
      <p:sp>
        <p:nvSpPr>
          <p:cNvPr id="20" name="TextBox 19">
            <a:extLst>
              <a:ext uri="{FF2B5EF4-FFF2-40B4-BE49-F238E27FC236}">
                <a16:creationId xmlns:a16="http://schemas.microsoft.com/office/drawing/2014/main" id="{36C31B00-E988-EF79-E5AB-0FBD5C48A223}"/>
              </a:ext>
            </a:extLst>
          </p:cNvPr>
          <p:cNvSpPr txBox="1"/>
          <p:nvPr/>
        </p:nvSpPr>
        <p:spPr>
          <a:xfrm>
            <a:off x="9742067" y="2709265"/>
            <a:ext cx="2109600" cy="3170099"/>
          </a:xfrm>
          <a:prstGeom prst="rect">
            <a:avLst/>
          </a:prstGeom>
          <a:noFill/>
        </p:spPr>
        <p:txBody>
          <a:bodyPr wrap="square">
            <a:spAutoFit/>
          </a:bodyPr>
          <a:lstStyle/>
          <a:p>
            <a:pPr marL="0" marR="0">
              <a:spcBef>
                <a:spcPts val="0"/>
              </a:spcBef>
              <a:spcAft>
                <a:spcPts val="0"/>
              </a:spcAft>
            </a:pPr>
            <a:r>
              <a:rPr lang="en-GB" sz="1000" b="1">
                <a:effectLst/>
                <a:latin typeface="Calibri" panose="020F0502020204030204" pitchFamily="34" charset="0"/>
              </a:rPr>
              <a:t>Caitriona Ryan – Ireland, Dermatology</a:t>
            </a:r>
          </a:p>
          <a:p>
            <a:pPr marL="0" marR="0">
              <a:spcBef>
                <a:spcPts val="0"/>
              </a:spcBef>
              <a:spcAft>
                <a:spcPts val="0"/>
              </a:spcAft>
            </a:pPr>
            <a:r>
              <a:rPr lang="en-GB" sz="1000">
                <a:effectLst/>
                <a:latin typeface="Calibri" panose="020F0502020204030204" pitchFamily="34" charset="0"/>
              </a:rPr>
              <a:t>She </a:t>
            </a:r>
            <a:r>
              <a:rPr lang="en-US" sz="1000">
                <a:effectLst/>
                <a:latin typeface="Calibri" panose="020F0502020204030204" pitchFamily="34" charset="0"/>
              </a:rPr>
              <a:t> is a Consultant Dermatologist and Co-Founder at the Institute of Dermatologists and an Associate Clinical Professor at University College Dublin. She has a special interest in psoriasis education, publishing a textbook, book chapters, and research articles on psoriasis, and speaking at international dermatology conferences. She was the Chief Investigator in a 2021 clinical trial for </a:t>
            </a:r>
            <a:r>
              <a:rPr lang="en-US" sz="1000" err="1">
                <a:effectLst/>
                <a:latin typeface="Calibri" panose="020F0502020204030204" pitchFamily="34" charset="0"/>
              </a:rPr>
              <a:t>Ixekizumab</a:t>
            </a:r>
            <a:r>
              <a:rPr lang="en-US" sz="1000">
                <a:effectLst/>
                <a:latin typeface="Calibri" panose="020F0502020204030204" pitchFamily="34" charset="0"/>
              </a:rPr>
              <a:t> on effectivity against moderate-to-severe genital psoriasis (</a:t>
            </a:r>
            <a:r>
              <a:rPr lang="en-GB" sz="1000">
                <a:effectLst/>
                <a:latin typeface="Calibri" panose="020F0502020204030204" pitchFamily="34" charset="0"/>
                <a:hlinkClick r:id="rId19"/>
              </a:rPr>
              <a:t>https://pubmed.ncbi.nlm.nih.gov/34812561/</a:t>
            </a:r>
            <a:r>
              <a:rPr lang="en-GB" sz="1000">
                <a:effectLst/>
                <a:latin typeface="Calibri" panose="020F0502020204030204" pitchFamily="34" charset="0"/>
              </a:rPr>
              <a:t>)</a:t>
            </a:r>
            <a:r>
              <a:rPr lang="en-US" sz="1000">
                <a:effectLst/>
                <a:latin typeface="Calibri" panose="020F0502020204030204" pitchFamily="34" charset="0"/>
              </a:rPr>
              <a:t>, and was also involved in a trial of </a:t>
            </a:r>
            <a:r>
              <a:rPr lang="en-US" sz="1000" err="1">
                <a:effectLst/>
                <a:latin typeface="Calibri" panose="020F0502020204030204" pitchFamily="34" charset="0"/>
              </a:rPr>
              <a:t>risankizumab</a:t>
            </a:r>
            <a:r>
              <a:rPr lang="en-US" sz="1000">
                <a:effectLst/>
                <a:latin typeface="Calibri" panose="020F0502020204030204" pitchFamily="34" charset="0"/>
              </a:rPr>
              <a:t> for moderate-to-severe plaque psoriasis (</a:t>
            </a:r>
            <a:r>
              <a:rPr lang="en-GB" sz="1000">
                <a:effectLst/>
                <a:latin typeface="Calibri" panose="020F0502020204030204" pitchFamily="34" charset="0"/>
                <a:hlinkClick r:id="rId20"/>
              </a:rPr>
              <a:t>https://pubmed.ncbi.nlm.nih.gov/31280967/</a:t>
            </a:r>
            <a:r>
              <a:rPr lang="en-GB" sz="1000">
                <a:effectLst/>
                <a:latin typeface="Calibri" panose="020F0502020204030204" pitchFamily="34" charset="0"/>
              </a:rPr>
              <a:t>)</a:t>
            </a:r>
            <a:r>
              <a:rPr lang="en-US" sz="1000">
                <a:effectLst/>
                <a:latin typeface="Calibri" panose="020F0502020204030204" pitchFamily="34" charset="0"/>
              </a:rPr>
              <a:t>.</a:t>
            </a:r>
          </a:p>
        </p:txBody>
      </p:sp>
      <p:pic>
        <p:nvPicPr>
          <p:cNvPr id="3" name="Graphic 2" descr="Document with solid fill">
            <a:extLst>
              <a:ext uri="{FF2B5EF4-FFF2-40B4-BE49-F238E27FC236}">
                <a16:creationId xmlns:a16="http://schemas.microsoft.com/office/drawing/2014/main" id="{4A0C27CF-44F4-79A0-498D-20770B2717F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629016" y="2343693"/>
            <a:ext cx="392680" cy="392680"/>
          </a:xfrm>
          <a:prstGeom prst="rect">
            <a:avLst/>
          </a:prstGeom>
        </p:spPr>
      </p:pic>
      <p:pic>
        <p:nvPicPr>
          <p:cNvPr id="9" name="Graphic 8" descr="Document with solid fill">
            <a:extLst>
              <a:ext uri="{FF2B5EF4-FFF2-40B4-BE49-F238E27FC236}">
                <a16:creationId xmlns:a16="http://schemas.microsoft.com/office/drawing/2014/main" id="{67DC7D91-B7E0-65C1-DC30-4757AEE96B0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987090" y="2358891"/>
            <a:ext cx="392680" cy="392680"/>
          </a:xfrm>
          <a:prstGeom prst="rect">
            <a:avLst/>
          </a:prstGeom>
        </p:spPr>
      </p:pic>
      <p:pic>
        <p:nvPicPr>
          <p:cNvPr id="11" name="Graphic 10" descr="Document with solid fill">
            <a:extLst>
              <a:ext uri="{FF2B5EF4-FFF2-40B4-BE49-F238E27FC236}">
                <a16:creationId xmlns:a16="http://schemas.microsoft.com/office/drawing/2014/main" id="{256B149B-C989-DCC6-03CB-5B18164D38A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29126" y="2343693"/>
            <a:ext cx="392680" cy="392680"/>
          </a:xfrm>
          <a:prstGeom prst="rect">
            <a:avLst/>
          </a:prstGeom>
        </p:spPr>
      </p:pic>
      <p:pic>
        <p:nvPicPr>
          <p:cNvPr id="13" name="Graphic 12" descr="Document with solid fill">
            <a:extLst>
              <a:ext uri="{FF2B5EF4-FFF2-40B4-BE49-F238E27FC236}">
                <a16:creationId xmlns:a16="http://schemas.microsoft.com/office/drawing/2014/main" id="{960EAE70-8577-5573-958C-E033AD3D46A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1935" y="2358891"/>
            <a:ext cx="392680" cy="392680"/>
          </a:xfrm>
          <a:prstGeom prst="rect">
            <a:avLst/>
          </a:prstGeom>
        </p:spPr>
      </p:pic>
      <p:pic>
        <p:nvPicPr>
          <p:cNvPr id="15" name="Graphic 14" descr="Document with solid fill">
            <a:extLst>
              <a:ext uri="{FF2B5EF4-FFF2-40B4-BE49-F238E27FC236}">
                <a16:creationId xmlns:a16="http://schemas.microsoft.com/office/drawing/2014/main" id="{3847AD25-B02D-D321-DC43-9105B03E541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805392" y="2356692"/>
            <a:ext cx="392680" cy="392680"/>
          </a:xfrm>
          <a:prstGeom prst="rect">
            <a:avLst/>
          </a:prstGeom>
        </p:spPr>
      </p:pic>
      <p:grpSp>
        <p:nvGrpSpPr>
          <p:cNvPr id="22" name="Group 21">
            <a:extLst>
              <a:ext uri="{FF2B5EF4-FFF2-40B4-BE49-F238E27FC236}">
                <a16:creationId xmlns:a16="http://schemas.microsoft.com/office/drawing/2014/main" id="{5DC8EAEB-D13A-64EF-FBF4-47CBF47A1071}"/>
              </a:ext>
            </a:extLst>
          </p:cNvPr>
          <p:cNvGrpSpPr/>
          <p:nvPr/>
        </p:nvGrpSpPr>
        <p:grpSpPr>
          <a:xfrm>
            <a:off x="4075727" y="6331262"/>
            <a:ext cx="4040547" cy="402552"/>
            <a:chOff x="2624930" y="6331262"/>
            <a:chExt cx="4040547" cy="402552"/>
          </a:xfrm>
        </p:grpSpPr>
        <p:pic>
          <p:nvPicPr>
            <p:cNvPr id="23" name="Graphic 22" descr="Document with solid fill">
              <a:extLst>
                <a:ext uri="{FF2B5EF4-FFF2-40B4-BE49-F238E27FC236}">
                  <a16:creationId xmlns:a16="http://schemas.microsoft.com/office/drawing/2014/main" id="{E1D54CA8-6CDD-3674-7AAA-3B0FD40D834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48863" y="6341134"/>
              <a:ext cx="392680" cy="392680"/>
            </a:xfrm>
            <a:prstGeom prst="rect">
              <a:avLst/>
            </a:prstGeom>
          </p:spPr>
        </p:pic>
        <p:pic>
          <p:nvPicPr>
            <p:cNvPr id="24" name="Graphic 23" descr="Document with solid fill">
              <a:extLst>
                <a:ext uri="{FF2B5EF4-FFF2-40B4-BE49-F238E27FC236}">
                  <a16:creationId xmlns:a16="http://schemas.microsoft.com/office/drawing/2014/main" id="{C4682D3D-3DC3-6D08-CA29-C42DD24D98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24930" y="6331262"/>
              <a:ext cx="392680" cy="392680"/>
            </a:xfrm>
            <a:prstGeom prst="rect">
              <a:avLst/>
            </a:prstGeom>
          </p:spPr>
        </p:pic>
        <p:sp>
          <p:nvSpPr>
            <p:cNvPr id="25" name="TextBox 24">
              <a:extLst>
                <a:ext uri="{FF2B5EF4-FFF2-40B4-BE49-F238E27FC236}">
                  <a16:creationId xmlns:a16="http://schemas.microsoft.com/office/drawing/2014/main" id="{C5674EAA-5F14-4436-F268-69C8F2906515}"/>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2351425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08DCA61-5B98-779D-19BE-6CD4F4B428C1}"/>
              </a:ext>
            </a:extLst>
          </p:cNvPr>
          <p:cNvSpPr>
            <a:spLocks noGrp="1"/>
          </p:cNvSpPr>
          <p:nvPr>
            <p:ph type="sldNum" sz="quarter" idx="12"/>
          </p:nvPr>
        </p:nvSpPr>
        <p:spPr/>
        <p:txBody>
          <a:bodyPr/>
          <a:lstStyle/>
          <a:p>
            <a:r>
              <a:rPr lang="en-US"/>
              <a:t>32</a:t>
            </a:r>
          </a:p>
        </p:txBody>
      </p:sp>
      <p:sp>
        <p:nvSpPr>
          <p:cNvPr id="2" name="Title 1">
            <a:extLst>
              <a:ext uri="{FF2B5EF4-FFF2-40B4-BE49-F238E27FC236}">
                <a16:creationId xmlns:a16="http://schemas.microsoft.com/office/drawing/2014/main" id="{160DDE1A-219A-EF4F-7DEC-ED28E1B77760}"/>
              </a:ext>
            </a:extLst>
          </p:cNvPr>
          <p:cNvSpPr>
            <a:spLocks noGrp="1"/>
          </p:cNvSpPr>
          <p:nvPr>
            <p:ph type="title"/>
          </p:nvPr>
        </p:nvSpPr>
        <p:spPr/>
        <p:txBody>
          <a:bodyPr/>
          <a:lstStyle/>
          <a:p>
            <a:r>
              <a:rPr lang="en-GB"/>
              <a:t>Publications – Clinical terms</a:t>
            </a:r>
          </a:p>
        </p:txBody>
      </p:sp>
    </p:spTree>
    <p:extLst>
      <p:ext uri="{BB962C8B-B14F-4D97-AF65-F5344CB8AC3E}">
        <p14:creationId xmlns:p14="http://schemas.microsoft.com/office/powerpoint/2010/main" val="3022489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1E90A7-318F-7D33-7114-093FCE9D78B3}"/>
              </a:ext>
            </a:extLst>
          </p:cNvPr>
          <p:cNvSpPr>
            <a:spLocks noGrp="1"/>
          </p:cNvSpPr>
          <p:nvPr>
            <p:ph type="title"/>
          </p:nvPr>
        </p:nvSpPr>
        <p:spPr/>
        <p:txBody>
          <a:bodyPr/>
          <a:lstStyle/>
          <a:p>
            <a:r>
              <a:rPr lang="en-GB"/>
              <a:t>Publications – Clinical terms</a:t>
            </a:r>
          </a:p>
        </p:txBody>
      </p:sp>
      <p:sp>
        <p:nvSpPr>
          <p:cNvPr id="8" name="Subtitle 7">
            <a:extLst>
              <a:ext uri="{FF2B5EF4-FFF2-40B4-BE49-F238E27FC236}">
                <a16:creationId xmlns:a16="http://schemas.microsoft.com/office/drawing/2014/main" id="{B3817D05-3B90-2B00-7A6E-F6B392492924}"/>
              </a:ext>
            </a:extLst>
          </p:cNvPr>
          <p:cNvSpPr>
            <a:spLocks noGrp="1"/>
          </p:cNvSpPr>
          <p:nvPr>
            <p:ph type="subTitle" idx="19"/>
          </p:nvPr>
        </p:nvSpPr>
        <p:spPr/>
        <p:txBody>
          <a:bodyPr/>
          <a:lstStyle/>
          <a:p>
            <a:r>
              <a:rPr lang="en-GB"/>
              <a:t>Number of stakeholders publishing in selected clinical terms.</a:t>
            </a:r>
          </a:p>
        </p:txBody>
      </p:sp>
      <p:sp>
        <p:nvSpPr>
          <p:cNvPr id="4" name="Date Placeholder 3">
            <a:extLst>
              <a:ext uri="{FF2B5EF4-FFF2-40B4-BE49-F238E27FC236}">
                <a16:creationId xmlns:a16="http://schemas.microsoft.com/office/drawing/2014/main" id="{207A2299-821F-F51C-46C1-9083C76E4C24}"/>
              </a:ext>
            </a:extLst>
          </p:cNvPr>
          <p:cNvSpPr>
            <a:spLocks noGrp="1"/>
          </p:cNvSpPr>
          <p:nvPr>
            <p:ph type="dt" sz="half" idx="20"/>
          </p:nvPr>
        </p:nvSpPr>
        <p:spPr/>
        <p:txBody>
          <a:bodyPr/>
          <a:lstStyle/>
          <a:p>
            <a:fld id="{0B9F51EE-4CA3-41F8-90A7-755E6B5E5754}" type="datetime4">
              <a:rPr lang="en-US" smtClean="0"/>
              <a:t>June 17, 2025</a:t>
            </a:fld>
            <a:endParaRPr lang="en-US"/>
          </a:p>
        </p:txBody>
      </p:sp>
      <p:sp>
        <p:nvSpPr>
          <p:cNvPr id="3" name="Slide Number Placeholder 2">
            <a:extLst>
              <a:ext uri="{FF2B5EF4-FFF2-40B4-BE49-F238E27FC236}">
                <a16:creationId xmlns:a16="http://schemas.microsoft.com/office/drawing/2014/main" id="{A0DCE988-12F3-1118-777B-444DAADF74FE}"/>
              </a:ext>
            </a:extLst>
          </p:cNvPr>
          <p:cNvSpPr>
            <a:spLocks noGrp="1"/>
          </p:cNvSpPr>
          <p:nvPr>
            <p:ph type="sldNum" sz="quarter" idx="22"/>
          </p:nvPr>
        </p:nvSpPr>
        <p:spPr/>
        <p:txBody>
          <a:bodyPr/>
          <a:lstStyle/>
          <a:p>
            <a:fld id="{24C8C45C-947F-4981-8B3F-4F32E973C901}" type="slidenum">
              <a:rPr lang="en-US" smtClean="0"/>
              <a:pPr/>
              <a:t>33</a:t>
            </a:fld>
            <a:endParaRPr lang="en-US"/>
          </a:p>
        </p:txBody>
      </p:sp>
      <p:graphicFrame>
        <p:nvGraphicFramePr>
          <p:cNvPr id="7" name="Chart 6">
            <a:extLst>
              <a:ext uri="{FF2B5EF4-FFF2-40B4-BE49-F238E27FC236}">
                <a16:creationId xmlns:a16="http://schemas.microsoft.com/office/drawing/2014/main" id="{900D8B07-7CB0-FB99-25D2-54E26FBFD94A}"/>
              </a:ext>
            </a:extLst>
          </p:cNvPr>
          <p:cNvGraphicFramePr>
            <a:graphicFrameLocks/>
          </p:cNvGraphicFramePr>
          <p:nvPr>
            <p:extLst>
              <p:ext uri="{D42A27DB-BD31-4B8C-83A1-F6EECF244321}">
                <p14:modId xmlns:p14="http://schemas.microsoft.com/office/powerpoint/2010/main" val="3169794570"/>
              </p:ext>
            </p:extLst>
          </p:nvPr>
        </p:nvGraphicFramePr>
        <p:xfrm>
          <a:off x="648000" y="1590675"/>
          <a:ext cx="10895997" cy="42481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810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AE4725-38E2-BDCA-0133-3F7EA783FCCA}"/>
              </a:ext>
            </a:extLst>
          </p:cNvPr>
          <p:cNvPicPr>
            <a:picLocks noGrp="1" noRot="1" noMove="1" noResize="1" noEditPoints="1" noAdjustHandles="1" noChangeArrowheads="1" noChangeShapeType="1" noCrop="1"/>
          </p:cNvPicPr>
          <p:nvPr/>
        </p:nvPicPr>
        <p:blipFill rotWithShape="1">
          <a:blip r:embed="rId3"/>
          <a:srcRect r="50000"/>
          <a:stretch/>
        </p:blipFill>
        <p:spPr>
          <a:xfrm>
            <a:off x="9491238" y="242058"/>
            <a:ext cx="2700762" cy="5401524"/>
          </a:xfrm>
          <a:prstGeom prst="rect">
            <a:avLst/>
          </a:prstGeom>
        </p:spPr>
      </p:pic>
      <p:pic>
        <p:nvPicPr>
          <p:cNvPr id="23" name="Picture 22">
            <a:extLst>
              <a:ext uri="{FF2B5EF4-FFF2-40B4-BE49-F238E27FC236}">
                <a16:creationId xmlns:a16="http://schemas.microsoft.com/office/drawing/2014/main" id="{9CFF3B9E-8F74-717A-6B3F-C5F38E5514E8}"/>
              </a:ext>
            </a:extLst>
          </p:cNvPr>
          <p:cNvPicPr>
            <a:picLocks noGrp="1" noRot="1" noMove="1" noResize="1" noEditPoints="1" noAdjustHandles="1" noChangeArrowheads="1" noChangeShapeType="1" noCrop="1"/>
          </p:cNvPicPr>
          <p:nvPr/>
        </p:nvPicPr>
        <p:blipFill rotWithShape="1">
          <a:blip r:embed="rId3"/>
          <a:srcRect l="50205" b="49986"/>
          <a:stretch/>
        </p:blipFill>
        <p:spPr>
          <a:xfrm>
            <a:off x="0" y="4156476"/>
            <a:ext cx="2689694" cy="2701524"/>
          </a:xfrm>
          <a:prstGeom prst="rect">
            <a:avLst/>
          </a:prstGeom>
        </p:spPr>
      </p:pic>
      <p:sp>
        <p:nvSpPr>
          <p:cNvPr id="8" name="Title 7">
            <a:extLst>
              <a:ext uri="{FF2B5EF4-FFF2-40B4-BE49-F238E27FC236}">
                <a16:creationId xmlns:a16="http://schemas.microsoft.com/office/drawing/2014/main" id="{9F271AA1-A2E6-FF77-242D-C6723125F0CC}"/>
              </a:ext>
            </a:extLst>
          </p:cNvPr>
          <p:cNvSpPr>
            <a:spLocks noGrp="1"/>
          </p:cNvSpPr>
          <p:nvPr>
            <p:ph type="title"/>
          </p:nvPr>
        </p:nvSpPr>
        <p:spPr/>
        <p:txBody>
          <a:bodyPr/>
          <a:lstStyle/>
          <a:p>
            <a:r>
              <a:rPr lang="en-GB"/>
              <a:t>Top Scoring KOLs</a:t>
            </a:r>
          </a:p>
        </p:txBody>
      </p:sp>
      <p:sp>
        <p:nvSpPr>
          <p:cNvPr id="21" name="Subtitle 20">
            <a:extLst>
              <a:ext uri="{FF2B5EF4-FFF2-40B4-BE49-F238E27FC236}">
                <a16:creationId xmlns:a16="http://schemas.microsoft.com/office/drawing/2014/main" id="{3DC71E2F-0C15-B418-B78E-5D35AD458710}"/>
              </a:ext>
            </a:extLst>
          </p:cNvPr>
          <p:cNvSpPr>
            <a:spLocks noGrp="1"/>
          </p:cNvSpPr>
          <p:nvPr>
            <p:ph type="subTitle" idx="19"/>
          </p:nvPr>
        </p:nvSpPr>
        <p:spPr/>
        <p:txBody>
          <a:bodyPr/>
          <a:lstStyle/>
          <a:p>
            <a:pPr>
              <a:buNone/>
            </a:pPr>
            <a:r>
              <a:rPr lang="en-GB"/>
              <a:t>Publications – Clinical MeSH terms</a:t>
            </a:r>
          </a:p>
        </p:txBody>
      </p:sp>
      <p:sp>
        <p:nvSpPr>
          <p:cNvPr id="4" name="Date Placeholder 3">
            <a:extLst>
              <a:ext uri="{FF2B5EF4-FFF2-40B4-BE49-F238E27FC236}">
                <a16:creationId xmlns:a16="http://schemas.microsoft.com/office/drawing/2014/main" id="{5AA95C27-BC58-3EBC-AC84-12D08D46643A}"/>
              </a:ext>
            </a:extLst>
          </p:cNvPr>
          <p:cNvSpPr>
            <a:spLocks noGrp="1"/>
          </p:cNvSpPr>
          <p:nvPr>
            <p:ph type="dt" sz="half" idx="20"/>
          </p:nvPr>
        </p:nvSpPr>
        <p:spPr/>
        <p:txBody>
          <a:bodyPr/>
          <a:lstStyle/>
          <a:p>
            <a:fld id="{0B9F51EE-4CA3-41F8-90A7-755E6B5E5754}" type="datetime4">
              <a:rPr lang="en-US" sz="500" smtClean="0"/>
              <a:t>June 17, 2025</a:t>
            </a:fld>
            <a:endParaRPr lang="en-US" sz="500"/>
          </a:p>
        </p:txBody>
      </p:sp>
      <p:sp>
        <p:nvSpPr>
          <p:cNvPr id="3" name="Slide Number Placeholder 2">
            <a:extLst>
              <a:ext uri="{FF2B5EF4-FFF2-40B4-BE49-F238E27FC236}">
                <a16:creationId xmlns:a16="http://schemas.microsoft.com/office/drawing/2014/main" id="{7A1D61A9-95FF-A71D-3BE7-1E6021836C3F}"/>
              </a:ext>
            </a:extLst>
          </p:cNvPr>
          <p:cNvSpPr>
            <a:spLocks noGrp="1"/>
          </p:cNvSpPr>
          <p:nvPr>
            <p:ph type="sldNum" sz="quarter" idx="22"/>
          </p:nvPr>
        </p:nvSpPr>
        <p:spPr/>
        <p:txBody>
          <a:bodyPr/>
          <a:lstStyle/>
          <a:p>
            <a:fld id="{24C8C45C-947F-4981-8B3F-4F32E973C901}" type="slidenum">
              <a:rPr lang="en-US" smtClean="0"/>
              <a:pPr/>
              <a:t>34</a:t>
            </a:fld>
            <a:endParaRPr lang="en-US"/>
          </a:p>
        </p:txBody>
      </p:sp>
      <p:sp>
        <p:nvSpPr>
          <p:cNvPr id="6" name="TextBox 5">
            <a:extLst>
              <a:ext uri="{FF2B5EF4-FFF2-40B4-BE49-F238E27FC236}">
                <a16:creationId xmlns:a16="http://schemas.microsoft.com/office/drawing/2014/main" id="{9C88A504-60DE-08DD-5B8D-F61442EFCC0C}"/>
              </a:ext>
            </a:extLst>
          </p:cNvPr>
          <p:cNvSpPr txBox="1"/>
          <p:nvPr/>
        </p:nvSpPr>
        <p:spPr>
          <a:xfrm>
            <a:off x="580283" y="2714455"/>
            <a:ext cx="2109412" cy="2554545"/>
          </a:xfrm>
          <a:prstGeom prst="rect">
            <a:avLst/>
          </a:prstGeom>
          <a:noFill/>
        </p:spPr>
        <p:txBody>
          <a:bodyPr wrap="square">
            <a:spAutoFit/>
          </a:bodyPr>
          <a:lstStyle/>
          <a:p>
            <a:pPr rtl="0"/>
            <a:r>
              <a:rPr lang="en-GB" sz="1000" b="1"/>
              <a:t>Richard Bruce Warren – England, Dermatology</a:t>
            </a:r>
          </a:p>
          <a:p>
            <a:pPr rtl="0"/>
            <a:r>
              <a:rPr lang="en-GB" sz="1000"/>
              <a:t> </a:t>
            </a:r>
          </a:p>
          <a:p>
            <a:pPr rtl="0"/>
            <a:r>
              <a:rPr lang="en-GB" sz="1000"/>
              <a:t>Richard Bruce Warren is a professor of dermatology and therapeutics at The University of Manchester. He is co-lead of one of the two workstreams involved in Psoriasis Stratification to Optimise Relevant Therapies (PSORT).  He is the Chief Investigator on the largest psoriasis study currently running in the UK, known as SIGNATURE, investigating a new biological therapy for the treatment of severe psoriasis.</a:t>
            </a:r>
            <a:r>
              <a:rPr lang="en-GB" sz="1000" baseline="30000">
                <a:hlinkClick r:id="rId4"/>
              </a:rPr>
              <a:t>1</a:t>
            </a:r>
            <a:endParaRPr lang="en-GB" sz="1000" baseline="30000"/>
          </a:p>
        </p:txBody>
      </p:sp>
      <p:sp>
        <p:nvSpPr>
          <p:cNvPr id="10" name="TextBox 9">
            <a:extLst>
              <a:ext uri="{FF2B5EF4-FFF2-40B4-BE49-F238E27FC236}">
                <a16:creationId xmlns:a16="http://schemas.microsoft.com/office/drawing/2014/main" id="{ADFACF5B-E895-43C6-95EE-5421A9F96126}"/>
              </a:ext>
            </a:extLst>
          </p:cNvPr>
          <p:cNvSpPr txBox="1"/>
          <p:nvPr/>
        </p:nvSpPr>
        <p:spPr>
          <a:xfrm>
            <a:off x="2859899" y="2692730"/>
            <a:ext cx="2109600" cy="3170099"/>
          </a:xfrm>
          <a:prstGeom prst="rect">
            <a:avLst/>
          </a:prstGeom>
          <a:noFill/>
        </p:spPr>
        <p:txBody>
          <a:bodyPr wrap="square">
            <a:spAutoFit/>
          </a:bodyPr>
          <a:lstStyle/>
          <a:p>
            <a:r>
              <a:rPr lang="en-GB" sz="1000" b="1"/>
              <a:t>Philip Stephen Helliwell – England, Rheumatology</a:t>
            </a:r>
          </a:p>
          <a:p>
            <a:pPr rtl="0"/>
            <a:r>
              <a:rPr lang="en-GB" sz="1000"/>
              <a:t> </a:t>
            </a:r>
          </a:p>
          <a:p>
            <a:pPr rtl="0"/>
            <a:r>
              <a:rPr lang="en-GB" sz="1000"/>
              <a:t>Professor Philip Helliwell is an Associate Professor in Rheumatology at the University of Leeds, where he is responsible for clinical studies in psoriatic arthritis, and an Honorary Consultant Rheumatologist at Bradford Hospital. His main research interests are in the development of psoriatic arthritis in patients with psoriasis. In 2018, he contributed to the paper “Efficacy and safety of </a:t>
            </a:r>
            <a:r>
              <a:rPr lang="en-GB" sz="1000" err="1"/>
              <a:t>filgotinib</a:t>
            </a:r>
            <a:r>
              <a:rPr lang="en-GB" sz="1000"/>
              <a:t>, a selective Janus kinase 1 inhibitor, in patients with active psoriatic arthritis (EQUATOR): results from a randomised, placebo-controlled, phase 2 trial”.</a:t>
            </a:r>
            <a:r>
              <a:rPr lang="en-GB" sz="1000" baseline="30000">
                <a:hlinkClick r:id="rId5"/>
              </a:rPr>
              <a:t>2</a:t>
            </a:r>
            <a:endParaRPr lang="en-GB" sz="1000" baseline="30000"/>
          </a:p>
        </p:txBody>
      </p:sp>
      <p:sp>
        <p:nvSpPr>
          <p:cNvPr id="12" name="TextBox 11">
            <a:extLst>
              <a:ext uri="{FF2B5EF4-FFF2-40B4-BE49-F238E27FC236}">
                <a16:creationId xmlns:a16="http://schemas.microsoft.com/office/drawing/2014/main" id="{C68E2779-D03A-63A7-12A5-C180F713AA34}"/>
              </a:ext>
            </a:extLst>
          </p:cNvPr>
          <p:cNvSpPr txBox="1"/>
          <p:nvPr/>
        </p:nvSpPr>
        <p:spPr>
          <a:xfrm>
            <a:off x="5155003" y="2707562"/>
            <a:ext cx="2109600" cy="2092881"/>
          </a:xfrm>
          <a:prstGeom prst="rect">
            <a:avLst/>
          </a:prstGeom>
          <a:noFill/>
        </p:spPr>
        <p:txBody>
          <a:bodyPr wrap="square">
            <a:spAutoFit/>
          </a:bodyPr>
          <a:lstStyle/>
          <a:p>
            <a:r>
              <a:rPr lang="en-GB" sz="1000" b="1"/>
              <a:t>Iain Blair McInnes – Scotland,</a:t>
            </a:r>
          </a:p>
          <a:p>
            <a:pPr rtl="0"/>
            <a:r>
              <a:rPr lang="en-GB" sz="1000" b="1"/>
              <a:t> Rheumatology</a:t>
            </a:r>
          </a:p>
          <a:p>
            <a:pPr rtl="0"/>
            <a:endParaRPr lang="en-GB" sz="1000"/>
          </a:p>
          <a:p>
            <a:pPr rtl="0"/>
            <a:r>
              <a:rPr lang="en-GB" sz="1000"/>
              <a:t>Professor Iain McInnes CBE is Vice Principal and Head of the College of Medical, Veterinary and Life Sciences, Muirhead Chair of Medicine and Versus Arthritis Professor of Rheumatology at the University of Glasgow. His research interests are in the biology of inflammatory synovitis in rheumatoid arthritis, psoriatic arthritis and septic arthritis.</a:t>
            </a:r>
            <a:r>
              <a:rPr lang="en-GB" sz="1000" baseline="30000">
                <a:hlinkClick r:id="rId6"/>
              </a:rPr>
              <a:t>3</a:t>
            </a:r>
            <a:endParaRPr lang="en-GB" sz="1000" baseline="30000"/>
          </a:p>
        </p:txBody>
      </p:sp>
      <p:sp>
        <p:nvSpPr>
          <p:cNvPr id="14" name="TextBox 13">
            <a:extLst>
              <a:ext uri="{FF2B5EF4-FFF2-40B4-BE49-F238E27FC236}">
                <a16:creationId xmlns:a16="http://schemas.microsoft.com/office/drawing/2014/main" id="{4A25A1D9-5B3E-7A52-7C5E-C452325A800F}"/>
              </a:ext>
            </a:extLst>
          </p:cNvPr>
          <p:cNvSpPr txBox="1"/>
          <p:nvPr/>
        </p:nvSpPr>
        <p:spPr>
          <a:xfrm>
            <a:off x="7440141" y="2704900"/>
            <a:ext cx="2109600" cy="2554545"/>
          </a:xfrm>
          <a:prstGeom prst="rect">
            <a:avLst/>
          </a:prstGeom>
          <a:noFill/>
        </p:spPr>
        <p:txBody>
          <a:bodyPr wrap="square">
            <a:spAutoFit/>
          </a:bodyPr>
          <a:lstStyle/>
          <a:p>
            <a:pPr rtl="0"/>
            <a:r>
              <a:rPr lang="en-GB" sz="1000" b="1"/>
              <a:t>Christopher Ernest Maitland Griffiths – England, Dermatology</a:t>
            </a:r>
          </a:p>
          <a:p>
            <a:pPr rtl="0"/>
            <a:r>
              <a:rPr lang="en-GB" sz="1000"/>
              <a:t> </a:t>
            </a:r>
          </a:p>
          <a:p>
            <a:pPr rtl="0"/>
            <a:r>
              <a:rPr lang="en-GB" sz="1000"/>
              <a:t>Chris Griffiths is Director of the Manchester Centre for Dermatology Research and Head of the Dermatology Theme of the National Institute for Health Research (NIHR) Manchester Biomedical Research Centre. He has contributed toward 359 publications on psoriasis with a research output of 698. In March 2024, he published “Characteristics of "Super-Responders" and "Super-Non-Responders" to First Biologic Monotherapy for Psoriasis: A Nested Case-control Study”.</a:t>
            </a:r>
            <a:r>
              <a:rPr lang="en-GB" sz="1000" baseline="30000">
                <a:hlinkClick r:id="rId7"/>
              </a:rPr>
              <a:t>4</a:t>
            </a:r>
            <a:r>
              <a:rPr lang="en-GB" sz="1000" baseline="30000"/>
              <a:t> </a:t>
            </a:r>
            <a:r>
              <a:rPr lang="en-GB" sz="1000" baseline="30000">
                <a:hlinkClick r:id="rId8"/>
              </a:rPr>
              <a:t>5</a:t>
            </a:r>
            <a:endParaRPr lang="en-GB" sz="1000" baseline="30000"/>
          </a:p>
        </p:txBody>
      </p:sp>
      <p:sp>
        <p:nvSpPr>
          <p:cNvPr id="16" name="TextBox 15">
            <a:extLst>
              <a:ext uri="{FF2B5EF4-FFF2-40B4-BE49-F238E27FC236}">
                <a16:creationId xmlns:a16="http://schemas.microsoft.com/office/drawing/2014/main" id="{A973CE6F-7384-7C1A-4EC8-4E6429BACF5F}"/>
              </a:ext>
            </a:extLst>
          </p:cNvPr>
          <p:cNvSpPr txBox="1"/>
          <p:nvPr/>
        </p:nvSpPr>
        <p:spPr>
          <a:xfrm>
            <a:off x="9721779" y="2710120"/>
            <a:ext cx="2109600" cy="2708434"/>
          </a:xfrm>
          <a:prstGeom prst="rect">
            <a:avLst/>
          </a:prstGeom>
          <a:noFill/>
        </p:spPr>
        <p:txBody>
          <a:bodyPr wrap="square">
            <a:spAutoFit/>
          </a:bodyPr>
          <a:lstStyle/>
          <a:p>
            <a:pPr rtl="0"/>
            <a:r>
              <a:rPr lang="en-GB" sz="1000" b="1"/>
              <a:t>Catherine Howard Smith – England, Dermatology</a:t>
            </a:r>
          </a:p>
          <a:p>
            <a:pPr rtl="0"/>
            <a:r>
              <a:rPr lang="en-GB" sz="1000"/>
              <a:t> </a:t>
            </a:r>
          </a:p>
          <a:p>
            <a:pPr rtl="0"/>
            <a:r>
              <a:rPr lang="en-GB" sz="1000"/>
              <a:t>Catherine is an Adjunct Professor of Dermatology and Therapeutics and Consultant Dermatologist at St John’s Institute of Dermatology, Kings College London and Guys and St Thomas’ Hospital. She co-directs the Skin Therapy Research Unit and is also a lead clinician in national specialised services for adults with severe psoriasis and eczema. She chaired the UK's National Institute for Health and Care Excellence (NICE) guidelines on psoriasis and the British Association of Dermatologists guidelines on biologic therapy.</a:t>
            </a:r>
            <a:r>
              <a:rPr lang="en-GB" sz="1000" baseline="30000">
                <a:hlinkClick r:id="rId9"/>
              </a:rPr>
              <a:t>6</a:t>
            </a:r>
            <a:endParaRPr lang="en-GB" sz="1000" baseline="30000"/>
          </a:p>
        </p:txBody>
      </p:sp>
      <p:pic>
        <p:nvPicPr>
          <p:cNvPr id="5" name="Picture 4">
            <a:extLst>
              <a:ext uri="{FF2B5EF4-FFF2-40B4-BE49-F238E27FC236}">
                <a16:creationId xmlns:a16="http://schemas.microsoft.com/office/drawing/2014/main" id="{A2FA0068-96C0-3FC2-0360-308A681540E9}"/>
              </a:ext>
            </a:extLst>
          </p:cNvPr>
          <p:cNvPicPr>
            <a:picLocks noChangeAspect="1"/>
          </p:cNvPicPr>
          <p:nvPr/>
        </p:nvPicPr>
        <p:blipFill>
          <a:blip r:embed="rId10"/>
          <a:stretch>
            <a:fillRect/>
          </a:stretch>
        </p:blipFill>
        <p:spPr>
          <a:xfrm>
            <a:off x="644889" y="1614714"/>
            <a:ext cx="832005" cy="1093207"/>
          </a:xfrm>
          <a:prstGeom prst="rect">
            <a:avLst/>
          </a:prstGeom>
          <a:ln w="28575">
            <a:solidFill>
              <a:schemeClr val="tx2"/>
            </a:solidFill>
          </a:ln>
        </p:spPr>
      </p:pic>
      <p:pic>
        <p:nvPicPr>
          <p:cNvPr id="7" name="Picture 2">
            <a:extLst>
              <a:ext uri="{FF2B5EF4-FFF2-40B4-BE49-F238E27FC236}">
                <a16:creationId xmlns:a16="http://schemas.microsoft.com/office/drawing/2014/main" id="{A1F9025C-2B48-5C01-11FD-5D8E34E85B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9355" y="1638565"/>
            <a:ext cx="890599" cy="107589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62FB11-537F-56FF-E555-D5F25326545E}"/>
              </a:ext>
            </a:extLst>
          </p:cNvPr>
          <p:cNvPicPr>
            <a:picLocks noChangeAspect="1"/>
          </p:cNvPicPr>
          <p:nvPr/>
        </p:nvPicPr>
        <p:blipFill rotWithShape="1">
          <a:blip r:embed="rId12"/>
          <a:srcRect l="14055" r="12375"/>
          <a:stretch/>
        </p:blipFill>
        <p:spPr>
          <a:xfrm>
            <a:off x="9784729" y="1625267"/>
            <a:ext cx="819308" cy="1106994"/>
          </a:xfrm>
          <a:prstGeom prst="rect">
            <a:avLst/>
          </a:prstGeom>
          <a:ln w="28575">
            <a:solidFill>
              <a:schemeClr val="tx2"/>
            </a:solidFill>
          </a:ln>
        </p:spPr>
      </p:pic>
      <p:pic>
        <p:nvPicPr>
          <p:cNvPr id="1026" name="Picture 2">
            <a:extLst>
              <a:ext uri="{FF2B5EF4-FFF2-40B4-BE49-F238E27FC236}">
                <a16:creationId xmlns:a16="http://schemas.microsoft.com/office/drawing/2014/main" id="{F5D35CB8-EC85-737B-6EE3-0C69D518F42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0489" t="3385" r="24806" b="29135"/>
          <a:stretch/>
        </p:blipFill>
        <p:spPr bwMode="auto">
          <a:xfrm>
            <a:off x="5209476" y="1639977"/>
            <a:ext cx="720869" cy="10772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9933BA-EA27-33A1-AE83-F3A77462D24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374" r="7417"/>
          <a:stretch/>
        </p:blipFill>
        <p:spPr bwMode="auto">
          <a:xfrm>
            <a:off x="2955914" y="1629905"/>
            <a:ext cx="874817" cy="107723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3" name="Graphic 12" descr="Document with solid fill">
            <a:extLst>
              <a:ext uri="{FF2B5EF4-FFF2-40B4-BE49-F238E27FC236}">
                <a16:creationId xmlns:a16="http://schemas.microsoft.com/office/drawing/2014/main" id="{2A340EC6-2B4B-23A5-6317-3780A847575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87962" y="2339581"/>
            <a:ext cx="392680" cy="392680"/>
          </a:xfrm>
          <a:prstGeom prst="rect">
            <a:avLst/>
          </a:prstGeom>
        </p:spPr>
      </p:pic>
      <p:pic>
        <p:nvPicPr>
          <p:cNvPr id="15" name="Graphic 14" descr="Document with solid fill">
            <a:extLst>
              <a:ext uri="{FF2B5EF4-FFF2-40B4-BE49-F238E27FC236}">
                <a16:creationId xmlns:a16="http://schemas.microsoft.com/office/drawing/2014/main" id="{A1CBEDD1-8C3A-586C-E247-149A0907C0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93056" y="2339581"/>
            <a:ext cx="392680" cy="392680"/>
          </a:xfrm>
          <a:prstGeom prst="rect">
            <a:avLst/>
          </a:prstGeom>
        </p:spPr>
      </p:pic>
      <p:pic>
        <p:nvPicPr>
          <p:cNvPr id="17" name="Graphic 16" descr="Document with solid fill">
            <a:extLst>
              <a:ext uri="{FF2B5EF4-FFF2-40B4-BE49-F238E27FC236}">
                <a16:creationId xmlns:a16="http://schemas.microsoft.com/office/drawing/2014/main" id="{02B03FD6-5717-7016-6FCA-45D7B10050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03651" y="2339581"/>
            <a:ext cx="392680" cy="392680"/>
          </a:xfrm>
          <a:prstGeom prst="rect">
            <a:avLst/>
          </a:prstGeom>
        </p:spPr>
      </p:pic>
      <p:pic>
        <p:nvPicPr>
          <p:cNvPr id="18" name="Graphic 17" descr="Document with solid fill">
            <a:extLst>
              <a:ext uri="{FF2B5EF4-FFF2-40B4-BE49-F238E27FC236}">
                <a16:creationId xmlns:a16="http://schemas.microsoft.com/office/drawing/2014/main" id="{2FC26340-28C9-9578-2FCE-00B8C2B2365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27390" y="2339581"/>
            <a:ext cx="392680" cy="392680"/>
          </a:xfrm>
          <a:prstGeom prst="rect">
            <a:avLst/>
          </a:prstGeom>
        </p:spPr>
      </p:pic>
      <p:pic>
        <p:nvPicPr>
          <p:cNvPr id="19" name="Graphic 18" descr="Document with solid fill">
            <a:extLst>
              <a:ext uri="{FF2B5EF4-FFF2-40B4-BE49-F238E27FC236}">
                <a16:creationId xmlns:a16="http://schemas.microsoft.com/office/drawing/2014/main" id="{2830AF1A-1367-7E9F-CC68-06850D2307B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40732" y="2339581"/>
            <a:ext cx="392680" cy="392680"/>
          </a:xfrm>
          <a:prstGeom prst="rect">
            <a:avLst/>
          </a:prstGeom>
        </p:spPr>
      </p:pic>
      <p:grpSp>
        <p:nvGrpSpPr>
          <p:cNvPr id="24" name="Group 23">
            <a:extLst>
              <a:ext uri="{FF2B5EF4-FFF2-40B4-BE49-F238E27FC236}">
                <a16:creationId xmlns:a16="http://schemas.microsoft.com/office/drawing/2014/main" id="{EDA636B6-146A-0149-A275-D807278486DF}"/>
              </a:ext>
            </a:extLst>
          </p:cNvPr>
          <p:cNvGrpSpPr/>
          <p:nvPr/>
        </p:nvGrpSpPr>
        <p:grpSpPr>
          <a:xfrm>
            <a:off x="4075727" y="6331262"/>
            <a:ext cx="4040547" cy="402552"/>
            <a:chOff x="2624930" y="6331262"/>
            <a:chExt cx="4040547" cy="402552"/>
          </a:xfrm>
        </p:grpSpPr>
        <p:pic>
          <p:nvPicPr>
            <p:cNvPr id="25" name="Graphic 24" descr="Document with solid fill">
              <a:extLst>
                <a:ext uri="{FF2B5EF4-FFF2-40B4-BE49-F238E27FC236}">
                  <a16:creationId xmlns:a16="http://schemas.microsoft.com/office/drawing/2014/main" id="{692948D1-9AA2-9E11-3F1D-1CD0A14930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48863" y="6341134"/>
              <a:ext cx="392680" cy="392680"/>
            </a:xfrm>
            <a:prstGeom prst="rect">
              <a:avLst/>
            </a:prstGeom>
          </p:spPr>
        </p:pic>
        <p:pic>
          <p:nvPicPr>
            <p:cNvPr id="26" name="Graphic 25" descr="Document with solid fill">
              <a:extLst>
                <a:ext uri="{FF2B5EF4-FFF2-40B4-BE49-F238E27FC236}">
                  <a16:creationId xmlns:a16="http://schemas.microsoft.com/office/drawing/2014/main" id="{6D5A770E-E7B4-FBB8-7CD1-233C71FC986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24930" y="6331262"/>
              <a:ext cx="392680" cy="392680"/>
            </a:xfrm>
            <a:prstGeom prst="rect">
              <a:avLst/>
            </a:prstGeom>
          </p:spPr>
        </p:pic>
        <p:sp>
          <p:nvSpPr>
            <p:cNvPr id="27" name="TextBox 26">
              <a:extLst>
                <a:ext uri="{FF2B5EF4-FFF2-40B4-BE49-F238E27FC236}">
                  <a16:creationId xmlns:a16="http://schemas.microsoft.com/office/drawing/2014/main" id="{FFC9C837-6315-9AFC-83D5-1FBB196BE96F}"/>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4057253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F39B47-05A9-4F03-A0FE-1484E3E52E03}"/>
              </a:ext>
            </a:extLst>
          </p:cNvPr>
          <p:cNvSpPr>
            <a:spLocks noGrp="1"/>
          </p:cNvSpPr>
          <p:nvPr>
            <p:ph type="sldNum" sz="quarter" idx="12"/>
          </p:nvPr>
        </p:nvSpPr>
        <p:spPr/>
        <p:txBody>
          <a:bodyPr/>
          <a:lstStyle/>
          <a:p>
            <a:r>
              <a:rPr lang="en-US"/>
              <a:t>35</a:t>
            </a:r>
          </a:p>
        </p:txBody>
      </p:sp>
      <p:sp>
        <p:nvSpPr>
          <p:cNvPr id="2" name="Title 1">
            <a:extLst>
              <a:ext uri="{FF2B5EF4-FFF2-40B4-BE49-F238E27FC236}">
                <a16:creationId xmlns:a16="http://schemas.microsoft.com/office/drawing/2014/main" id="{73AE2682-E4CE-CEFC-FAA4-B68FB1CB9AF0}"/>
              </a:ext>
            </a:extLst>
          </p:cNvPr>
          <p:cNvSpPr>
            <a:spLocks noGrp="1"/>
          </p:cNvSpPr>
          <p:nvPr>
            <p:ph type="title"/>
          </p:nvPr>
        </p:nvSpPr>
        <p:spPr/>
        <p:txBody>
          <a:bodyPr/>
          <a:lstStyle/>
          <a:p>
            <a:r>
              <a:rPr lang="en-GB"/>
              <a:t>Publications – Health Economist terms </a:t>
            </a:r>
          </a:p>
        </p:txBody>
      </p:sp>
    </p:spTree>
    <p:extLst>
      <p:ext uri="{BB962C8B-B14F-4D97-AF65-F5344CB8AC3E}">
        <p14:creationId xmlns:p14="http://schemas.microsoft.com/office/powerpoint/2010/main" val="3140733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11882-2574-E859-5BF2-C91A8B7D30ED}"/>
              </a:ext>
            </a:extLst>
          </p:cNvPr>
          <p:cNvSpPr>
            <a:spLocks noGrp="1"/>
          </p:cNvSpPr>
          <p:nvPr>
            <p:ph type="title"/>
          </p:nvPr>
        </p:nvSpPr>
        <p:spPr/>
        <p:txBody>
          <a:bodyPr/>
          <a:lstStyle/>
          <a:p>
            <a:r>
              <a:rPr lang="en-GB"/>
              <a:t>Publications – Health Economist terms </a:t>
            </a:r>
          </a:p>
        </p:txBody>
      </p:sp>
      <p:sp>
        <p:nvSpPr>
          <p:cNvPr id="11" name="Subtitle 10">
            <a:extLst>
              <a:ext uri="{FF2B5EF4-FFF2-40B4-BE49-F238E27FC236}">
                <a16:creationId xmlns:a16="http://schemas.microsoft.com/office/drawing/2014/main" id="{E36E03C8-C7D9-EB21-C1EE-63EE3FA1DA22}"/>
              </a:ext>
            </a:extLst>
          </p:cNvPr>
          <p:cNvSpPr>
            <a:spLocks noGrp="1"/>
          </p:cNvSpPr>
          <p:nvPr>
            <p:ph type="subTitle" idx="19"/>
          </p:nvPr>
        </p:nvSpPr>
        <p:spPr/>
        <p:txBody>
          <a:bodyPr/>
          <a:lstStyle/>
          <a:p>
            <a:r>
              <a:rPr lang="en-GB"/>
              <a:t>Number of stakeholders publishing in selected health economist terms.</a:t>
            </a:r>
          </a:p>
        </p:txBody>
      </p:sp>
      <p:sp>
        <p:nvSpPr>
          <p:cNvPr id="4" name="Date Placeholder 3">
            <a:extLst>
              <a:ext uri="{FF2B5EF4-FFF2-40B4-BE49-F238E27FC236}">
                <a16:creationId xmlns:a16="http://schemas.microsoft.com/office/drawing/2014/main" id="{3A11C878-C9B9-66CF-7F00-6EF2CBC5F525}"/>
              </a:ext>
            </a:extLst>
          </p:cNvPr>
          <p:cNvSpPr>
            <a:spLocks noGrp="1"/>
          </p:cNvSpPr>
          <p:nvPr>
            <p:ph type="dt" sz="half" idx="20"/>
          </p:nvPr>
        </p:nvSpPr>
        <p:spPr/>
        <p:txBody>
          <a:bodyPr/>
          <a:lstStyle/>
          <a:p>
            <a:fld id="{0B9F51EE-4CA3-41F8-90A7-755E6B5E5754}" type="datetime4">
              <a:rPr lang="en-US" smtClean="0"/>
              <a:t>June 17, 2025</a:t>
            </a:fld>
            <a:endParaRPr lang="en-US"/>
          </a:p>
        </p:txBody>
      </p:sp>
      <p:sp>
        <p:nvSpPr>
          <p:cNvPr id="3" name="Slide Number Placeholder 2">
            <a:extLst>
              <a:ext uri="{FF2B5EF4-FFF2-40B4-BE49-F238E27FC236}">
                <a16:creationId xmlns:a16="http://schemas.microsoft.com/office/drawing/2014/main" id="{36AFC778-315D-54CD-7EE0-F1080EFC11C3}"/>
              </a:ext>
            </a:extLst>
          </p:cNvPr>
          <p:cNvSpPr>
            <a:spLocks noGrp="1"/>
          </p:cNvSpPr>
          <p:nvPr>
            <p:ph type="sldNum" sz="quarter" idx="22"/>
          </p:nvPr>
        </p:nvSpPr>
        <p:spPr/>
        <p:txBody>
          <a:bodyPr/>
          <a:lstStyle/>
          <a:p>
            <a:fld id="{24C8C45C-947F-4981-8B3F-4F32E973C901}" type="slidenum">
              <a:rPr lang="en-US" smtClean="0"/>
              <a:pPr/>
              <a:t>36</a:t>
            </a:fld>
            <a:endParaRPr lang="en-US"/>
          </a:p>
        </p:txBody>
      </p:sp>
      <p:graphicFrame>
        <p:nvGraphicFramePr>
          <p:cNvPr id="5" name="Chart 4">
            <a:extLst>
              <a:ext uri="{FF2B5EF4-FFF2-40B4-BE49-F238E27FC236}">
                <a16:creationId xmlns:a16="http://schemas.microsoft.com/office/drawing/2014/main" id="{2B9F44EA-52FD-37F8-9E70-66E7D11DE98D}"/>
              </a:ext>
            </a:extLst>
          </p:cNvPr>
          <p:cNvGraphicFramePr>
            <a:graphicFrameLocks/>
          </p:cNvGraphicFramePr>
          <p:nvPr>
            <p:extLst>
              <p:ext uri="{D42A27DB-BD31-4B8C-83A1-F6EECF244321}">
                <p14:modId xmlns:p14="http://schemas.microsoft.com/office/powerpoint/2010/main" val="1458965287"/>
              </p:ext>
            </p:extLst>
          </p:nvPr>
        </p:nvGraphicFramePr>
        <p:xfrm>
          <a:off x="648000" y="1838325"/>
          <a:ext cx="10895998" cy="41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174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7F22D03-681C-0673-D3D1-8992949C084F}"/>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25" name="Picture 24">
            <a:extLst>
              <a:ext uri="{FF2B5EF4-FFF2-40B4-BE49-F238E27FC236}">
                <a16:creationId xmlns:a16="http://schemas.microsoft.com/office/drawing/2014/main" id="{B35728EC-7B74-AFCB-EC7B-9BBAEEF271A8}"/>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16" name="Title 15">
            <a:extLst>
              <a:ext uri="{FF2B5EF4-FFF2-40B4-BE49-F238E27FC236}">
                <a16:creationId xmlns:a16="http://schemas.microsoft.com/office/drawing/2014/main" id="{6FE13EDD-C99E-0709-5335-B53A01B90F19}"/>
              </a:ext>
            </a:extLst>
          </p:cNvPr>
          <p:cNvSpPr>
            <a:spLocks noGrp="1"/>
          </p:cNvSpPr>
          <p:nvPr>
            <p:ph type="title"/>
          </p:nvPr>
        </p:nvSpPr>
        <p:spPr/>
        <p:txBody>
          <a:bodyPr/>
          <a:lstStyle/>
          <a:p>
            <a:r>
              <a:rPr lang="en-GB"/>
              <a:t>Top Scoring KOLs</a:t>
            </a:r>
          </a:p>
        </p:txBody>
      </p:sp>
      <p:sp>
        <p:nvSpPr>
          <p:cNvPr id="23" name="Subtitle 22">
            <a:extLst>
              <a:ext uri="{FF2B5EF4-FFF2-40B4-BE49-F238E27FC236}">
                <a16:creationId xmlns:a16="http://schemas.microsoft.com/office/drawing/2014/main" id="{91E5EFD5-3BE1-0B94-3134-3F53237E0ED3}"/>
              </a:ext>
            </a:extLst>
          </p:cNvPr>
          <p:cNvSpPr>
            <a:spLocks noGrp="1"/>
          </p:cNvSpPr>
          <p:nvPr>
            <p:ph type="subTitle" idx="19"/>
          </p:nvPr>
        </p:nvSpPr>
        <p:spPr/>
        <p:txBody>
          <a:bodyPr/>
          <a:lstStyle/>
          <a:p>
            <a:r>
              <a:rPr lang="en-GB"/>
              <a:t>Most relevant KOLs from Top 5 of each Health economist category.</a:t>
            </a:r>
          </a:p>
        </p:txBody>
      </p:sp>
      <p:sp>
        <p:nvSpPr>
          <p:cNvPr id="4" name="Date Placeholder 3">
            <a:extLst>
              <a:ext uri="{FF2B5EF4-FFF2-40B4-BE49-F238E27FC236}">
                <a16:creationId xmlns:a16="http://schemas.microsoft.com/office/drawing/2014/main" id="{AEA2975C-D7C6-B55A-5D27-EBAD7B5E6C60}"/>
              </a:ext>
            </a:extLst>
          </p:cNvPr>
          <p:cNvSpPr>
            <a:spLocks noGrp="1"/>
          </p:cNvSpPr>
          <p:nvPr>
            <p:ph type="dt" sz="half" idx="20"/>
          </p:nvPr>
        </p:nvSpPr>
        <p:spPr/>
        <p:txBody>
          <a:bodyPr/>
          <a:lstStyle/>
          <a:p>
            <a:fld id="{0B9F51EE-4CA3-41F8-90A7-755E6B5E5754}" type="datetime4">
              <a:rPr lang="en-US" sz="500" smtClean="0"/>
              <a:t>June 17, 2025</a:t>
            </a:fld>
            <a:endParaRPr lang="en-US" sz="500"/>
          </a:p>
        </p:txBody>
      </p:sp>
      <p:sp>
        <p:nvSpPr>
          <p:cNvPr id="3" name="Slide Number Placeholder 2">
            <a:extLst>
              <a:ext uri="{FF2B5EF4-FFF2-40B4-BE49-F238E27FC236}">
                <a16:creationId xmlns:a16="http://schemas.microsoft.com/office/drawing/2014/main" id="{5F2D2B84-DB1B-968D-FE5C-5E4E13D2FCB8}"/>
              </a:ext>
            </a:extLst>
          </p:cNvPr>
          <p:cNvSpPr>
            <a:spLocks noGrp="1"/>
          </p:cNvSpPr>
          <p:nvPr>
            <p:ph type="sldNum" sz="quarter" idx="22"/>
          </p:nvPr>
        </p:nvSpPr>
        <p:spPr/>
        <p:txBody>
          <a:bodyPr/>
          <a:lstStyle/>
          <a:p>
            <a:fld id="{24C8C45C-947F-4981-8B3F-4F32E973C901}" type="slidenum">
              <a:rPr lang="en-US" smtClean="0"/>
              <a:pPr/>
              <a:t>37</a:t>
            </a:fld>
            <a:endParaRPr lang="en-US"/>
          </a:p>
        </p:txBody>
      </p:sp>
      <p:sp>
        <p:nvSpPr>
          <p:cNvPr id="6" name="TextBox 5">
            <a:extLst>
              <a:ext uri="{FF2B5EF4-FFF2-40B4-BE49-F238E27FC236}">
                <a16:creationId xmlns:a16="http://schemas.microsoft.com/office/drawing/2014/main" id="{B9DA300D-DEA4-1CC7-BE09-D8DE0C163E6F}"/>
              </a:ext>
            </a:extLst>
          </p:cNvPr>
          <p:cNvSpPr txBox="1"/>
          <p:nvPr/>
        </p:nvSpPr>
        <p:spPr>
          <a:xfrm>
            <a:off x="5152171" y="2718264"/>
            <a:ext cx="2071070" cy="2554545"/>
          </a:xfrm>
          <a:prstGeom prst="rect">
            <a:avLst/>
          </a:prstGeom>
          <a:noFill/>
        </p:spPr>
        <p:txBody>
          <a:bodyPr wrap="square">
            <a:spAutoFit/>
          </a:bodyPr>
          <a:lstStyle/>
          <a:p>
            <a:r>
              <a:rPr lang="en-GB" sz="1000" b="1"/>
              <a:t>Health related quality of life</a:t>
            </a:r>
          </a:p>
          <a:p>
            <a:r>
              <a:rPr lang="en-GB" sz="1000" b="1"/>
              <a:t>Andrew Edward Pink – England, Dermatology</a:t>
            </a:r>
          </a:p>
          <a:p>
            <a:endParaRPr lang="en-GB" sz="1000"/>
          </a:p>
          <a:p>
            <a:r>
              <a:rPr lang="en-GB" sz="1000"/>
              <a:t>Andrew is a consultant dermatologist and the Director of the adult Clinical Trials Unit at St John’s Institute of Dermatology, Guy’s and St Thomas’ Hospitals, London. He produces a publication discussing the Health-related quality life of </a:t>
            </a:r>
            <a:r>
              <a:rPr lang="en-GB" sz="1000" err="1"/>
              <a:t>Entrial</a:t>
            </a:r>
            <a:r>
              <a:rPr lang="en-GB" sz="1000"/>
              <a:t> titled "Itch relief in patients with psoriasis: effectiveness of calcipotriol plus betamethasone dipropionate foam".</a:t>
            </a:r>
            <a:r>
              <a:rPr lang="en-GB" sz="1000" baseline="30000">
                <a:hlinkClick r:id="rId3"/>
              </a:rPr>
              <a:t>3</a:t>
            </a:r>
            <a:endParaRPr lang="en-GB" sz="1000" baseline="30000"/>
          </a:p>
        </p:txBody>
      </p:sp>
      <p:sp>
        <p:nvSpPr>
          <p:cNvPr id="8" name="TextBox 7">
            <a:extLst>
              <a:ext uri="{FF2B5EF4-FFF2-40B4-BE49-F238E27FC236}">
                <a16:creationId xmlns:a16="http://schemas.microsoft.com/office/drawing/2014/main" id="{6385A6FF-2BB5-556D-9F6C-359282776B9C}"/>
              </a:ext>
            </a:extLst>
          </p:cNvPr>
          <p:cNvSpPr txBox="1"/>
          <p:nvPr/>
        </p:nvSpPr>
        <p:spPr>
          <a:xfrm>
            <a:off x="7420169" y="2718264"/>
            <a:ext cx="2071070" cy="2708434"/>
          </a:xfrm>
          <a:prstGeom prst="rect">
            <a:avLst/>
          </a:prstGeom>
          <a:noFill/>
        </p:spPr>
        <p:txBody>
          <a:bodyPr wrap="square">
            <a:spAutoFit/>
          </a:bodyPr>
          <a:lstStyle/>
          <a:p>
            <a:r>
              <a:rPr lang="en-GB" sz="1000" b="1"/>
              <a:t>Mental Health</a:t>
            </a:r>
          </a:p>
          <a:p>
            <a:r>
              <a:rPr lang="en-GB" sz="1000" b="1"/>
              <a:t>Anthony Paul Bewley – England, Dermatology</a:t>
            </a:r>
          </a:p>
          <a:p>
            <a:endParaRPr lang="en-GB" sz="1000"/>
          </a:p>
          <a:p>
            <a:r>
              <a:rPr lang="en-GB" sz="1000"/>
              <a:t>Dr Bewley is currently a Consultant Dermatologist at Whipps Cross and Barts. He is an Honorary Senior Lecturer at Queen Mary Medical School, University of London. He discusses the </a:t>
            </a:r>
            <a:r>
              <a:rPr lang="en-GB" sz="1000" err="1"/>
              <a:t>pscyghology</a:t>
            </a:r>
            <a:r>
              <a:rPr lang="en-GB" sz="1000"/>
              <a:t> surrounding skin disease mentioning psoriasis within "An analysis of qualitative responses from a UK survey of the psychosocial wellbeing of people with skin conditions and their experiences of accessing psychological support.“</a:t>
            </a:r>
            <a:r>
              <a:rPr lang="en-GB" sz="1000" baseline="30000">
                <a:hlinkClick r:id="rId4"/>
              </a:rPr>
              <a:t>4</a:t>
            </a:r>
            <a:endParaRPr lang="en-GB" sz="1000" baseline="30000"/>
          </a:p>
        </p:txBody>
      </p:sp>
      <p:sp>
        <p:nvSpPr>
          <p:cNvPr id="10" name="TextBox 9">
            <a:extLst>
              <a:ext uri="{FF2B5EF4-FFF2-40B4-BE49-F238E27FC236}">
                <a16:creationId xmlns:a16="http://schemas.microsoft.com/office/drawing/2014/main" id="{DEC6C07C-9B1D-18C3-8F71-10E9377CB891}"/>
              </a:ext>
            </a:extLst>
          </p:cNvPr>
          <p:cNvSpPr txBox="1"/>
          <p:nvPr/>
        </p:nvSpPr>
        <p:spPr>
          <a:xfrm>
            <a:off x="9706301" y="2702901"/>
            <a:ext cx="2071070" cy="2708434"/>
          </a:xfrm>
          <a:prstGeom prst="rect">
            <a:avLst/>
          </a:prstGeom>
          <a:noFill/>
        </p:spPr>
        <p:txBody>
          <a:bodyPr wrap="square">
            <a:spAutoFit/>
          </a:bodyPr>
          <a:lstStyle/>
          <a:p>
            <a:r>
              <a:rPr lang="en-GB" sz="1000" b="1"/>
              <a:t>Clinical Outcomes</a:t>
            </a:r>
          </a:p>
          <a:p>
            <a:r>
              <a:rPr lang="en-GB" sz="1000" b="1"/>
              <a:t>Philip Gerard </a:t>
            </a:r>
            <a:r>
              <a:rPr lang="en-GB" sz="1000" b="1" err="1"/>
              <a:t>Conaghan</a:t>
            </a:r>
            <a:r>
              <a:rPr lang="en-GB" sz="1000" b="1"/>
              <a:t> – England, Rheumatology</a:t>
            </a:r>
          </a:p>
          <a:p>
            <a:endParaRPr lang="en-GB" sz="1000"/>
          </a:p>
          <a:p>
            <a:r>
              <a:rPr lang="en-GB" sz="1000"/>
              <a:t>He is Director of the NIHR Leeds Biomedical Research Centre; Prof of Musculoskeletal Medicine for </a:t>
            </a:r>
            <a:r>
              <a:rPr lang="en-GB" sz="1000" err="1"/>
              <a:t>UoL</a:t>
            </a:r>
            <a:r>
              <a:rPr lang="en-GB" sz="1000"/>
              <a:t>, Honorary Consultant Rheumatologist for LTHT; NIHR Senior Investigator Emeritus. He discusses clinical outcomes in several psoriatic arthritis publications such as  "Long-term efficacy and safety of </a:t>
            </a:r>
            <a:r>
              <a:rPr lang="en-GB" sz="1000" err="1"/>
              <a:t>secukinumab</a:t>
            </a:r>
            <a:r>
              <a:rPr lang="en-GB" sz="1000"/>
              <a:t> in patients with psoriatic arthritis: 5-year (end-of-study) results from the phase 3 FUTURE 2 study.“</a:t>
            </a:r>
            <a:r>
              <a:rPr lang="en-GB" sz="1000" baseline="30000">
                <a:hlinkClick r:id="rId5"/>
              </a:rPr>
              <a:t>5</a:t>
            </a:r>
            <a:r>
              <a:rPr lang="en-GB" sz="1000">
                <a:hlinkClick r:id="rId5"/>
              </a:rPr>
              <a:t> </a:t>
            </a:r>
            <a:endParaRPr lang="en-GB" sz="1000"/>
          </a:p>
        </p:txBody>
      </p:sp>
      <p:sp>
        <p:nvSpPr>
          <p:cNvPr id="12" name="TextBox 11">
            <a:extLst>
              <a:ext uri="{FF2B5EF4-FFF2-40B4-BE49-F238E27FC236}">
                <a16:creationId xmlns:a16="http://schemas.microsoft.com/office/drawing/2014/main" id="{D10E93C5-CB32-1984-D56A-4A7BC350DBEE}"/>
              </a:ext>
            </a:extLst>
          </p:cNvPr>
          <p:cNvSpPr txBox="1"/>
          <p:nvPr/>
        </p:nvSpPr>
        <p:spPr>
          <a:xfrm>
            <a:off x="591733" y="2730026"/>
            <a:ext cx="2097962" cy="2400657"/>
          </a:xfrm>
          <a:prstGeom prst="rect">
            <a:avLst/>
          </a:prstGeom>
          <a:noFill/>
        </p:spPr>
        <p:txBody>
          <a:bodyPr wrap="square">
            <a:spAutoFit/>
          </a:bodyPr>
          <a:lstStyle/>
          <a:p>
            <a:r>
              <a:rPr lang="en-GB" sz="1000" b="1"/>
              <a:t>Burden of Disease</a:t>
            </a:r>
          </a:p>
          <a:p>
            <a:r>
              <a:rPr lang="en-GB" sz="1000" b="1"/>
              <a:t>Christopher Ernest Maitland Griffiths – England, Dermatology</a:t>
            </a:r>
          </a:p>
          <a:p>
            <a:endParaRPr lang="en-GB" sz="1000"/>
          </a:p>
          <a:p>
            <a:r>
              <a:rPr lang="en-GB" sz="1000"/>
              <a:t>Christopher Griffiths is the Director of the Manchester Centre for Dermatology Research and Head of the Dermatology Theme of the National Institute for Health Research (NIHR) Manchester Biomedical Research Centre. A multidimensional assessment of the burden of psoriasis: results from a multinational dermatologist and patient survey.</a:t>
            </a:r>
            <a:r>
              <a:rPr lang="en-GB" sz="1000" baseline="30000">
                <a:hlinkClick r:id="rId6"/>
              </a:rPr>
              <a:t>1</a:t>
            </a:r>
            <a:endParaRPr lang="en-GB" sz="1000" baseline="30000"/>
          </a:p>
        </p:txBody>
      </p:sp>
      <p:sp>
        <p:nvSpPr>
          <p:cNvPr id="14" name="TextBox 13">
            <a:extLst>
              <a:ext uri="{FF2B5EF4-FFF2-40B4-BE49-F238E27FC236}">
                <a16:creationId xmlns:a16="http://schemas.microsoft.com/office/drawing/2014/main" id="{5C84C3DF-812F-D150-392F-6359A4FA04E0}"/>
              </a:ext>
            </a:extLst>
          </p:cNvPr>
          <p:cNvSpPr txBox="1"/>
          <p:nvPr/>
        </p:nvSpPr>
        <p:spPr>
          <a:xfrm>
            <a:off x="2882137" y="2730026"/>
            <a:ext cx="2075554" cy="2554545"/>
          </a:xfrm>
          <a:prstGeom prst="rect">
            <a:avLst/>
          </a:prstGeom>
          <a:noFill/>
        </p:spPr>
        <p:txBody>
          <a:bodyPr wrap="square">
            <a:spAutoFit/>
          </a:bodyPr>
          <a:lstStyle/>
          <a:p>
            <a:r>
              <a:rPr lang="en-GB" sz="1000" b="1"/>
              <a:t>Burden of Disease</a:t>
            </a:r>
          </a:p>
          <a:p>
            <a:r>
              <a:rPr lang="en-GB" sz="1000" b="1"/>
              <a:t>Jonathan Nicholas William Noel Barker – England, Dermatology</a:t>
            </a:r>
          </a:p>
          <a:p>
            <a:endParaRPr lang="en-GB" sz="1000"/>
          </a:p>
          <a:p>
            <a:r>
              <a:rPr lang="en-GB" sz="1000"/>
              <a:t>Jonathan Barker has been professor of medical dermatology at St John’s Institute of Dermatology since 2000 and was head of the Academic Department from 2002 - 2018 when he was also course director for master of science (MSc) clinical dermatology. He discusses the burden of psoriasis in his publication on" Biomarkers of disease progression in people with psoriasis: a scoping review.“</a:t>
            </a:r>
            <a:r>
              <a:rPr lang="en-GB" sz="1000" baseline="30000">
                <a:hlinkClick r:id="rId7"/>
              </a:rPr>
              <a:t>2</a:t>
            </a:r>
            <a:endParaRPr lang="en-GB" sz="1000" baseline="30000"/>
          </a:p>
        </p:txBody>
      </p:sp>
      <p:pic>
        <p:nvPicPr>
          <p:cNvPr id="17" name="Picture 16">
            <a:extLst>
              <a:ext uri="{FF2B5EF4-FFF2-40B4-BE49-F238E27FC236}">
                <a16:creationId xmlns:a16="http://schemas.microsoft.com/office/drawing/2014/main" id="{5984DF0D-08AF-F735-FD74-1F852F43AAE7}"/>
              </a:ext>
            </a:extLst>
          </p:cNvPr>
          <p:cNvPicPr>
            <a:picLocks noChangeAspect="1"/>
          </p:cNvPicPr>
          <p:nvPr/>
        </p:nvPicPr>
        <p:blipFill>
          <a:blip r:embed="rId8"/>
          <a:stretch>
            <a:fillRect/>
          </a:stretch>
        </p:blipFill>
        <p:spPr>
          <a:xfrm>
            <a:off x="662182" y="1632655"/>
            <a:ext cx="900621" cy="1090458"/>
          </a:xfrm>
          <a:prstGeom prst="rect">
            <a:avLst/>
          </a:prstGeom>
          <a:ln w="28575">
            <a:solidFill>
              <a:schemeClr val="tx2"/>
            </a:solidFill>
          </a:ln>
        </p:spPr>
      </p:pic>
      <p:pic>
        <p:nvPicPr>
          <p:cNvPr id="18" name="Picture 17">
            <a:extLst>
              <a:ext uri="{FF2B5EF4-FFF2-40B4-BE49-F238E27FC236}">
                <a16:creationId xmlns:a16="http://schemas.microsoft.com/office/drawing/2014/main" id="{D4180AA7-E0D9-79BF-4345-F7DDFC9CF26E}"/>
              </a:ext>
            </a:extLst>
          </p:cNvPr>
          <p:cNvPicPr>
            <a:picLocks noChangeAspect="1"/>
          </p:cNvPicPr>
          <p:nvPr/>
        </p:nvPicPr>
        <p:blipFill>
          <a:blip r:embed="rId9"/>
          <a:stretch>
            <a:fillRect/>
          </a:stretch>
        </p:blipFill>
        <p:spPr>
          <a:xfrm>
            <a:off x="2954300" y="1605477"/>
            <a:ext cx="990632" cy="1117636"/>
          </a:xfrm>
          <a:prstGeom prst="rect">
            <a:avLst/>
          </a:prstGeom>
          <a:ln w="28575">
            <a:solidFill>
              <a:schemeClr val="tx2"/>
            </a:solidFill>
          </a:ln>
        </p:spPr>
      </p:pic>
      <p:pic>
        <p:nvPicPr>
          <p:cNvPr id="19" name="Picture 18">
            <a:extLst>
              <a:ext uri="{FF2B5EF4-FFF2-40B4-BE49-F238E27FC236}">
                <a16:creationId xmlns:a16="http://schemas.microsoft.com/office/drawing/2014/main" id="{7E21FAAE-7E0F-8CC7-8900-0CEBA5689404}"/>
              </a:ext>
            </a:extLst>
          </p:cNvPr>
          <p:cNvPicPr>
            <a:picLocks noChangeAspect="1"/>
          </p:cNvPicPr>
          <p:nvPr/>
        </p:nvPicPr>
        <p:blipFill>
          <a:blip r:embed="rId10"/>
          <a:stretch>
            <a:fillRect/>
          </a:stretch>
        </p:blipFill>
        <p:spPr>
          <a:xfrm>
            <a:off x="5210424" y="1587601"/>
            <a:ext cx="1135511" cy="1135511"/>
          </a:xfrm>
          <a:prstGeom prst="rect">
            <a:avLst/>
          </a:prstGeom>
          <a:ln w="28575">
            <a:solidFill>
              <a:schemeClr val="tx2"/>
            </a:solidFill>
          </a:ln>
        </p:spPr>
      </p:pic>
      <p:pic>
        <p:nvPicPr>
          <p:cNvPr id="20" name="Picture 19">
            <a:extLst>
              <a:ext uri="{FF2B5EF4-FFF2-40B4-BE49-F238E27FC236}">
                <a16:creationId xmlns:a16="http://schemas.microsoft.com/office/drawing/2014/main" id="{40AF0BE1-B84B-4690-BF4A-9EE0011DA0B3}"/>
              </a:ext>
            </a:extLst>
          </p:cNvPr>
          <p:cNvPicPr>
            <a:picLocks noChangeAspect="1"/>
          </p:cNvPicPr>
          <p:nvPr/>
        </p:nvPicPr>
        <p:blipFill>
          <a:blip r:embed="rId11"/>
          <a:stretch>
            <a:fillRect/>
          </a:stretch>
        </p:blipFill>
        <p:spPr>
          <a:xfrm>
            <a:off x="7507753" y="1575844"/>
            <a:ext cx="763454" cy="1147267"/>
          </a:xfrm>
          <a:prstGeom prst="rect">
            <a:avLst/>
          </a:prstGeom>
          <a:ln w="28575">
            <a:solidFill>
              <a:schemeClr val="tx2"/>
            </a:solidFill>
          </a:ln>
        </p:spPr>
      </p:pic>
      <p:pic>
        <p:nvPicPr>
          <p:cNvPr id="21" name="Picture 20">
            <a:extLst>
              <a:ext uri="{FF2B5EF4-FFF2-40B4-BE49-F238E27FC236}">
                <a16:creationId xmlns:a16="http://schemas.microsoft.com/office/drawing/2014/main" id="{2CFD5D78-0A05-A572-99AE-B3434ADB4BCA}"/>
              </a:ext>
            </a:extLst>
          </p:cNvPr>
          <p:cNvPicPr>
            <a:picLocks noChangeAspect="1"/>
          </p:cNvPicPr>
          <p:nvPr/>
        </p:nvPicPr>
        <p:blipFill>
          <a:blip r:embed="rId12"/>
          <a:stretch>
            <a:fillRect/>
          </a:stretch>
        </p:blipFill>
        <p:spPr>
          <a:xfrm>
            <a:off x="9796708" y="1587601"/>
            <a:ext cx="802598" cy="1123375"/>
          </a:xfrm>
          <a:prstGeom prst="rect">
            <a:avLst/>
          </a:prstGeom>
          <a:ln w="28575">
            <a:solidFill>
              <a:schemeClr val="tx2"/>
            </a:solidFill>
          </a:ln>
        </p:spPr>
      </p:pic>
      <p:pic>
        <p:nvPicPr>
          <p:cNvPr id="5" name="Graphic 4" descr="Document with solid fill">
            <a:extLst>
              <a:ext uri="{FF2B5EF4-FFF2-40B4-BE49-F238E27FC236}">
                <a16:creationId xmlns:a16="http://schemas.microsoft.com/office/drawing/2014/main" id="{F22AF6E4-8216-79FB-A916-88E5EF11EC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49681" y="2330431"/>
            <a:ext cx="392680" cy="392680"/>
          </a:xfrm>
          <a:prstGeom prst="rect">
            <a:avLst/>
          </a:prstGeom>
        </p:spPr>
      </p:pic>
      <p:pic>
        <p:nvPicPr>
          <p:cNvPr id="7" name="Graphic 6" descr="Document with solid fill">
            <a:extLst>
              <a:ext uri="{FF2B5EF4-FFF2-40B4-BE49-F238E27FC236}">
                <a16:creationId xmlns:a16="http://schemas.microsoft.com/office/drawing/2014/main" id="{CA62077A-2FCC-4486-BFCA-614DBA4A90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94141" y="2330431"/>
            <a:ext cx="392680" cy="392680"/>
          </a:xfrm>
          <a:prstGeom prst="rect">
            <a:avLst/>
          </a:prstGeom>
        </p:spPr>
      </p:pic>
      <p:pic>
        <p:nvPicPr>
          <p:cNvPr id="9" name="Graphic 8" descr="Document with solid fill">
            <a:extLst>
              <a:ext uri="{FF2B5EF4-FFF2-40B4-BE49-F238E27FC236}">
                <a16:creationId xmlns:a16="http://schemas.microsoft.com/office/drawing/2014/main" id="{B7F9FCA6-EFAC-75D4-DF40-8FAC5F8F3E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88143" y="2330431"/>
            <a:ext cx="392680" cy="392680"/>
          </a:xfrm>
          <a:prstGeom prst="rect">
            <a:avLst/>
          </a:prstGeom>
        </p:spPr>
      </p:pic>
      <p:pic>
        <p:nvPicPr>
          <p:cNvPr id="11" name="Graphic 10" descr="Document with solid fill">
            <a:extLst>
              <a:ext uri="{FF2B5EF4-FFF2-40B4-BE49-F238E27FC236}">
                <a16:creationId xmlns:a16="http://schemas.microsoft.com/office/drawing/2014/main" id="{1EB3399B-E60C-E1EB-D0DF-114F9B5B95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71455" y="2330431"/>
            <a:ext cx="392680" cy="392680"/>
          </a:xfrm>
          <a:prstGeom prst="rect">
            <a:avLst/>
          </a:prstGeom>
        </p:spPr>
      </p:pic>
      <p:pic>
        <p:nvPicPr>
          <p:cNvPr id="13" name="Graphic 12" descr="Document with solid fill">
            <a:extLst>
              <a:ext uri="{FF2B5EF4-FFF2-40B4-BE49-F238E27FC236}">
                <a16:creationId xmlns:a16="http://schemas.microsoft.com/office/drawing/2014/main" id="{16777FD5-A708-2C34-D84F-D30CDBBEAA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02545" y="2330431"/>
            <a:ext cx="392680" cy="392680"/>
          </a:xfrm>
          <a:prstGeom prst="rect">
            <a:avLst/>
          </a:prstGeom>
        </p:spPr>
      </p:pic>
      <p:grpSp>
        <p:nvGrpSpPr>
          <p:cNvPr id="26" name="Group 25">
            <a:extLst>
              <a:ext uri="{FF2B5EF4-FFF2-40B4-BE49-F238E27FC236}">
                <a16:creationId xmlns:a16="http://schemas.microsoft.com/office/drawing/2014/main" id="{F9AED9EE-3191-C4A0-BF4C-2D98889121E5}"/>
              </a:ext>
            </a:extLst>
          </p:cNvPr>
          <p:cNvGrpSpPr/>
          <p:nvPr/>
        </p:nvGrpSpPr>
        <p:grpSpPr>
          <a:xfrm>
            <a:off x="4075727" y="6331262"/>
            <a:ext cx="4040547" cy="402552"/>
            <a:chOff x="2624930" y="6331262"/>
            <a:chExt cx="4040547" cy="402552"/>
          </a:xfrm>
        </p:grpSpPr>
        <p:pic>
          <p:nvPicPr>
            <p:cNvPr id="27" name="Graphic 26" descr="Document with solid fill">
              <a:extLst>
                <a:ext uri="{FF2B5EF4-FFF2-40B4-BE49-F238E27FC236}">
                  <a16:creationId xmlns:a16="http://schemas.microsoft.com/office/drawing/2014/main" id="{27DA8E2E-1815-97FB-B0AE-0F09D9C392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48863" y="6341134"/>
              <a:ext cx="392680" cy="392680"/>
            </a:xfrm>
            <a:prstGeom prst="rect">
              <a:avLst/>
            </a:prstGeom>
          </p:spPr>
        </p:pic>
        <p:pic>
          <p:nvPicPr>
            <p:cNvPr id="28" name="Graphic 27" descr="Document with solid fill">
              <a:extLst>
                <a:ext uri="{FF2B5EF4-FFF2-40B4-BE49-F238E27FC236}">
                  <a16:creationId xmlns:a16="http://schemas.microsoft.com/office/drawing/2014/main" id="{B3B50A6A-3579-138B-F066-469DF271D01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24930" y="6331262"/>
              <a:ext cx="392680" cy="392680"/>
            </a:xfrm>
            <a:prstGeom prst="rect">
              <a:avLst/>
            </a:prstGeom>
          </p:spPr>
        </p:pic>
        <p:sp>
          <p:nvSpPr>
            <p:cNvPr id="29" name="TextBox 28">
              <a:extLst>
                <a:ext uri="{FF2B5EF4-FFF2-40B4-BE49-F238E27FC236}">
                  <a16:creationId xmlns:a16="http://schemas.microsoft.com/office/drawing/2014/main" id="{4D0FC166-3485-D645-B4DE-408A61CF1AC1}"/>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172501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05457D-55BD-E389-F877-41E495B8B735}"/>
              </a:ext>
            </a:extLst>
          </p:cNvPr>
          <p:cNvSpPr>
            <a:spLocks noGrp="1"/>
          </p:cNvSpPr>
          <p:nvPr>
            <p:ph type="sldNum" sz="quarter" idx="12"/>
          </p:nvPr>
        </p:nvSpPr>
        <p:spPr/>
        <p:txBody>
          <a:bodyPr/>
          <a:lstStyle/>
          <a:p>
            <a:r>
              <a:rPr lang="en-US"/>
              <a:t>38</a:t>
            </a:r>
          </a:p>
        </p:txBody>
      </p:sp>
      <p:sp>
        <p:nvSpPr>
          <p:cNvPr id="2" name="Title 1">
            <a:extLst>
              <a:ext uri="{FF2B5EF4-FFF2-40B4-BE49-F238E27FC236}">
                <a16:creationId xmlns:a16="http://schemas.microsoft.com/office/drawing/2014/main" id="{DAD8BA0C-ACA8-3931-70C0-F9C1D4FFB1D1}"/>
              </a:ext>
            </a:extLst>
          </p:cNvPr>
          <p:cNvSpPr>
            <a:spLocks noGrp="1"/>
          </p:cNvSpPr>
          <p:nvPr>
            <p:ph type="title"/>
          </p:nvPr>
        </p:nvSpPr>
        <p:spPr/>
        <p:txBody>
          <a:bodyPr/>
          <a:lstStyle/>
          <a:p>
            <a:r>
              <a:rPr lang="en-US"/>
              <a:t>Patient Organisations</a:t>
            </a:r>
          </a:p>
        </p:txBody>
      </p:sp>
    </p:spTree>
    <p:extLst>
      <p:ext uri="{BB962C8B-B14F-4D97-AF65-F5344CB8AC3E}">
        <p14:creationId xmlns:p14="http://schemas.microsoft.com/office/powerpoint/2010/main" val="2006392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C9E02-8E25-28EF-9A27-C473F70F7785}"/>
              </a:ext>
            </a:extLst>
          </p:cNvPr>
          <p:cNvSpPr>
            <a:spLocks noGrp="1"/>
          </p:cNvSpPr>
          <p:nvPr>
            <p:ph type="title"/>
          </p:nvPr>
        </p:nvSpPr>
        <p:spPr/>
        <p:txBody>
          <a:bodyPr/>
          <a:lstStyle/>
          <a:p>
            <a:r>
              <a:rPr lang="en-GB"/>
              <a:t>Patient Organisations</a:t>
            </a:r>
          </a:p>
        </p:txBody>
      </p:sp>
      <p:sp>
        <p:nvSpPr>
          <p:cNvPr id="7" name="Subtitle 6">
            <a:extLst>
              <a:ext uri="{FF2B5EF4-FFF2-40B4-BE49-F238E27FC236}">
                <a16:creationId xmlns:a16="http://schemas.microsoft.com/office/drawing/2014/main" id="{948359D3-D96B-4D34-FC48-8F49720B25FF}"/>
              </a:ext>
            </a:extLst>
          </p:cNvPr>
          <p:cNvSpPr>
            <a:spLocks noGrp="1"/>
          </p:cNvSpPr>
          <p:nvPr>
            <p:ph type="subTitle" idx="19"/>
          </p:nvPr>
        </p:nvSpPr>
        <p:spPr/>
        <p:txBody>
          <a:bodyPr/>
          <a:lstStyle/>
          <a:p>
            <a:r>
              <a:rPr lang="en-GB"/>
              <a:t>Breakdown of the geographical location of the organisations mapped and the country of origin of KOLs and Non-KOLs identified within them.</a:t>
            </a:r>
          </a:p>
        </p:txBody>
      </p:sp>
      <p:sp>
        <p:nvSpPr>
          <p:cNvPr id="4" name="Date Placeholder 3">
            <a:extLst>
              <a:ext uri="{FF2B5EF4-FFF2-40B4-BE49-F238E27FC236}">
                <a16:creationId xmlns:a16="http://schemas.microsoft.com/office/drawing/2014/main" id="{0AADC07A-94C6-C1D8-9B3B-8A24DBF490FA}"/>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84C4BB6F-3691-5B29-D919-06B1B13FF4F7}"/>
              </a:ext>
            </a:extLst>
          </p:cNvPr>
          <p:cNvSpPr>
            <a:spLocks noGrp="1"/>
          </p:cNvSpPr>
          <p:nvPr>
            <p:ph type="sldNum" sz="quarter" idx="22"/>
          </p:nvPr>
        </p:nvSpPr>
        <p:spPr/>
        <p:txBody>
          <a:bodyPr/>
          <a:lstStyle/>
          <a:p>
            <a:fld id="{24C8C45C-947F-4981-8B3F-4F32E973C901}" type="slidenum">
              <a:rPr lang="en-US" smtClean="0"/>
              <a:pPr/>
              <a:t>39</a:t>
            </a:fld>
            <a:endParaRPr lang="en-US"/>
          </a:p>
        </p:txBody>
      </p:sp>
      <p:graphicFrame>
        <p:nvGraphicFramePr>
          <p:cNvPr id="8" name="Chart 7">
            <a:extLst>
              <a:ext uri="{FF2B5EF4-FFF2-40B4-BE49-F238E27FC236}">
                <a16:creationId xmlns:a16="http://schemas.microsoft.com/office/drawing/2014/main" id="{37809297-35B8-AE6B-836B-B174E0432CE7}"/>
              </a:ext>
            </a:extLst>
          </p:cNvPr>
          <p:cNvGraphicFramePr>
            <a:graphicFrameLocks/>
          </p:cNvGraphicFramePr>
          <p:nvPr>
            <p:extLst>
              <p:ext uri="{D42A27DB-BD31-4B8C-83A1-F6EECF244321}">
                <p14:modId xmlns:p14="http://schemas.microsoft.com/office/powerpoint/2010/main" val="3386763109"/>
              </p:ext>
            </p:extLst>
          </p:nvPr>
        </p:nvGraphicFramePr>
        <p:xfrm>
          <a:off x="6505652" y="1943197"/>
          <a:ext cx="4912291" cy="4266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089F5192-5BA7-A5B1-71B2-E076CC6E6E21}"/>
              </a:ext>
            </a:extLst>
          </p:cNvPr>
          <p:cNvGraphicFramePr>
            <a:graphicFrameLocks/>
          </p:cNvGraphicFramePr>
          <p:nvPr>
            <p:extLst>
              <p:ext uri="{D42A27DB-BD31-4B8C-83A1-F6EECF244321}">
                <p14:modId xmlns:p14="http://schemas.microsoft.com/office/powerpoint/2010/main" val="902947484"/>
              </p:ext>
            </p:extLst>
          </p:nvPr>
        </p:nvGraphicFramePr>
        <p:xfrm>
          <a:off x="269011" y="1943197"/>
          <a:ext cx="5626963" cy="37873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510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E7810-F4D2-85AC-9A9B-62D5EC911A10}"/>
              </a:ext>
            </a:extLst>
          </p:cNvPr>
          <p:cNvSpPr>
            <a:spLocks noGrp="1"/>
          </p:cNvSpPr>
          <p:nvPr>
            <p:ph type="title"/>
          </p:nvPr>
        </p:nvSpPr>
        <p:spPr/>
        <p:txBody>
          <a:bodyPr/>
          <a:lstStyle/>
          <a:p>
            <a:r>
              <a:rPr lang="en-GB"/>
              <a:t>Project Scope</a:t>
            </a:r>
          </a:p>
        </p:txBody>
      </p:sp>
      <p:sp>
        <p:nvSpPr>
          <p:cNvPr id="7" name="Text Placeholder 6">
            <a:extLst>
              <a:ext uri="{FF2B5EF4-FFF2-40B4-BE49-F238E27FC236}">
                <a16:creationId xmlns:a16="http://schemas.microsoft.com/office/drawing/2014/main" id="{C700D817-4234-EB43-74B6-58570300DE4D}"/>
              </a:ext>
            </a:extLst>
          </p:cNvPr>
          <p:cNvSpPr>
            <a:spLocks noGrp="1"/>
          </p:cNvSpPr>
          <p:nvPr>
            <p:ph type="body" idx="1"/>
          </p:nvPr>
        </p:nvSpPr>
        <p:spPr/>
        <p:txBody>
          <a:bodyPr/>
          <a:lstStyle/>
          <a:p>
            <a:r>
              <a:rPr lang="en-GB"/>
              <a:t>Map Stakeholders</a:t>
            </a:r>
          </a:p>
        </p:txBody>
      </p:sp>
      <p:sp>
        <p:nvSpPr>
          <p:cNvPr id="9" name="Text Placeholder 8">
            <a:extLst>
              <a:ext uri="{FF2B5EF4-FFF2-40B4-BE49-F238E27FC236}">
                <a16:creationId xmlns:a16="http://schemas.microsoft.com/office/drawing/2014/main" id="{7F2F0C0A-5F1A-410E-FC93-69298A77BF15}"/>
              </a:ext>
            </a:extLst>
          </p:cNvPr>
          <p:cNvSpPr>
            <a:spLocks noGrp="1"/>
          </p:cNvSpPr>
          <p:nvPr>
            <p:ph type="body" sz="quarter" idx="3"/>
          </p:nvPr>
        </p:nvSpPr>
        <p:spPr/>
        <p:txBody>
          <a:bodyPr/>
          <a:lstStyle/>
          <a:p>
            <a:r>
              <a:rPr lang="en-GB"/>
              <a:t>AND</a:t>
            </a:r>
          </a:p>
        </p:txBody>
      </p:sp>
      <p:sp>
        <p:nvSpPr>
          <p:cNvPr id="11" name="Text Placeholder 10">
            <a:extLst>
              <a:ext uri="{FF2B5EF4-FFF2-40B4-BE49-F238E27FC236}">
                <a16:creationId xmlns:a16="http://schemas.microsoft.com/office/drawing/2014/main" id="{B888FD1F-954F-2B28-4FD0-55D3E0F48FAE}"/>
              </a:ext>
            </a:extLst>
          </p:cNvPr>
          <p:cNvSpPr>
            <a:spLocks noGrp="1"/>
          </p:cNvSpPr>
          <p:nvPr>
            <p:ph type="body" sz="quarter" idx="13"/>
          </p:nvPr>
        </p:nvSpPr>
        <p:spPr/>
        <p:txBody>
          <a:bodyPr/>
          <a:lstStyle/>
          <a:p>
            <a:r>
              <a:rPr lang="en-GB"/>
              <a:t>Markets</a:t>
            </a:r>
          </a:p>
        </p:txBody>
      </p:sp>
      <p:sp>
        <p:nvSpPr>
          <p:cNvPr id="8" name="Content Placeholder 7">
            <a:extLst>
              <a:ext uri="{FF2B5EF4-FFF2-40B4-BE49-F238E27FC236}">
                <a16:creationId xmlns:a16="http://schemas.microsoft.com/office/drawing/2014/main" id="{F2851DF6-5BC0-0E94-7E62-ADB7A8B8A523}"/>
              </a:ext>
            </a:extLst>
          </p:cNvPr>
          <p:cNvSpPr>
            <a:spLocks noGrp="1"/>
          </p:cNvSpPr>
          <p:nvPr>
            <p:ph sz="half" idx="2"/>
          </p:nvPr>
        </p:nvSpPr>
        <p:spPr/>
        <p:txBody>
          <a:bodyPr/>
          <a:lstStyle/>
          <a:p>
            <a:r>
              <a:rPr lang="en-GB"/>
              <a:t>Map Stakeholders and KOLs for Leo Pharma to help deliver the CSF’s</a:t>
            </a:r>
          </a:p>
          <a:p>
            <a:r>
              <a:rPr lang="en-GB"/>
              <a:t>Raise awareness around psoriasis</a:t>
            </a:r>
          </a:p>
          <a:p>
            <a:r>
              <a:rPr lang="en-GB"/>
              <a:t>Work with key stakeholders within relevant specialties to optimise access and engagement</a:t>
            </a:r>
          </a:p>
          <a:p>
            <a:endParaRPr lang="en-GB"/>
          </a:p>
        </p:txBody>
      </p:sp>
      <p:sp>
        <p:nvSpPr>
          <p:cNvPr id="10" name="Content Placeholder 9">
            <a:extLst>
              <a:ext uri="{FF2B5EF4-FFF2-40B4-BE49-F238E27FC236}">
                <a16:creationId xmlns:a16="http://schemas.microsoft.com/office/drawing/2014/main" id="{88AC1113-C504-E42C-6C3F-B06DC1F1AD8E}"/>
              </a:ext>
            </a:extLst>
          </p:cNvPr>
          <p:cNvSpPr>
            <a:spLocks noGrp="1"/>
          </p:cNvSpPr>
          <p:nvPr>
            <p:ph sz="quarter" idx="4"/>
          </p:nvPr>
        </p:nvSpPr>
        <p:spPr/>
        <p:txBody>
          <a:bodyPr/>
          <a:lstStyle/>
          <a:p>
            <a:r>
              <a:rPr lang="en-GB"/>
              <a:t>Create a structured stakeholder overview for the Leo Pharma team for dissemination to marketing, regulatory, medical, market access &amp; public affairs teams where appropriate </a:t>
            </a:r>
          </a:p>
          <a:p>
            <a:r>
              <a:rPr lang="en-GB"/>
              <a:t>Cross pollinate and validate the stakeholder list with any relevant internal Leo Pharma data</a:t>
            </a:r>
          </a:p>
          <a:p>
            <a:r>
              <a:rPr lang="en-GB"/>
              <a:t>Identifying a pool of 40 key experts across the countries of interest for the teams - to include clinical and important non-clinical experts</a:t>
            </a:r>
          </a:p>
          <a:p>
            <a:r>
              <a:rPr lang="en-GB"/>
              <a:t>Upload data to the Digital Platform</a:t>
            </a:r>
          </a:p>
        </p:txBody>
      </p:sp>
      <p:sp>
        <p:nvSpPr>
          <p:cNvPr id="12" name="Content Placeholder 11">
            <a:extLst>
              <a:ext uri="{FF2B5EF4-FFF2-40B4-BE49-F238E27FC236}">
                <a16:creationId xmlns:a16="http://schemas.microsoft.com/office/drawing/2014/main" id="{E9D42ECB-63CB-6DF1-D37A-35E40C5BEF9D}"/>
              </a:ext>
            </a:extLst>
          </p:cNvPr>
          <p:cNvSpPr>
            <a:spLocks noGrp="1"/>
          </p:cNvSpPr>
          <p:nvPr>
            <p:ph sz="quarter" idx="14"/>
          </p:nvPr>
        </p:nvSpPr>
        <p:spPr/>
        <p:txBody>
          <a:bodyPr/>
          <a:lstStyle/>
          <a:p>
            <a:r>
              <a:rPr lang="en-GB"/>
              <a:t>The United Kingdom</a:t>
            </a:r>
          </a:p>
          <a:p>
            <a:endParaRPr lang="en-GB"/>
          </a:p>
          <a:p>
            <a:endParaRPr lang="en-GB"/>
          </a:p>
          <a:p>
            <a:r>
              <a:rPr lang="en-GB"/>
              <a:t>Ireland</a:t>
            </a:r>
          </a:p>
          <a:p>
            <a:endParaRPr lang="en-GB"/>
          </a:p>
        </p:txBody>
      </p:sp>
      <p:sp>
        <p:nvSpPr>
          <p:cNvPr id="4" name="Date Placeholder 3">
            <a:extLst>
              <a:ext uri="{FF2B5EF4-FFF2-40B4-BE49-F238E27FC236}">
                <a16:creationId xmlns:a16="http://schemas.microsoft.com/office/drawing/2014/main" id="{0131A2C7-AED4-6748-6CCD-072B59BCC3DC}"/>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94BE834D-8E0A-5B53-6F48-E3030815A04D}"/>
              </a:ext>
            </a:extLst>
          </p:cNvPr>
          <p:cNvSpPr>
            <a:spLocks noGrp="1"/>
          </p:cNvSpPr>
          <p:nvPr>
            <p:ph type="sldNum" sz="quarter" idx="22"/>
          </p:nvPr>
        </p:nvSpPr>
        <p:spPr/>
        <p:txBody>
          <a:bodyPr/>
          <a:lstStyle/>
          <a:p>
            <a:fld id="{24C8C45C-947F-4981-8B3F-4F32E973C901}" type="slidenum">
              <a:rPr lang="en-US" smtClean="0"/>
              <a:pPr/>
              <a:t>4</a:t>
            </a:fld>
            <a:endParaRPr lang="en-US"/>
          </a:p>
        </p:txBody>
      </p:sp>
      <p:pic>
        <p:nvPicPr>
          <p:cNvPr id="14" name="Picture 2" descr="Flag of the United Kingdom - Wikipedia">
            <a:extLst>
              <a:ext uri="{FF2B5EF4-FFF2-40B4-BE49-F238E27FC236}">
                <a16:creationId xmlns:a16="http://schemas.microsoft.com/office/drawing/2014/main" id="{8C6C6459-FC04-0544-8287-62ED4A1D0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074" y="2576393"/>
            <a:ext cx="108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lag of Ireland - Wikipedia">
            <a:extLst>
              <a:ext uri="{FF2B5EF4-FFF2-40B4-BE49-F238E27FC236}">
                <a16:creationId xmlns:a16="http://schemas.microsoft.com/office/drawing/2014/main" id="{225233DE-5AF8-8739-A62C-A1285652C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949" y="3242315"/>
            <a:ext cx="108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324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0C9B5EB-6638-1194-D2E5-67EFF8A5F18E}"/>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27" name="Picture 26">
            <a:extLst>
              <a:ext uri="{FF2B5EF4-FFF2-40B4-BE49-F238E27FC236}">
                <a16:creationId xmlns:a16="http://schemas.microsoft.com/office/drawing/2014/main" id="{5E52DBF0-C4E0-E92A-928D-4ACC7D750D4E}"/>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2" name="Title 1">
            <a:extLst>
              <a:ext uri="{FF2B5EF4-FFF2-40B4-BE49-F238E27FC236}">
                <a16:creationId xmlns:a16="http://schemas.microsoft.com/office/drawing/2014/main" id="{57725BD0-3F9A-748F-D6AA-E8769CB5CA95}"/>
              </a:ext>
            </a:extLst>
          </p:cNvPr>
          <p:cNvSpPr>
            <a:spLocks noGrp="1"/>
          </p:cNvSpPr>
          <p:nvPr>
            <p:ph type="title"/>
          </p:nvPr>
        </p:nvSpPr>
        <p:spPr/>
        <p:txBody>
          <a:bodyPr/>
          <a:lstStyle/>
          <a:p>
            <a:r>
              <a:rPr lang="en-GB"/>
              <a:t>Top Scoring KOLs</a:t>
            </a:r>
            <a:endParaRPr lang="en-US"/>
          </a:p>
        </p:txBody>
      </p:sp>
      <p:sp>
        <p:nvSpPr>
          <p:cNvPr id="24" name="Subtitle 23">
            <a:extLst>
              <a:ext uri="{FF2B5EF4-FFF2-40B4-BE49-F238E27FC236}">
                <a16:creationId xmlns:a16="http://schemas.microsoft.com/office/drawing/2014/main" id="{DC49EC7D-B15C-E585-5DBB-FD11A60BBC1B}"/>
              </a:ext>
            </a:extLst>
          </p:cNvPr>
          <p:cNvSpPr>
            <a:spLocks noGrp="1"/>
          </p:cNvSpPr>
          <p:nvPr>
            <p:ph type="subTitle" idx="19"/>
          </p:nvPr>
        </p:nvSpPr>
        <p:spPr/>
        <p:txBody>
          <a:bodyPr/>
          <a:lstStyle/>
          <a:p>
            <a:r>
              <a:rPr lang="en-GB"/>
              <a:t>Patient Organisations.</a:t>
            </a:r>
          </a:p>
        </p:txBody>
      </p:sp>
      <p:sp>
        <p:nvSpPr>
          <p:cNvPr id="4" name="Date Placeholder 3">
            <a:extLst>
              <a:ext uri="{FF2B5EF4-FFF2-40B4-BE49-F238E27FC236}">
                <a16:creationId xmlns:a16="http://schemas.microsoft.com/office/drawing/2014/main" id="{EF0FB820-4FD4-D457-A142-3B2854DE40A5}"/>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C55F6EE0-DC76-CD51-C795-EDBADC5EEA12}"/>
              </a:ext>
            </a:extLst>
          </p:cNvPr>
          <p:cNvSpPr>
            <a:spLocks noGrp="1"/>
          </p:cNvSpPr>
          <p:nvPr>
            <p:ph type="sldNum" sz="quarter" idx="22"/>
          </p:nvPr>
        </p:nvSpPr>
        <p:spPr/>
        <p:txBody>
          <a:bodyPr/>
          <a:lstStyle/>
          <a:p>
            <a:fld id="{24C8C45C-947F-4981-8B3F-4F32E973C901}" type="slidenum">
              <a:rPr lang="en-US" smtClean="0"/>
              <a:pPr/>
              <a:t>40</a:t>
            </a:fld>
            <a:endParaRPr lang="en-US"/>
          </a:p>
        </p:txBody>
      </p:sp>
      <p:sp>
        <p:nvSpPr>
          <p:cNvPr id="7" name="TextBox 6">
            <a:extLst>
              <a:ext uri="{FF2B5EF4-FFF2-40B4-BE49-F238E27FC236}">
                <a16:creationId xmlns:a16="http://schemas.microsoft.com/office/drawing/2014/main" id="{04AD05AD-C73E-20EA-9B32-872BB086BAA3}"/>
              </a:ext>
            </a:extLst>
          </p:cNvPr>
          <p:cNvSpPr txBox="1"/>
          <p:nvPr/>
        </p:nvSpPr>
        <p:spPr>
          <a:xfrm>
            <a:off x="595301" y="2723107"/>
            <a:ext cx="2320987" cy="1323439"/>
          </a:xfrm>
          <a:prstGeom prst="rect">
            <a:avLst/>
          </a:prstGeom>
          <a:noFill/>
        </p:spPr>
        <p:txBody>
          <a:bodyPr wrap="square">
            <a:spAutoFit/>
          </a:bodyPr>
          <a:lstStyle/>
          <a:p>
            <a:pPr algn="l"/>
            <a:r>
              <a:rPr lang="en-GB" sz="1000" b="1">
                <a:solidFill>
                  <a:schemeClr val="tx1"/>
                </a:solidFill>
              </a:rPr>
              <a:t>David McMahon – Ireland, Corporate Governance</a:t>
            </a:r>
          </a:p>
          <a:p>
            <a:pPr algn="l"/>
            <a:endParaRPr lang="en-GB" sz="1000" b="1">
              <a:solidFill>
                <a:schemeClr val="tx1"/>
              </a:solidFill>
            </a:endParaRPr>
          </a:p>
          <a:p>
            <a:pPr algn="l"/>
            <a:r>
              <a:rPr lang="en-GB" sz="1000">
                <a:solidFill>
                  <a:schemeClr val="tx1"/>
                </a:solidFill>
              </a:rPr>
              <a:t>David is the Chief Executive Officer of the Irish Skin Foundation and the Chair of the Executive Committee of the International Alliance of Dermatology Patient Organisations</a:t>
            </a:r>
            <a:r>
              <a:rPr lang="en-GB" sz="1000" baseline="30000">
                <a:solidFill>
                  <a:schemeClr val="tx1"/>
                </a:solidFill>
                <a:hlinkClick r:id="rId3"/>
              </a:rPr>
              <a:t>1</a:t>
            </a:r>
            <a:r>
              <a:rPr lang="en-GB" sz="1000">
                <a:solidFill>
                  <a:schemeClr val="tx1"/>
                </a:solidFill>
              </a:rPr>
              <a:t>. </a:t>
            </a:r>
          </a:p>
        </p:txBody>
      </p:sp>
      <p:sp>
        <p:nvSpPr>
          <p:cNvPr id="8" name="TextBox 7">
            <a:extLst>
              <a:ext uri="{FF2B5EF4-FFF2-40B4-BE49-F238E27FC236}">
                <a16:creationId xmlns:a16="http://schemas.microsoft.com/office/drawing/2014/main" id="{D019190A-52E8-24D5-C26E-9EBD108FA24E}"/>
              </a:ext>
            </a:extLst>
          </p:cNvPr>
          <p:cNvSpPr txBox="1"/>
          <p:nvPr/>
        </p:nvSpPr>
        <p:spPr>
          <a:xfrm>
            <a:off x="2899727" y="2704778"/>
            <a:ext cx="2271880" cy="2246769"/>
          </a:xfrm>
          <a:prstGeom prst="rect">
            <a:avLst/>
          </a:prstGeom>
          <a:noFill/>
        </p:spPr>
        <p:txBody>
          <a:bodyPr wrap="square">
            <a:spAutoFit/>
          </a:bodyPr>
          <a:lstStyle/>
          <a:p>
            <a:pPr algn="l"/>
            <a:r>
              <a:rPr lang="en-GB" sz="1000" b="1">
                <a:solidFill>
                  <a:schemeClr val="tx1"/>
                </a:solidFill>
              </a:rPr>
              <a:t>Catherine Howard Smith – England, Dermatology</a:t>
            </a:r>
          </a:p>
          <a:p>
            <a:pPr algn="l"/>
            <a:endParaRPr lang="en-GB" sz="1000" b="1">
              <a:solidFill>
                <a:schemeClr val="tx1"/>
              </a:solidFill>
            </a:endParaRPr>
          </a:p>
          <a:p>
            <a:r>
              <a:rPr lang="en-GB" sz="1000">
                <a:latin typeface="Gilroy Office"/>
                <a:cs typeface="Calibri"/>
              </a:rPr>
              <a:t>Doctor Catherine Smith is a Professor of Dermatology and Therapeutics and a Consultant Dermatologist at St. John’s Institute of Dermatology, Kings College London and Guys and St. Thomas’ Hospital. She directs the Skin Therapy Research Unit and is a lead clinician in national specialised services for adults with severe psoriasis. She is a Board Member of the International Psoriasis Council.</a:t>
            </a:r>
            <a:r>
              <a:rPr lang="en-GB" sz="1000" baseline="30000">
                <a:latin typeface="Gilroy Office"/>
                <a:cs typeface="Calibri"/>
                <a:hlinkClick r:id="rId4"/>
              </a:rPr>
              <a:t>2</a:t>
            </a:r>
            <a:endParaRPr lang="en-GB" sz="1000" baseline="30000"/>
          </a:p>
        </p:txBody>
      </p:sp>
      <p:sp>
        <p:nvSpPr>
          <p:cNvPr id="9" name="TextBox 8">
            <a:extLst>
              <a:ext uri="{FF2B5EF4-FFF2-40B4-BE49-F238E27FC236}">
                <a16:creationId xmlns:a16="http://schemas.microsoft.com/office/drawing/2014/main" id="{119BD6B0-10C8-2CD8-BE0D-3FBC0B6C4D54}"/>
              </a:ext>
            </a:extLst>
          </p:cNvPr>
          <p:cNvSpPr txBox="1"/>
          <p:nvPr/>
        </p:nvSpPr>
        <p:spPr>
          <a:xfrm>
            <a:off x="5153701" y="2724305"/>
            <a:ext cx="2301295" cy="1938992"/>
          </a:xfrm>
          <a:prstGeom prst="rect">
            <a:avLst/>
          </a:prstGeom>
          <a:noFill/>
        </p:spPr>
        <p:txBody>
          <a:bodyPr wrap="square">
            <a:spAutoFit/>
          </a:bodyPr>
          <a:lstStyle/>
          <a:p>
            <a:pPr marL="0" marR="0">
              <a:spcBef>
                <a:spcPts val="0"/>
              </a:spcBef>
              <a:spcAft>
                <a:spcPts val="0"/>
              </a:spcAft>
            </a:pPr>
            <a:r>
              <a:rPr lang="en-GB" sz="1000" b="1">
                <a:solidFill>
                  <a:srgbClr val="000000"/>
                </a:solidFill>
                <a:effectLst/>
              </a:rPr>
              <a:t>Christopher Ernest Maitland Griffiths – England, Dermatology</a:t>
            </a:r>
          </a:p>
          <a:p>
            <a:pPr marL="0" marR="0">
              <a:spcBef>
                <a:spcPts val="0"/>
              </a:spcBef>
              <a:spcAft>
                <a:spcPts val="0"/>
              </a:spcAft>
            </a:pPr>
            <a:endParaRPr lang="en-GB" sz="1000">
              <a:solidFill>
                <a:srgbClr val="000000"/>
              </a:solidFill>
            </a:endParaRPr>
          </a:p>
          <a:p>
            <a:pPr marL="0" marR="0">
              <a:spcBef>
                <a:spcPts val="0"/>
              </a:spcBef>
              <a:spcAft>
                <a:spcPts val="0"/>
              </a:spcAft>
            </a:pPr>
            <a:r>
              <a:rPr lang="en-GB" sz="1000">
                <a:solidFill>
                  <a:srgbClr val="000000"/>
                </a:solidFill>
                <a:effectLst/>
              </a:rPr>
              <a:t>Chris is the Director of the MRC stratified medicine consortium on psoriasis (Psoriasis Stratification to Optimise Relevant Therapy; PSORT), the Director of the Global Psoriasis Atlas, and Chief Investigator of the BAD Biologics and Immunomodulators Register. He is an Honorary Founder of the International Psoriasis Council</a:t>
            </a:r>
            <a:r>
              <a:rPr lang="en-GB" sz="1000" baseline="30000">
                <a:solidFill>
                  <a:srgbClr val="000000"/>
                </a:solidFill>
                <a:effectLst/>
                <a:hlinkClick r:id="rId5"/>
              </a:rPr>
              <a:t>3</a:t>
            </a:r>
            <a:r>
              <a:rPr lang="en-GB" sz="1000">
                <a:solidFill>
                  <a:srgbClr val="000000"/>
                </a:solidFill>
                <a:effectLst/>
              </a:rPr>
              <a:t>.</a:t>
            </a:r>
            <a:endParaRPr lang="en-US" sz="1000">
              <a:effectLst/>
            </a:endParaRPr>
          </a:p>
        </p:txBody>
      </p:sp>
      <p:sp>
        <p:nvSpPr>
          <p:cNvPr id="10" name="TextBox 9">
            <a:extLst>
              <a:ext uri="{FF2B5EF4-FFF2-40B4-BE49-F238E27FC236}">
                <a16:creationId xmlns:a16="http://schemas.microsoft.com/office/drawing/2014/main" id="{A76F5E52-6183-F07B-A378-9BD89FE8C5ED}"/>
              </a:ext>
            </a:extLst>
          </p:cNvPr>
          <p:cNvSpPr txBox="1"/>
          <p:nvPr/>
        </p:nvSpPr>
        <p:spPr>
          <a:xfrm>
            <a:off x="7429881" y="2723108"/>
            <a:ext cx="2317302" cy="2228440"/>
          </a:xfrm>
          <a:prstGeom prst="rect">
            <a:avLst/>
          </a:prstGeom>
          <a:noFill/>
        </p:spPr>
        <p:txBody>
          <a:bodyPr wrap="square">
            <a:spAutoFit/>
          </a:bodyPr>
          <a:lstStyle/>
          <a:p>
            <a:pPr marL="0" marR="0">
              <a:spcBef>
                <a:spcPts val="0"/>
              </a:spcBef>
              <a:spcAft>
                <a:spcPts val="0"/>
              </a:spcAft>
            </a:pPr>
            <a:r>
              <a:rPr lang="en-GB" sz="1000" b="1">
                <a:effectLst/>
              </a:rPr>
              <a:t>Michael Roger Ardern-Jones – England, Dermatology</a:t>
            </a:r>
          </a:p>
          <a:p>
            <a:pPr marL="0" marR="0">
              <a:spcBef>
                <a:spcPts val="0"/>
              </a:spcBef>
              <a:spcAft>
                <a:spcPts val="0"/>
              </a:spcAft>
            </a:pPr>
            <a:endParaRPr lang="en-GB" sz="1000"/>
          </a:p>
          <a:p>
            <a:pPr marL="0" marR="0">
              <a:spcBef>
                <a:spcPts val="0"/>
              </a:spcBef>
              <a:spcAft>
                <a:spcPts val="0"/>
              </a:spcAft>
            </a:pPr>
            <a:r>
              <a:rPr lang="en-GB" sz="1000">
                <a:effectLst/>
              </a:rPr>
              <a:t>Micheal is an Associate Professor of Dermatology and Consultant Dermatologist at the University Hospital Southampton</a:t>
            </a:r>
            <a:r>
              <a:rPr lang="en-GB" sz="1000" baseline="30000">
                <a:effectLst/>
                <a:hlinkClick r:id="rId6"/>
              </a:rPr>
              <a:t>4</a:t>
            </a:r>
            <a:r>
              <a:rPr lang="en-GB" sz="1000">
                <a:effectLst/>
              </a:rPr>
              <a:t>. He is a member of the British Skin Foundation's Small Grants Advisory Committee. Michael Ardern-Jones previously served as President of the British Society for Medical Dermatology and Chair of the British Society for Investigative Dermatology. He also chairs The Skin Investigation Society. </a:t>
            </a:r>
          </a:p>
        </p:txBody>
      </p:sp>
      <p:sp>
        <p:nvSpPr>
          <p:cNvPr id="11" name="TextBox 10">
            <a:extLst>
              <a:ext uri="{FF2B5EF4-FFF2-40B4-BE49-F238E27FC236}">
                <a16:creationId xmlns:a16="http://schemas.microsoft.com/office/drawing/2014/main" id="{CA033EDA-660C-85CE-CC5E-30CCF06DCB92}"/>
              </a:ext>
            </a:extLst>
          </p:cNvPr>
          <p:cNvSpPr txBox="1"/>
          <p:nvPr/>
        </p:nvSpPr>
        <p:spPr>
          <a:xfrm>
            <a:off x="9727039" y="2723108"/>
            <a:ext cx="2303531" cy="2400656"/>
          </a:xfrm>
          <a:prstGeom prst="rect">
            <a:avLst/>
          </a:prstGeom>
          <a:noFill/>
        </p:spPr>
        <p:txBody>
          <a:bodyPr wrap="square">
            <a:spAutoFit/>
          </a:bodyPr>
          <a:lstStyle/>
          <a:p>
            <a:pPr marL="0" marR="0">
              <a:spcBef>
                <a:spcPts val="0"/>
              </a:spcBef>
              <a:spcAft>
                <a:spcPts val="0"/>
              </a:spcAft>
            </a:pPr>
            <a:r>
              <a:rPr lang="en-GB" sz="1000" b="1">
                <a:effectLst/>
              </a:rPr>
              <a:t>Andrew R Thompson – Clinical Psychology, Wales</a:t>
            </a:r>
          </a:p>
          <a:p>
            <a:pPr marL="0" marR="0">
              <a:spcBef>
                <a:spcPts val="0"/>
              </a:spcBef>
              <a:spcAft>
                <a:spcPts val="0"/>
              </a:spcAft>
            </a:pPr>
            <a:endParaRPr lang="en-GB" sz="1000">
              <a:effectLst/>
            </a:endParaRPr>
          </a:p>
          <a:p>
            <a:pPr marL="0" marR="0">
              <a:spcBef>
                <a:spcPts val="0"/>
              </a:spcBef>
              <a:spcAft>
                <a:spcPts val="0"/>
              </a:spcAft>
            </a:pPr>
            <a:r>
              <a:rPr lang="en-GB" sz="1000">
                <a:effectLst/>
              </a:rPr>
              <a:t>Dr Andrew Thompson is a Clinical Psychologist in Sheffield Health and Social Care NHS Foundation Trust. He is a Programme Director &amp; Consultant Clinical Psychologist at the Cardiff &amp; Vale University Health Board and Professor of Clinical Psychology at Cardiff University</a:t>
            </a:r>
            <a:r>
              <a:rPr lang="en-GB" sz="1000" baseline="30000">
                <a:effectLst/>
                <a:hlinkClick r:id="rId7"/>
              </a:rPr>
              <a:t>5</a:t>
            </a:r>
            <a:r>
              <a:rPr lang="en-GB" sz="1000">
                <a:effectLst/>
              </a:rPr>
              <a:t>. He's on the Board of Trustees of Changing Faces</a:t>
            </a:r>
            <a:r>
              <a:rPr lang="en-GB" sz="1000" baseline="30000">
                <a:effectLst/>
                <a:hlinkClick r:id="rId8"/>
              </a:rPr>
              <a:t>6</a:t>
            </a:r>
            <a:r>
              <a:rPr lang="en-GB" sz="1000">
                <a:effectLst/>
              </a:rPr>
              <a:t> and a part of the Expert Advisory Group Panel of the Skin Support</a:t>
            </a:r>
            <a:r>
              <a:rPr lang="en-GB" sz="1000" baseline="30000">
                <a:effectLst/>
                <a:hlinkClick r:id="rId9"/>
              </a:rPr>
              <a:t>7</a:t>
            </a:r>
            <a:r>
              <a:rPr lang="en-GB" sz="1000">
                <a:effectLst/>
              </a:rPr>
              <a:t> funded by British Association of Dermatologists (BAD).</a:t>
            </a:r>
          </a:p>
        </p:txBody>
      </p:sp>
      <p:pic>
        <p:nvPicPr>
          <p:cNvPr id="12" name="Picture 11" descr="A person in a suit&#10;&#10;Description automatically generated">
            <a:extLst>
              <a:ext uri="{FF2B5EF4-FFF2-40B4-BE49-F238E27FC236}">
                <a16:creationId xmlns:a16="http://schemas.microsoft.com/office/drawing/2014/main" id="{067FB40A-44F6-7A88-F9F6-D3E6A355BA44}"/>
              </a:ext>
            </a:extLst>
          </p:cNvPr>
          <p:cNvPicPr>
            <a:picLocks noChangeAspect="1"/>
          </p:cNvPicPr>
          <p:nvPr/>
        </p:nvPicPr>
        <p:blipFill>
          <a:blip r:embed="rId10"/>
          <a:stretch>
            <a:fillRect/>
          </a:stretch>
        </p:blipFill>
        <p:spPr>
          <a:xfrm>
            <a:off x="5214775" y="1639963"/>
            <a:ext cx="903942" cy="1073620"/>
          </a:xfrm>
          <a:prstGeom prst="rect">
            <a:avLst/>
          </a:prstGeom>
          <a:ln w="28575">
            <a:solidFill>
              <a:schemeClr val="tx2"/>
            </a:solidFill>
          </a:ln>
        </p:spPr>
      </p:pic>
      <p:pic>
        <p:nvPicPr>
          <p:cNvPr id="13" name="Picture 12">
            <a:extLst>
              <a:ext uri="{FF2B5EF4-FFF2-40B4-BE49-F238E27FC236}">
                <a16:creationId xmlns:a16="http://schemas.microsoft.com/office/drawing/2014/main" id="{9C4B2B1A-769B-6005-0638-3EBF3C4AD50F}"/>
              </a:ext>
            </a:extLst>
          </p:cNvPr>
          <p:cNvPicPr>
            <a:picLocks noChangeAspect="1"/>
          </p:cNvPicPr>
          <p:nvPr/>
        </p:nvPicPr>
        <p:blipFill rotWithShape="1">
          <a:blip r:embed="rId11"/>
          <a:srcRect l="14055" r="12375"/>
          <a:stretch/>
        </p:blipFill>
        <p:spPr>
          <a:xfrm>
            <a:off x="2959459" y="1608203"/>
            <a:ext cx="825166" cy="1114910"/>
          </a:xfrm>
          <a:prstGeom prst="rect">
            <a:avLst/>
          </a:prstGeom>
          <a:ln w="28575">
            <a:solidFill>
              <a:schemeClr val="tx2"/>
            </a:solidFill>
          </a:ln>
        </p:spPr>
      </p:pic>
      <p:pic>
        <p:nvPicPr>
          <p:cNvPr id="14" name="Picture 13">
            <a:extLst>
              <a:ext uri="{FF2B5EF4-FFF2-40B4-BE49-F238E27FC236}">
                <a16:creationId xmlns:a16="http://schemas.microsoft.com/office/drawing/2014/main" id="{7B146BD1-77F6-5595-E714-A6DD46F01815}"/>
              </a:ext>
            </a:extLst>
          </p:cNvPr>
          <p:cNvPicPr>
            <a:picLocks noChangeAspect="1"/>
          </p:cNvPicPr>
          <p:nvPr/>
        </p:nvPicPr>
        <p:blipFill rotWithShape="1">
          <a:blip r:embed="rId12"/>
          <a:srcRect l="16231" r="12062" b="15092"/>
          <a:stretch/>
        </p:blipFill>
        <p:spPr>
          <a:xfrm>
            <a:off x="662566" y="1635724"/>
            <a:ext cx="929154" cy="1087389"/>
          </a:xfrm>
          <a:prstGeom prst="rect">
            <a:avLst/>
          </a:prstGeom>
          <a:ln w="28575">
            <a:solidFill>
              <a:schemeClr val="tx2"/>
            </a:solidFill>
          </a:ln>
        </p:spPr>
      </p:pic>
      <p:pic>
        <p:nvPicPr>
          <p:cNvPr id="15" name="Picture 14">
            <a:extLst>
              <a:ext uri="{FF2B5EF4-FFF2-40B4-BE49-F238E27FC236}">
                <a16:creationId xmlns:a16="http://schemas.microsoft.com/office/drawing/2014/main" id="{21D77D73-F86E-3D63-EACD-B615D0F4E06E}"/>
              </a:ext>
            </a:extLst>
          </p:cNvPr>
          <p:cNvPicPr>
            <a:picLocks noChangeAspect="1"/>
          </p:cNvPicPr>
          <p:nvPr/>
        </p:nvPicPr>
        <p:blipFill rotWithShape="1">
          <a:blip r:embed="rId13"/>
          <a:srcRect l="18103" r="10828" b="13659"/>
          <a:stretch/>
        </p:blipFill>
        <p:spPr>
          <a:xfrm>
            <a:off x="7507896" y="1631992"/>
            <a:ext cx="894206" cy="1086356"/>
          </a:xfrm>
          <a:prstGeom prst="rect">
            <a:avLst/>
          </a:prstGeom>
          <a:ln w="28575">
            <a:solidFill>
              <a:schemeClr val="tx2"/>
            </a:solidFill>
          </a:ln>
        </p:spPr>
      </p:pic>
      <p:pic>
        <p:nvPicPr>
          <p:cNvPr id="17" name="Picture 16">
            <a:extLst>
              <a:ext uri="{FF2B5EF4-FFF2-40B4-BE49-F238E27FC236}">
                <a16:creationId xmlns:a16="http://schemas.microsoft.com/office/drawing/2014/main" id="{E939D4C9-BFCC-BEAF-020A-2DC316F63E68}"/>
              </a:ext>
            </a:extLst>
          </p:cNvPr>
          <p:cNvPicPr>
            <a:picLocks noChangeAspect="1"/>
          </p:cNvPicPr>
          <p:nvPr/>
        </p:nvPicPr>
        <p:blipFill rotWithShape="1">
          <a:blip r:embed="rId14"/>
          <a:srcRect l="19507" r="17688" b="15168"/>
          <a:stretch/>
        </p:blipFill>
        <p:spPr>
          <a:xfrm>
            <a:off x="9790351" y="1562999"/>
            <a:ext cx="855359" cy="1155349"/>
          </a:xfrm>
          <a:prstGeom prst="rect">
            <a:avLst/>
          </a:prstGeom>
          <a:ln w="28575">
            <a:solidFill>
              <a:schemeClr val="tx2"/>
            </a:solidFill>
          </a:ln>
        </p:spPr>
      </p:pic>
      <p:pic>
        <p:nvPicPr>
          <p:cNvPr id="3" name="Graphic 2" descr="Document with solid fill">
            <a:extLst>
              <a:ext uri="{FF2B5EF4-FFF2-40B4-BE49-F238E27FC236}">
                <a16:creationId xmlns:a16="http://schemas.microsoft.com/office/drawing/2014/main" id="{E4101717-15C4-7503-3F6C-2D09D69D55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12210" y="2330433"/>
            <a:ext cx="392680" cy="392680"/>
          </a:xfrm>
          <a:prstGeom prst="rect">
            <a:avLst/>
          </a:prstGeom>
        </p:spPr>
      </p:pic>
      <p:pic>
        <p:nvPicPr>
          <p:cNvPr id="16" name="Graphic 15" descr="Document with solid fill">
            <a:extLst>
              <a:ext uri="{FF2B5EF4-FFF2-40B4-BE49-F238E27FC236}">
                <a16:creationId xmlns:a16="http://schemas.microsoft.com/office/drawing/2014/main" id="{B9BE84C9-E4DC-07A1-4413-731F7E90DF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00119" y="2330433"/>
            <a:ext cx="392680" cy="392680"/>
          </a:xfrm>
          <a:prstGeom prst="rect">
            <a:avLst/>
          </a:prstGeom>
        </p:spPr>
      </p:pic>
      <p:pic>
        <p:nvPicPr>
          <p:cNvPr id="18" name="Graphic 17" descr="Document with solid fill">
            <a:extLst>
              <a:ext uri="{FF2B5EF4-FFF2-40B4-BE49-F238E27FC236}">
                <a16:creationId xmlns:a16="http://schemas.microsoft.com/office/drawing/2014/main" id="{406F3791-CC4D-E575-DB7C-1D61C5582C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33601" y="2330433"/>
            <a:ext cx="392680" cy="392680"/>
          </a:xfrm>
          <a:prstGeom prst="rect">
            <a:avLst/>
          </a:prstGeom>
        </p:spPr>
      </p:pic>
      <p:pic>
        <p:nvPicPr>
          <p:cNvPr id="20" name="Graphic 19" descr="Document with solid fill">
            <a:extLst>
              <a:ext uri="{FF2B5EF4-FFF2-40B4-BE49-F238E27FC236}">
                <a16:creationId xmlns:a16="http://schemas.microsoft.com/office/drawing/2014/main" id="{228B7A14-4334-22FE-8645-8A3D05949DE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60597" y="2330433"/>
            <a:ext cx="392680" cy="392680"/>
          </a:xfrm>
          <a:prstGeom prst="rect">
            <a:avLst/>
          </a:prstGeom>
        </p:spPr>
      </p:pic>
      <p:pic>
        <p:nvPicPr>
          <p:cNvPr id="21" name="Graphic 20" descr="Document with solid fill">
            <a:extLst>
              <a:ext uri="{FF2B5EF4-FFF2-40B4-BE49-F238E27FC236}">
                <a16:creationId xmlns:a16="http://schemas.microsoft.com/office/drawing/2014/main" id="{66904129-D72D-E58E-B8E0-D4AA1C8AAE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48089" y="2330433"/>
            <a:ext cx="392680" cy="392680"/>
          </a:xfrm>
          <a:prstGeom prst="rect">
            <a:avLst/>
          </a:prstGeom>
        </p:spPr>
      </p:pic>
      <p:grpSp>
        <p:nvGrpSpPr>
          <p:cNvPr id="28" name="Group 27">
            <a:extLst>
              <a:ext uri="{FF2B5EF4-FFF2-40B4-BE49-F238E27FC236}">
                <a16:creationId xmlns:a16="http://schemas.microsoft.com/office/drawing/2014/main" id="{E5E36767-9A96-D260-AABA-209AD671CF29}"/>
              </a:ext>
            </a:extLst>
          </p:cNvPr>
          <p:cNvGrpSpPr/>
          <p:nvPr/>
        </p:nvGrpSpPr>
        <p:grpSpPr>
          <a:xfrm>
            <a:off x="4075727" y="6331262"/>
            <a:ext cx="4040547" cy="402552"/>
            <a:chOff x="2624930" y="6331262"/>
            <a:chExt cx="4040547" cy="402552"/>
          </a:xfrm>
        </p:grpSpPr>
        <p:pic>
          <p:nvPicPr>
            <p:cNvPr id="29" name="Graphic 28" descr="Document with solid fill">
              <a:extLst>
                <a:ext uri="{FF2B5EF4-FFF2-40B4-BE49-F238E27FC236}">
                  <a16:creationId xmlns:a16="http://schemas.microsoft.com/office/drawing/2014/main" id="{3790D0C8-A712-F41A-A37D-6EC8BCD6BB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48863" y="6341134"/>
              <a:ext cx="392680" cy="392680"/>
            </a:xfrm>
            <a:prstGeom prst="rect">
              <a:avLst/>
            </a:prstGeom>
          </p:spPr>
        </p:pic>
        <p:pic>
          <p:nvPicPr>
            <p:cNvPr id="30" name="Graphic 29" descr="Document with solid fill">
              <a:extLst>
                <a:ext uri="{FF2B5EF4-FFF2-40B4-BE49-F238E27FC236}">
                  <a16:creationId xmlns:a16="http://schemas.microsoft.com/office/drawing/2014/main" id="{AEDFC23E-58B2-0B98-2EE1-D3BD58EB98F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24930" y="6331262"/>
              <a:ext cx="392680" cy="392680"/>
            </a:xfrm>
            <a:prstGeom prst="rect">
              <a:avLst/>
            </a:prstGeom>
          </p:spPr>
        </p:pic>
        <p:sp>
          <p:nvSpPr>
            <p:cNvPr id="31" name="TextBox 30">
              <a:extLst>
                <a:ext uri="{FF2B5EF4-FFF2-40B4-BE49-F238E27FC236}">
                  <a16:creationId xmlns:a16="http://schemas.microsoft.com/office/drawing/2014/main" id="{71E3AF24-378D-3F8C-2909-0B6CFF014B85}"/>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1460831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F081-2D72-D012-921B-E8815129C910}"/>
              </a:ext>
            </a:extLst>
          </p:cNvPr>
          <p:cNvSpPr>
            <a:spLocks noGrp="1"/>
          </p:cNvSpPr>
          <p:nvPr>
            <p:ph type="title"/>
          </p:nvPr>
        </p:nvSpPr>
        <p:spPr/>
        <p:txBody>
          <a:bodyPr/>
          <a:lstStyle/>
          <a:p>
            <a:r>
              <a:rPr lang="en-GB"/>
              <a:t>Patient Organisations</a:t>
            </a:r>
          </a:p>
        </p:txBody>
      </p:sp>
      <p:sp>
        <p:nvSpPr>
          <p:cNvPr id="11" name="Subtitle 10">
            <a:extLst>
              <a:ext uri="{FF2B5EF4-FFF2-40B4-BE49-F238E27FC236}">
                <a16:creationId xmlns:a16="http://schemas.microsoft.com/office/drawing/2014/main" id="{31AC4C2B-ED1C-FE6C-8038-37735A47248F}"/>
              </a:ext>
            </a:extLst>
          </p:cNvPr>
          <p:cNvSpPr>
            <a:spLocks noGrp="1"/>
          </p:cNvSpPr>
          <p:nvPr>
            <p:ph type="subTitle" idx="19"/>
          </p:nvPr>
        </p:nvSpPr>
        <p:spPr/>
        <p:txBody>
          <a:bodyPr/>
          <a:lstStyle/>
          <a:p>
            <a:r>
              <a:rPr lang="en-GB"/>
              <a:t>Breakdown of the KOLs identified by region and the top KOLs who are active in multiple regions.</a:t>
            </a:r>
          </a:p>
        </p:txBody>
      </p:sp>
      <p:sp>
        <p:nvSpPr>
          <p:cNvPr id="4" name="Date Placeholder 3">
            <a:extLst>
              <a:ext uri="{FF2B5EF4-FFF2-40B4-BE49-F238E27FC236}">
                <a16:creationId xmlns:a16="http://schemas.microsoft.com/office/drawing/2014/main" id="{842E4068-8747-7FC8-1849-59E67C42C6ED}"/>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6" name="Slide Number Placeholder 5">
            <a:extLst>
              <a:ext uri="{FF2B5EF4-FFF2-40B4-BE49-F238E27FC236}">
                <a16:creationId xmlns:a16="http://schemas.microsoft.com/office/drawing/2014/main" id="{11A19087-0B61-ECF3-682A-AE812F92000F}"/>
              </a:ext>
            </a:extLst>
          </p:cNvPr>
          <p:cNvSpPr>
            <a:spLocks noGrp="1"/>
          </p:cNvSpPr>
          <p:nvPr>
            <p:ph type="sldNum" sz="quarter" idx="22"/>
          </p:nvPr>
        </p:nvSpPr>
        <p:spPr/>
        <p:txBody>
          <a:bodyPr/>
          <a:lstStyle/>
          <a:p>
            <a:fld id="{24C8C45C-947F-4981-8B3F-4F32E973C901}" type="slidenum">
              <a:rPr lang="en-US" smtClean="0"/>
              <a:pPr/>
              <a:t>41</a:t>
            </a:fld>
            <a:endParaRPr lang="en-US"/>
          </a:p>
        </p:txBody>
      </p:sp>
      <p:graphicFrame>
        <p:nvGraphicFramePr>
          <p:cNvPr id="7" name="Chart 6">
            <a:extLst>
              <a:ext uri="{FF2B5EF4-FFF2-40B4-BE49-F238E27FC236}">
                <a16:creationId xmlns:a16="http://schemas.microsoft.com/office/drawing/2014/main" id="{32CB2203-9C7F-5ABE-97C8-7E2F26957860}"/>
              </a:ext>
            </a:extLst>
          </p:cNvPr>
          <p:cNvGraphicFramePr>
            <a:graphicFrameLocks/>
          </p:cNvGraphicFramePr>
          <p:nvPr>
            <p:extLst>
              <p:ext uri="{D42A27DB-BD31-4B8C-83A1-F6EECF244321}">
                <p14:modId xmlns:p14="http://schemas.microsoft.com/office/powerpoint/2010/main" val="736929239"/>
              </p:ext>
            </p:extLst>
          </p:nvPr>
        </p:nvGraphicFramePr>
        <p:xfrm>
          <a:off x="648000" y="1715982"/>
          <a:ext cx="4498853" cy="42180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145C5E2A-822B-14FA-FCBA-A7F30A7ED425}"/>
              </a:ext>
            </a:extLst>
          </p:cNvPr>
          <p:cNvGraphicFramePr>
            <a:graphicFrameLocks noGrp="1"/>
          </p:cNvGraphicFramePr>
          <p:nvPr>
            <p:extLst>
              <p:ext uri="{D42A27DB-BD31-4B8C-83A1-F6EECF244321}">
                <p14:modId xmlns:p14="http://schemas.microsoft.com/office/powerpoint/2010/main" val="1977395701"/>
              </p:ext>
            </p:extLst>
          </p:nvPr>
        </p:nvGraphicFramePr>
        <p:xfrm>
          <a:off x="5629400" y="1859054"/>
          <a:ext cx="5662488" cy="1361440"/>
        </p:xfrm>
        <a:graphic>
          <a:graphicData uri="http://schemas.openxmlformats.org/drawingml/2006/table">
            <a:tbl>
              <a:tblPr/>
              <a:tblGrid>
                <a:gridCol w="1851135">
                  <a:extLst>
                    <a:ext uri="{9D8B030D-6E8A-4147-A177-3AD203B41FA5}">
                      <a16:colId xmlns:a16="http://schemas.microsoft.com/office/drawing/2014/main" val="3282048543"/>
                    </a:ext>
                  </a:extLst>
                </a:gridCol>
                <a:gridCol w="1107375">
                  <a:extLst>
                    <a:ext uri="{9D8B030D-6E8A-4147-A177-3AD203B41FA5}">
                      <a16:colId xmlns:a16="http://schemas.microsoft.com/office/drawing/2014/main" val="3025551585"/>
                    </a:ext>
                  </a:extLst>
                </a:gridCol>
                <a:gridCol w="1133819">
                  <a:extLst>
                    <a:ext uri="{9D8B030D-6E8A-4147-A177-3AD203B41FA5}">
                      <a16:colId xmlns:a16="http://schemas.microsoft.com/office/drawing/2014/main" val="2361884944"/>
                    </a:ext>
                  </a:extLst>
                </a:gridCol>
                <a:gridCol w="1570159">
                  <a:extLst>
                    <a:ext uri="{9D8B030D-6E8A-4147-A177-3AD203B41FA5}">
                      <a16:colId xmlns:a16="http://schemas.microsoft.com/office/drawing/2014/main" val="1156665446"/>
                    </a:ext>
                  </a:extLst>
                </a:gridCol>
              </a:tblGrid>
              <a:tr h="0">
                <a:tc>
                  <a:txBody>
                    <a:bodyPr/>
                    <a:lstStyle/>
                    <a:p>
                      <a:pPr marL="0" marR="0" algn="l" fontAlgn="t">
                        <a:spcBef>
                          <a:spcPts val="0"/>
                        </a:spcBef>
                        <a:spcAft>
                          <a:spcPts val="0"/>
                        </a:spcAft>
                      </a:pPr>
                      <a:r>
                        <a:rPr lang="en-US" sz="1200" b="1">
                          <a:solidFill>
                            <a:srgbClr val="FFFFFF"/>
                          </a:solidFill>
                          <a:effectLst/>
                          <a:highlight>
                            <a:srgbClr val="006E96"/>
                          </a:highlight>
                          <a:latin typeface="+mn-lt"/>
                        </a:rPr>
                        <a:t>Region​</a:t>
                      </a:r>
                      <a:endParaRPr lang="en-US" sz="1200">
                        <a:solidFill>
                          <a:srgbClr val="FFFFFF"/>
                        </a:solidFill>
                        <a:effectLst/>
                        <a:highlight>
                          <a:srgbClr val="006E96"/>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6E96"/>
                    </a:solidFill>
                  </a:tcPr>
                </a:tc>
                <a:tc>
                  <a:txBody>
                    <a:bodyPr/>
                    <a:lstStyle/>
                    <a:p>
                      <a:pPr marL="0" marR="0" algn="ctr" fontAlgn="t">
                        <a:spcBef>
                          <a:spcPts val="0"/>
                        </a:spcBef>
                        <a:spcAft>
                          <a:spcPts val="0"/>
                        </a:spcAft>
                      </a:pPr>
                      <a:r>
                        <a:rPr lang="en-US" sz="1200" b="1">
                          <a:solidFill>
                            <a:srgbClr val="FFFFFF"/>
                          </a:solidFill>
                          <a:effectLst/>
                          <a:highlight>
                            <a:srgbClr val="006E96"/>
                          </a:highlight>
                          <a:latin typeface="+mn-lt"/>
                        </a:rPr>
                        <a:t>Total​</a:t>
                      </a:r>
                      <a:endParaRPr lang="en-US" sz="1200">
                        <a:solidFill>
                          <a:srgbClr val="FFFFFF"/>
                        </a:solidFill>
                        <a:effectLst/>
                        <a:highlight>
                          <a:srgbClr val="006E96"/>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6E96"/>
                    </a:solidFill>
                  </a:tcPr>
                </a:tc>
                <a:tc>
                  <a:txBody>
                    <a:bodyPr/>
                    <a:lstStyle/>
                    <a:p>
                      <a:pPr marL="0" marR="0" algn="ctr" fontAlgn="t">
                        <a:spcBef>
                          <a:spcPts val="0"/>
                        </a:spcBef>
                        <a:spcAft>
                          <a:spcPts val="0"/>
                        </a:spcAft>
                      </a:pPr>
                      <a:r>
                        <a:rPr lang="en-US" sz="1200" b="1">
                          <a:solidFill>
                            <a:srgbClr val="FFFFFF"/>
                          </a:solidFill>
                          <a:effectLst/>
                          <a:highlight>
                            <a:srgbClr val="006E96"/>
                          </a:highlight>
                          <a:latin typeface="+mn-lt"/>
                        </a:rPr>
                        <a:t>KOLs​</a:t>
                      </a:r>
                      <a:endParaRPr lang="en-US" sz="1200">
                        <a:solidFill>
                          <a:srgbClr val="FFFFFF"/>
                        </a:solidFill>
                        <a:effectLst/>
                        <a:highlight>
                          <a:srgbClr val="006E96"/>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6E96"/>
                    </a:solidFill>
                  </a:tcPr>
                </a:tc>
                <a:tc>
                  <a:txBody>
                    <a:bodyPr/>
                    <a:lstStyle/>
                    <a:p>
                      <a:pPr marL="0" marR="0" algn="ctr" fontAlgn="t">
                        <a:spcBef>
                          <a:spcPts val="0"/>
                        </a:spcBef>
                        <a:spcAft>
                          <a:spcPts val="0"/>
                        </a:spcAft>
                      </a:pPr>
                      <a:r>
                        <a:rPr lang="en-US" sz="1200" b="1">
                          <a:solidFill>
                            <a:srgbClr val="FFFFFF"/>
                          </a:solidFill>
                          <a:effectLst/>
                          <a:highlight>
                            <a:srgbClr val="006E96"/>
                          </a:highlight>
                          <a:latin typeface="+mn-lt"/>
                        </a:rPr>
                        <a:t>Non-KOLs​</a:t>
                      </a:r>
                      <a:endParaRPr lang="en-US" sz="1200">
                        <a:solidFill>
                          <a:srgbClr val="FFFFFF"/>
                        </a:solidFill>
                        <a:effectLst/>
                        <a:highlight>
                          <a:srgbClr val="006E96"/>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6E96"/>
                    </a:solidFill>
                  </a:tcPr>
                </a:tc>
                <a:extLst>
                  <a:ext uri="{0D108BD9-81ED-4DB2-BD59-A6C34878D82A}">
                    <a16:rowId xmlns:a16="http://schemas.microsoft.com/office/drawing/2014/main" val="1747374606"/>
                  </a:ext>
                </a:extLst>
              </a:tr>
              <a:tr h="0">
                <a:tc>
                  <a:txBody>
                    <a:bodyPr/>
                    <a:lstStyle/>
                    <a:p>
                      <a:pPr marL="0" marR="0" algn="l" fontAlgn="t">
                        <a:spcBef>
                          <a:spcPts val="0"/>
                        </a:spcBef>
                        <a:spcAft>
                          <a:spcPts val="0"/>
                        </a:spcAft>
                      </a:pPr>
                      <a:r>
                        <a:rPr lang="en-US" sz="1100">
                          <a:solidFill>
                            <a:srgbClr val="000000"/>
                          </a:solidFill>
                          <a:effectLst/>
                          <a:latin typeface="+mn-lt"/>
                        </a:rPr>
                        <a:t>International​</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44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17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27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945564177"/>
                  </a:ext>
                </a:extLst>
              </a:tr>
              <a:tr h="0">
                <a:tc>
                  <a:txBody>
                    <a:bodyPr/>
                    <a:lstStyle/>
                    <a:p>
                      <a:pPr marL="0" marR="0" algn="l" fontAlgn="t">
                        <a:spcBef>
                          <a:spcPts val="0"/>
                        </a:spcBef>
                        <a:spcAft>
                          <a:spcPts val="0"/>
                        </a:spcAft>
                      </a:pPr>
                      <a:r>
                        <a:rPr lang="en-US" sz="1100">
                          <a:solidFill>
                            <a:srgbClr val="000000"/>
                          </a:solidFill>
                          <a:effectLst/>
                          <a:latin typeface="+mn-lt"/>
                        </a:rPr>
                        <a:t>Regional​</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278652963"/>
                  </a:ext>
                </a:extLst>
              </a:tr>
              <a:tr h="0">
                <a:tc>
                  <a:txBody>
                    <a:bodyPr/>
                    <a:lstStyle/>
                    <a:p>
                      <a:pPr marL="0" marR="0" algn="l" fontAlgn="t">
                        <a:spcBef>
                          <a:spcPts val="0"/>
                        </a:spcBef>
                        <a:spcAft>
                          <a:spcPts val="0"/>
                        </a:spcAft>
                      </a:pPr>
                      <a:r>
                        <a:rPr lang="en-US" sz="1100">
                          <a:solidFill>
                            <a:srgbClr val="000000"/>
                          </a:solidFill>
                          <a:effectLst/>
                          <a:latin typeface="+mn-lt"/>
                        </a:rPr>
                        <a:t>National​</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272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49</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223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136968358"/>
                  </a:ext>
                </a:extLst>
              </a:tr>
              <a:tr h="0">
                <a:tc>
                  <a:txBody>
                    <a:bodyPr/>
                    <a:lstStyle/>
                    <a:p>
                      <a:pPr marL="0" marR="0" algn="l" fontAlgn="t">
                        <a:spcBef>
                          <a:spcPts val="0"/>
                        </a:spcBef>
                        <a:spcAft>
                          <a:spcPts val="0"/>
                        </a:spcAft>
                      </a:pPr>
                      <a:r>
                        <a:rPr lang="en-US" sz="1100">
                          <a:solidFill>
                            <a:srgbClr val="000000"/>
                          </a:solidFill>
                          <a:effectLst/>
                          <a:latin typeface="+mn-lt"/>
                        </a:rPr>
                        <a:t>Total​</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315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67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253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205639414"/>
                  </a:ext>
                </a:extLst>
              </a:tr>
            </a:tbl>
          </a:graphicData>
        </a:graphic>
      </p:graphicFrame>
      <p:graphicFrame>
        <p:nvGraphicFramePr>
          <p:cNvPr id="9" name="Table 8">
            <a:extLst>
              <a:ext uri="{FF2B5EF4-FFF2-40B4-BE49-F238E27FC236}">
                <a16:creationId xmlns:a16="http://schemas.microsoft.com/office/drawing/2014/main" id="{7E2CCF15-8FB4-2BDC-31B6-028314EF726E}"/>
              </a:ext>
            </a:extLst>
          </p:cNvPr>
          <p:cNvGraphicFramePr>
            <a:graphicFrameLocks noGrp="1"/>
          </p:cNvGraphicFramePr>
          <p:nvPr>
            <p:extLst>
              <p:ext uri="{D42A27DB-BD31-4B8C-83A1-F6EECF244321}">
                <p14:modId xmlns:p14="http://schemas.microsoft.com/office/powerpoint/2010/main" val="2216926637"/>
              </p:ext>
            </p:extLst>
          </p:nvPr>
        </p:nvGraphicFramePr>
        <p:xfrm>
          <a:off x="5629401" y="3576546"/>
          <a:ext cx="5662487" cy="1986054"/>
        </p:xfrm>
        <a:graphic>
          <a:graphicData uri="http://schemas.openxmlformats.org/drawingml/2006/table">
            <a:tbl>
              <a:tblPr/>
              <a:tblGrid>
                <a:gridCol w="2237582">
                  <a:extLst>
                    <a:ext uri="{9D8B030D-6E8A-4147-A177-3AD203B41FA5}">
                      <a16:colId xmlns:a16="http://schemas.microsoft.com/office/drawing/2014/main" val="4224556944"/>
                    </a:ext>
                  </a:extLst>
                </a:gridCol>
                <a:gridCol w="776122">
                  <a:extLst>
                    <a:ext uri="{9D8B030D-6E8A-4147-A177-3AD203B41FA5}">
                      <a16:colId xmlns:a16="http://schemas.microsoft.com/office/drawing/2014/main" val="1802798588"/>
                    </a:ext>
                  </a:extLst>
                </a:gridCol>
                <a:gridCol w="1097429">
                  <a:extLst>
                    <a:ext uri="{9D8B030D-6E8A-4147-A177-3AD203B41FA5}">
                      <a16:colId xmlns:a16="http://schemas.microsoft.com/office/drawing/2014/main" val="3558706937"/>
                    </a:ext>
                  </a:extLst>
                </a:gridCol>
                <a:gridCol w="833085">
                  <a:extLst>
                    <a:ext uri="{9D8B030D-6E8A-4147-A177-3AD203B41FA5}">
                      <a16:colId xmlns:a16="http://schemas.microsoft.com/office/drawing/2014/main" val="270749289"/>
                    </a:ext>
                  </a:extLst>
                </a:gridCol>
                <a:gridCol w="718269">
                  <a:extLst>
                    <a:ext uri="{9D8B030D-6E8A-4147-A177-3AD203B41FA5}">
                      <a16:colId xmlns:a16="http://schemas.microsoft.com/office/drawing/2014/main" val="1504151128"/>
                    </a:ext>
                  </a:extLst>
                </a:gridCol>
              </a:tblGrid>
              <a:tr h="331009">
                <a:tc>
                  <a:txBody>
                    <a:bodyPr/>
                    <a:lstStyle/>
                    <a:p>
                      <a:pPr marL="0" marR="0" algn="l" fontAlgn="t">
                        <a:spcBef>
                          <a:spcPts val="0"/>
                        </a:spcBef>
                        <a:spcAft>
                          <a:spcPts val="0"/>
                        </a:spcAft>
                      </a:pPr>
                      <a:r>
                        <a:rPr lang="en-US" sz="1200" b="1">
                          <a:solidFill>
                            <a:srgbClr val="FFFFFF"/>
                          </a:solidFill>
                          <a:effectLst/>
                          <a:highlight>
                            <a:srgbClr val="68A17C"/>
                          </a:highlight>
                          <a:latin typeface="+mn-lt"/>
                        </a:rPr>
                        <a:t>Name​</a:t>
                      </a:r>
                      <a:endParaRPr lang="en-US" sz="1200">
                        <a:solidFill>
                          <a:srgbClr val="FFFFFF"/>
                        </a:solidFill>
                        <a:effectLst/>
                        <a:highlight>
                          <a:srgbClr val="68A17C"/>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68A17C"/>
                    </a:solidFill>
                  </a:tcPr>
                </a:tc>
                <a:tc>
                  <a:txBody>
                    <a:bodyPr/>
                    <a:lstStyle/>
                    <a:p>
                      <a:pPr marL="0" marR="0" algn="ctr" fontAlgn="t">
                        <a:spcBef>
                          <a:spcPts val="0"/>
                        </a:spcBef>
                        <a:spcAft>
                          <a:spcPts val="0"/>
                        </a:spcAft>
                      </a:pPr>
                      <a:r>
                        <a:rPr lang="en-US" sz="1200" b="1">
                          <a:solidFill>
                            <a:srgbClr val="FFFFFF"/>
                          </a:solidFill>
                          <a:effectLst/>
                          <a:highlight>
                            <a:srgbClr val="68A17C"/>
                          </a:highlight>
                          <a:latin typeface="+mn-lt"/>
                        </a:rPr>
                        <a:t>Country​</a:t>
                      </a:r>
                      <a:endParaRPr lang="en-US" sz="1200">
                        <a:solidFill>
                          <a:srgbClr val="FFFFFF"/>
                        </a:solidFill>
                        <a:effectLst/>
                        <a:highlight>
                          <a:srgbClr val="68A17C"/>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68A17C"/>
                    </a:solidFill>
                  </a:tcPr>
                </a:tc>
                <a:tc>
                  <a:txBody>
                    <a:bodyPr/>
                    <a:lstStyle/>
                    <a:p>
                      <a:pPr marL="0" marR="0" algn="ctr" fontAlgn="t">
                        <a:spcBef>
                          <a:spcPts val="0"/>
                        </a:spcBef>
                        <a:spcAft>
                          <a:spcPts val="0"/>
                        </a:spcAft>
                      </a:pPr>
                      <a:r>
                        <a:rPr lang="en-US" sz="1200" b="1">
                          <a:solidFill>
                            <a:srgbClr val="FFFFFF"/>
                          </a:solidFill>
                          <a:effectLst/>
                          <a:highlight>
                            <a:srgbClr val="68A17C"/>
                          </a:highlight>
                          <a:latin typeface="+mn-lt"/>
                        </a:rPr>
                        <a:t>International​</a:t>
                      </a:r>
                      <a:endParaRPr lang="en-US" sz="1200">
                        <a:solidFill>
                          <a:srgbClr val="FFFFFF"/>
                        </a:solidFill>
                        <a:effectLst/>
                        <a:highlight>
                          <a:srgbClr val="68A17C"/>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68A17C"/>
                    </a:solidFill>
                  </a:tcPr>
                </a:tc>
                <a:tc>
                  <a:txBody>
                    <a:bodyPr/>
                    <a:lstStyle/>
                    <a:p>
                      <a:pPr marL="0" marR="0" algn="ctr" fontAlgn="t">
                        <a:spcBef>
                          <a:spcPts val="0"/>
                        </a:spcBef>
                        <a:spcAft>
                          <a:spcPts val="0"/>
                        </a:spcAft>
                      </a:pPr>
                      <a:r>
                        <a:rPr lang="en-US" sz="1200" b="1">
                          <a:solidFill>
                            <a:srgbClr val="FFFFFF"/>
                          </a:solidFill>
                          <a:effectLst/>
                          <a:highlight>
                            <a:srgbClr val="68A17C"/>
                          </a:highlight>
                          <a:latin typeface="+mn-lt"/>
                        </a:rPr>
                        <a:t>Regional​</a:t>
                      </a:r>
                      <a:endParaRPr lang="en-US" sz="1200">
                        <a:solidFill>
                          <a:srgbClr val="FFFFFF"/>
                        </a:solidFill>
                        <a:effectLst/>
                        <a:highlight>
                          <a:srgbClr val="68A17C"/>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68A17C"/>
                    </a:solidFill>
                  </a:tcPr>
                </a:tc>
                <a:tc>
                  <a:txBody>
                    <a:bodyPr/>
                    <a:lstStyle/>
                    <a:p>
                      <a:pPr marL="0" marR="0" algn="ctr" fontAlgn="t">
                        <a:spcBef>
                          <a:spcPts val="0"/>
                        </a:spcBef>
                        <a:spcAft>
                          <a:spcPts val="0"/>
                        </a:spcAft>
                      </a:pPr>
                      <a:r>
                        <a:rPr lang="en-US" sz="1200" b="1">
                          <a:solidFill>
                            <a:srgbClr val="FFFFFF"/>
                          </a:solidFill>
                          <a:effectLst/>
                          <a:highlight>
                            <a:srgbClr val="68A17C"/>
                          </a:highlight>
                          <a:latin typeface="+mn-lt"/>
                        </a:rPr>
                        <a:t>National​</a:t>
                      </a:r>
                      <a:endParaRPr lang="en-US" sz="1200">
                        <a:solidFill>
                          <a:srgbClr val="FFFFFF"/>
                        </a:solidFill>
                        <a:effectLst/>
                        <a:highlight>
                          <a:srgbClr val="68A17C"/>
                        </a:highlight>
                        <a:latin typeface="+mn-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68A17C"/>
                    </a:solidFill>
                  </a:tcPr>
                </a:tc>
                <a:extLst>
                  <a:ext uri="{0D108BD9-81ED-4DB2-BD59-A6C34878D82A}">
                    <a16:rowId xmlns:a16="http://schemas.microsoft.com/office/drawing/2014/main" val="3752953875"/>
                  </a:ext>
                </a:extLst>
              </a:tr>
              <a:tr h="331009">
                <a:tc>
                  <a:txBody>
                    <a:bodyPr/>
                    <a:lstStyle/>
                    <a:p>
                      <a:pPr marL="0" marR="0" fontAlgn="t">
                        <a:spcBef>
                          <a:spcPts val="0"/>
                        </a:spcBef>
                        <a:spcAft>
                          <a:spcPts val="0"/>
                        </a:spcAft>
                      </a:pPr>
                      <a:r>
                        <a:rPr lang="en-GB" sz="1100">
                          <a:effectLst/>
                          <a:latin typeface="+mn-lt"/>
                        </a:rPr>
                        <a:t>David McMahon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Ireland</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15922710"/>
                  </a:ext>
                </a:extLst>
              </a:tr>
              <a:tr h="331009">
                <a:tc>
                  <a:txBody>
                    <a:bodyPr/>
                    <a:lstStyle/>
                    <a:p>
                      <a:pPr marL="0" marR="0" fontAlgn="t">
                        <a:spcBef>
                          <a:spcPts val="0"/>
                        </a:spcBef>
                        <a:spcAft>
                          <a:spcPts val="0"/>
                        </a:spcAft>
                      </a:pPr>
                      <a:r>
                        <a:rPr lang="en-GB" sz="1100">
                          <a:effectLst/>
                          <a:latin typeface="+mn-lt"/>
                        </a:rPr>
                        <a:t>Catherine Howard Smith</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England​</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275194262"/>
                  </a:ext>
                </a:extLst>
              </a:tr>
              <a:tr h="331009">
                <a:tc>
                  <a:txBody>
                    <a:bodyPr/>
                    <a:lstStyle/>
                    <a:p>
                      <a:pPr marL="0" marR="0" fontAlgn="t">
                        <a:spcBef>
                          <a:spcPts val="0"/>
                        </a:spcBef>
                        <a:spcAft>
                          <a:spcPts val="0"/>
                        </a:spcAft>
                      </a:pPr>
                      <a:r>
                        <a:rPr lang="en-GB" sz="1100">
                          <a:effectLst/>
                          <a:latin typeface="+mn-lt"/>
                        </a:rPr>
                        <a:t>Christopher Ernest Maitland Griffiths</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England​</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245288694"/>
                  </a:ext>
                </a:extLst>
              </a:tr>
              <a:tr h="331009">
                <a:tc>
                  <a:txBody>
                    <a:bodyPr/>
                    <a:lstStyle/>
                    <a:p>
                      <a:pPr marL="0" marR="0" fontAlgn="t">
                        <a:spcBef>
                          <a:spcPts val="0"/>
                        </a:spcBef>
                        <a:spcAft>
                          <a:spcPts val="0"/>
                        </a:spcAft>
                      </a:pPr>
                      <a:r>
                        <a:rPr lang="en-GB" sz="1100">
                          <a:effectLst/>
                          <a:latin typeface="+mn-lt"/>
                        </a:rPr>
                        <a:t>Michael Roger Ardern-Jones</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England​</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935205460"/>
                  </a:ext>
                </a:extLst>
              </a:tr>
              <a:tr h="331009">
                <a:tc>
                  <a:txBody>
                    <a:bodyPr/>
                    <a:lstStyle/>
                    <a:p>
                      <a:pPr marL="0" marR="0" fontAlgn="t">
                        <a:spcBef>
                          <a:spcPts val="0"/>
                        </a:spcBef>
                        <a:spcAft>
                          <a:spcPts val="0"/>
                        </a:spcAft>
                      </a:pPr>
                      <a:r>
                        <a:rPr lang="en-GB" sz="1100">
                          <a:effectLst/>
                          <a:latin typeface="+mn-lt"/>
                        </a:rPr>
                        <a:t>Andrew R Thompson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Wales​</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100">
                          <a:solidFill>
                            <a:srgbClr val="000000"/>
                          </a:solidFill>
                          <a:effectLst/>
                          <a:latin typeface="+mn-lt"/>
                        </a:rPr>
                        <a:t>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117091403"/>
                  </a:ext>
                </a:extLst>
              </a:tr>
            </a:tbl>
          </a:graphicData>
        </a:graphic>
      </p:graphicFrame>
    </p:spTree>
    <p:extLst>
      <p:ext uri="{BB962C8B-B14F-4D97-AF65-F5344CB8AC3E}">
        <p14:creationId xmlns:p14="http://schemas.microsoft.com/office/powerpoint/2010/main" val="2150787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95EFFA-F2A1-CE87-D6D5-93E25F21FCC5}"/>
              </a:ext>
            </a:extLst>
          </p:cNvPr>
          <p:cNvSpPr>
            <a:spLocks noGrp="1"/>
          </p:cNvSpPr>
          <p:nvPr>
            <p:ph type="dt" sz="half" idx="10"/>
          </p:nvPr>
        </p:nvSpPr>
        <p:spPr/>
        <p:txBody>
          <a:bodyPr/>
          <a:lstStyle/>
          <a:p>
            <a:fld id="{0F1FACD1-3031-42AF-A91D-3C3EE748898D}" type="datetime4">
              <a:rPr lang="en-US" smtClean="0"/>
              <a:t>June 17, 2025</a:t>
            </a:fld>
            <a:endParaRPr lang="en-US"/>
          </a:p>
        </p:txBody>
      </p:sp>
      <p:sp>
        <p:nvSpPr>
          <p:cNvPr id="6" name="Slide Number Placeholder 5">
            <a:extLst>
              <a:ext uri="{FF2B5EF4-FFF2-40B4-BE49-F238E27FC236}">
                <a16:creationId xmlns:a16="http://schemas.microsoft.com/office/drawing/2014/main" id="{1481690B-C133-CBC6-A802-7B0E5E1DB136}"/>
              </a:ext>
            </a:extLst>
          </p:cNvPr>
          <p:cNvSpPr>
            <a:spLocks noGrp="1"/>
          </p:cNvSpPr>
          <p:nvPr>
            <p:ph type="sldNum" sz="quarter" idx="12"/>
          </p:nvPr>
        </p:nvSpPr>
        <p:spPr/>
        <p:txBody>
          <a:bodyPr/>
          <a:lstStyle/>
          <a:p>
            <a:fld id="{24C8C45C-947F-4981-8B3F-4F32E973C901}" type="slidenum">
              <a:rPr lang="en-US" smtClean="0"/>
              <a:pPr/>
              <a:t>42</a:t>
            </a:fld>
            <a:endParaRPr lang="en-US"/>
          </a:p>
        </p:txBody>
      </p:sp>
      <p:sp>
        <p:nvSpPr>
          <p:cNvPr id="2" name="Title 1">
            <a:extLst>
              <a:ext uri="{FF2B5EF4-FFF2-40B4-BE49-F238E27FC236}">
                <a16:creationId xmlns:a16="http://schemas.microsoft.com/office/drawing/2014/main" id="{9E1685E1-02AC-442F-5CD4-EA8D6FA6B9BB}"/>
              </a:ext>
            </a:extLst>
          </p:cNvPr>
          <p:cNvSpPr>
            <a:spLocks noGrp="1"/>
          </p:cNvSpPr>
          <p:nvPr>
            <p:ph type="title"/>
          </p:nvPr>
        </p:nvSpPr>
        <p:spPr/>
        <p:txBody>
          <a:bodyPr/>
          <a:lstStyle/>
          <a:p>
            <a:r>
              <a:rPr lang="en-GB"/>
              <a:t>Guidelines</a:t>
            </a:r>
          </a:p>
        </p:txBody>
      </p:sp>
    </p:spTree>
    <p:extLst>
      <p:ext uri="{BB962C8B-B14F-4D97-AF65-F5344CB8AC3E}">
        <p14:creationId xmlns:p14="http://schemas.microsoft.com/office/powerpoint/2010/main" val="34464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B6B0B-618B-E004-E1C9-11308A7F7A4E}"/>
              </a:ext>
            </a:extLst>
          </p:cNvPr>
          <p:cNvSpPr>
            <a:spLocks noGrp="1"/>
          </p:cNvSpPr>
          <p:nvPr>
            <p:ph type="title"/>
          </p:nvPr>
        </p:nvSpPr>
        <p:spPr/>
        <p:txBody>
          <a:bodyPr/>
          <a:lstStyle/>
          <a:p>
            <a:r>
              <a:rPr lang="en-GB"/>
              <a:t>National, Regional and International Guidelines</a:t>
            </a:r>
          </a:p>
        </p:txBody>
      </p:sp>
      <p:sp>
        <p:nvSpPr>
          <p:cNvPr id="8" name="Subtitle 7">
            <a:extLst>
              <a:ext uri="{FF2B5EF4-FFF2-40B4-BE49-F238E27FC236}">
                <a16:creationId xmlns:a16="http://schemas.microsoft.com/office/drawing/2014/main" id="{38281EE8-569D-4F15-AE90-A891173891E6}"/>
              </a:ext>
            </a:extLst>
          </p:cNvPr>
          <p:cNvSpPr>
            <a:spLocks noGrp="1"/>
          </p:cNvSpPr>
          <p:nvPr>
            <p:ph type="subTitle" idx="19"/>
          </p:nvPr>
        </p:nvSpPr>
        <p:spPr/>
        <p:txBody>
          <a:bodyPr/>
          <a:lstStyle/>
          <a:p>
            <a:r>
              <a:rPr lang="en-GB"/>
              <a:t>Top scoring KOLs identified within guidelines.</a:t>
            </a:r>
          </a:p>
        </p:txBody>
      </p:sp>
      <p:sp>
        <p:nvSpPr>
          <p:cNvPr id="4" name="Date Placeholder 3">
            <a:extLst>
              <a:ext uri="{FF2B5EF4-FFF2-40B4-BE49-F238E27FC236}">
                <a16:creationId xmlns:a16="http://schemas.microsoft.com/office/drawing/2014/main" id="{0EE34C2B-57FA-AF90-E4DC-2FEBA6F243F9}"/>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DA21B70F-DDCE-2C00-0D2D-AB2B6DA1445C}"/>
              </a:ext>
            </a:extLst>
          </p:cNvPr>
          <p:cNvSpPr>
            <a:spLocks noGrp="1"/>
          </p:cNvSpPr>
          <p:nvPr>
            <p:ph type="sldNum" sz="quarter" idx="22"/>
          </p:nvPr>
        </p:nvSpPr>
        <p:spPr/>
        <p:txBody>
          <a:bodyPr/>
          <a:lstStyle/>
          <a:p>
            <a:fld id="{24C8C45C-947F-4981-8B3F-4F32E973C901}" type="slidenum">
              <a:rPr lang="en-US" smtClean="0"/>
              <a:pPr/>
              <a:t>43</a:t>
            </a:fld>
            <a:endParaRPr lang="en-US"/>
          </a:p>
        </p:txBody>
      </p:sp>
      <p:graphicFrame>
        <p:nvGraphicFramePr>
          <p:cNvPr id="6" name="Chart 5">
            <a:extLst>
              <a:ext uri="{FF2B5EF4-FFF2-40B4-BE49-F238E27FC236}">
                <a16:creationId xmlns:a16="http://schemas.microsoft.com/office/drawing/2014/main" id="{7DD7DC25-C0B4-AEB5-947B-5E8F64EBE990}"/>
              </a:ext>
            </a:extLst>
          </p:cNvPr>
          <p:cNvGraphicFramePr>
            <a:graphicFrameLocks/>
          </p:cNvGraphicFramePr>
          <p:nvPr>
            <p:extLst>
              <p:ext uri="{D42A27DB-BD31-4B8C-83A1-F6EECF244321}">
                <p14:modId xmlns:p14="http://schemas.microsoft.com/office/powerpoint/2010/main" val="1839819827"/>
              </p:ext>
            </p:extLst>
          </p:nvPr>
        </p:nvGraphicFramePr>
        <p:xfrm>
          <a:off x="648000" y="1715982"/>
          <a:ext cx="10643888" cy="46627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302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C8D3A7C-70AA-15E7-C996-E12964428DBF}"/>
              </a:ext>
            </a:extLst>
          </p:cNvPr>
          <p:cNvGraphicFramePr>
            <a:graphicFrameLocks/>
          </p:cNvGraphicFramePr>
          <p:nvPr>
            <p:extLst>
              <p:ext uri="{D42A27DB-BD31-4B8C-83A1-F6EECF244321}">
                <p14:modId xmlns:p14="http://schemas.microsoft.com/office/powerpoint/2010/main" val="1574752220"/>
              </p:ext>
            </p:extLst>
          </p:nvPr>
        </p:nvGraphicFramePr>
        <p:xfrm>
          <a:off x="648000" y="1738842"/>
          <a:ext cx="10643888" cy="447115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E18B687D-4D18-2913-BA85-20FB0C4B49BC}"/>
              </a:ext>
            </a:extLst>
          </p:cNvPr>
          <p:cNvSpPr>
            <a:spLocks noGrp="1"/>
          </p:cNvSpPr>
          <p:nvPr>
            <p:ph type="title"/>
          </p:nvPr>
        </p:nvSpPr>
        <p:spPr/>
        <p:txBody>
          <a:bodyPr/>
          <a:lstStyle/>
          <a:p>
            <a:r>
              <a:rPr lang="en-GB"/>
              <a:t>National – England vs Scotland Guidelines</a:t>
            </a:r>
          </a:p>
        </p:txBody>
      </p:sp>
      <p:sp>
        <p:nvSpPr>
          <p:cNvPr id="8" name="Subtitle 7">
            <a:extLst>
              <a:ext uri="{FF2B5EF4-FFF2-40B4-BE49-F238E27FC236}">
                <a16:creationId xmlns:a16="http://schemas.microsoft.com/office/drawing/2014/main" id="{AB7EC5C1-DB5F-1659-6561-C1A554A98CDC}"/>
              </a:ext>
            </a:extLst>
          </p:cNvPr>
          <p:cNvSpPr>
            <a:spLocks noGrp="1"/>
          </p:cNvSpPr>
          <p:nvPr>
            <p:ph type="subTitle" idx="19"/>
          </p:nvPr>
        </p:nvSpPr>
        <p:spPr/>
        <p:txBody>
          <a:bodyPr/>
          <a:lstStyle/>
          <a:p>
            <a:r>
              <a:rPr lang="en-GB"/>
              <a:t>Breakdown of the top KOLs identified within national guidelines.</a:t>
            </a:r>
          </a:p>
        </p:txBody>
      </p:sp>
      <p:sp>
        <p:nvSpPr>
          <p:cNvPr id="4" name="Date Placeholder 3">
            <a:extLst>
              <a:ext uri="{FF2B5EF4-FFF2-40B4-BE49-F238E27FC236}">
                <a16:creationId xmlns:a16="http://schemas.microsoft.com/office/drawing/2014/main" id="{7346487B-D818-06BA-6F89-3CBC5B9261C0}"/>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28050D83-2321-A276-EF88-CC607FE587BF}"/>
              </a:ext>
            </a:extLst>
          </p:cNvPr>
          <p:cNvSpPr>
            <a:spLocks noGrp="1"/>
          </p:cNvSpPr>
          <p:nvPr>
            <p:ph type="sldNum" sz="quarter" idx="22"/>
          </p:nvPr>
        </p:nvSpPr>
        <p:spPr/>
        <p:txBody>
          <a:bodyPr/>
          <a:lstStyle/>
          <a:p>
            <a:fld id="{24C8C45C-947F-4981-8B3F-4F32E973C901}" type="slidenum">
              <a:rPr lang="en-US" smtClean="0"/>
              <a:pPr/>
              <a:t>44</a:t>
            </a:fld>
            <a:endParaRPr lang="en-US"/>
          </a:p>
        </p:txBody>
      </p:sp>
    </p:spTree>
    <p:extLst>
      <p:ext uri="{BB962C8B-B14F-4D97-AF65-F5344CB8AC3E}">
        <p14:creationId xmlns:p14="http://schemas.microsoft.com/office/powerpoint/2010/main" val="2120653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5BD0801-6C22-112A-03D1-88252E3B3057}"/>
              </a:ext>
            </a:extLst>
          </p:cNvPr>
          <p:cNvPicPr>
            <a:picLocks noGrp="1" noRot="1" noMove="1" noResize="1" noEditPoints="1" noAdjustHandles="1" noChangeArrowheads="1" noChangeShapeType="1" noCrop="1"/>
          </p:cNvPicPr>
          <p:nvPr/>
        </p:nvPicPr>
        <p:blipFill rotWithShape="1">
          <a:blip r:embed="rId2"/>
          <a:srcRect r="50000"/>
          <a:stretch/>
        </p:blipFill>
        <p:spPr>
          <a:xfrm>
            <a:off x="9491238" y="242058"/>
            <a:ext cx="2700762" cy="5401524"/>
          </a:xfrm>
          <a:prstGeom prst="rect">
            <a:avLst/>
          </a:prstGeom>
        </p:spPr>
      </p:pic>
      <p:pic>
        <p:nvPicPr>
          <p:cNvPr id="19" name="Picture 18">
            <a:extLst>
              <a:ext uri="{FF2B5EF4-FFF2-40B4-BE49-F238E27FC236}">
                <a16:creationId xmlns:a16="http://schemas.microsoft.com/office/drawing/2014/main" id="{911489ED-41D4-F948-E0CB-C7B0D1956090}"/>
              </a:ext>
            </a:extLst>
          </p:cNvPr>
          <p:cNvPicPr>
            <a:picLocks noGrp="1" noRot="1" noMove="1" noResize="1" noEditPoints="1" noAdjustHandles="1" noChangeArrowheads="1" noChangeShapeType="1" noCrop="1"/>
          </p:cNvPicPr>
          <p:nvPr/>
        </p:nvPicPr>
        <p:blipFill rotWithShape="1">
          <a:blip r:embed="rId2"/>
          <a:srcRect l="50205" b="49986"/>
          <a:stretch/>
        </p:blipFill>
        <p:spPr>
          <a:xfrm>
            <a:off x="0" y="4156476"/>
            <a:ext cx="2689694" cy="2701524"/>
          </a:xfrm>
          <a:prstGeom prst="rect">
            <a:avLst/>
          </a:prstGeom>
        </p:spPr>
      </p:pic>
      <p:sp>
        <p:nvSpPr>
          <p:cNvPr id="5" name="Title 4">
            <a:extLst>
              <a:ext uri="{FF2B5EF4-FFF2-40B4-BE49-F238E27FC236}">
                <a16:creationId xmlns:a16="http://schemas.microsoft.com/office/drawing/2014/main" id="{BC971664-474E-6214-3AC5-9576C7B49A74}"/>
              </a:ext>
            </a:extLst>
          </p:cNvPr>
          <p:cNvSpPr>
            <a:spLocks noGrp="1"/>
          </p:cNvSpPr>
          <p:nvPr>
            <p:ph type="title"/>
          </p:nvPr>
        </p:nvSpPr>
        <p:spPr/>
        <p:txBody>
          <a:bodyPr/>
          <a:lstStyle/>
          <a:p>
            <a:r>
              <a:rPr lang="en-GB"/>
              <a:t>Top Scoring KOLs</a:t>
            </a:r>
          </a:p>
        </p:txBody>
      </p:sp>
      <p:sp>
        <p:nvSpPr>
          <p:cNvPr id="12" name="Subtitle 11">
            <a:extLst>
              <a:ext uri="{FF2B5EF4-FFF2-40B4-BE49-F238E27FC236}">
                <a16:creationId xmlns:a16="http://schemas.microsoft.com/office/drawing/2014/main" id="{2ADE234B-413B-F384-8997-CAE5EEE3A60B}"/>
              </a:ext>
            </a:extLst>
          </p:cNvPr>
          <p:cNvSpPr>
            <a:spLocks noGrp="1"/>
          </p:cNvSpPr>
          <p:nvPr>
            <p:ph type="subTitle" idx="19"/>
          </p:nvPr>
        </p:nvSpPr>
        <p:spPr/>
        <p:txBody>
          <a:bodyPr/>
          <a:lstStyle/>
          <a:p>
            <a:r>
              <a:rPr lang="en-GB"/>
              <a:t>Guidelines</a:t>
            </a:r>
          </a:p>
        </p:txBody>
      </p:sp>
      <p:sp>
        <p:nvSpPr>
          <p:cNvPr id="4" name="Date Placeholder 3">
            <a:extLst>
              <a:ext uri="{FF2B5EF4-FFF2-40B4-BE49-F238E27FC236}">
                <a16:creationId xmlns:a16="http://schemas.microsoft.com/office/drawing/2014/main" id="{86E082ED-47C5-BE79-B1D5-5CBC614A3BAD}"/>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4469C8CE-CEAA-990C-AE81-6F6398FA9861}"/>
              </a:ext>
            </a:extLst>
          </p:cNvPr>
          <p:cNvSpPr>
            <a:spLocks noGrp="1"/>
          </p:cNvSpPr>
          <p:nvPr>
            <p:ph type="sldNum" sz="quarter" idx="22"/>
          </p:nvPr>
        </p:nvSpPr>
        <p:spPr/>
        <p:txBody>
          <a:bodyPr/>
          <a:lstStyle/>
          <a:p>
            <a:fld id="{24C8C45C-947F-4981-8B3F-4F32E973C901}" type="slidenum">
              <a:rPr lang="en-US" smtClean="0"/>
              <a:pPr/>
              <a:t>45</a:t>
            </a:fld>
            <a:endParaRPr lang="en-US"/>
          </a:p>
        </p:txBody>
      </p:sp>
      <p:pic>
        <p:nvPicPr>
          <p:cNvPr id="7" name="Picture 6">
            <a:extLst>
              <a:ext uri="{FF2B5EF4-FFF2-40B4-BE49-F238E27FC236}">
                <a16:creationId xmlns:a16="http://schemas.microsoft.com/office/drawing/2014/main" id="{8CDC8F34-A058-17DB-955D-99F415AAA130}"/>
              </a:ext>
            </a:extLst>
          </p:cNvPr>
          <p:cNvPicPr>
            <a:picLocks noChangeAspect="1"/>
          </p:cNvPicPr>
          <p:nvPr/>
        </p:nvPicPr>
        <p:blipFill rotWithShape="1">
          <a:blip r:embed="rId3"/>
          <a:srcRect l="19246" t="6631" r="23360"/>
          <a:stretch/>
        </p:blipFill>
        <p:spPr>
          <a:xfrm>
            <a:off x="642534" y="1617805"/>
            <a:ext cx="1018679" cy="1105307"/>
          </a:xfrm>
          <a:prstGeom prst="rect">
            <a:avLst/>
          </a:prstGeom>
          <a:ln w="28575">
            <a:solidFill>
              <a:schemeClr val="tx2"/>
            </a:solidFill>
          </a:ln>
        </p:spPr>
      </p:pic>
      <p:sp>
        <p:nvSpPr>
          <p:cNvPr id="8" name="TextBox 7">
            <a:extLst>
              <a:ext uri="{FF2B5EF4-FFF2-40B4-BE49-F238E27FC236}">
                <a16:creationId xmlns:a16="http://schemas.microsoft.com/office/drawing/2014/main" id="{AED2F137-2300-C721-61D7-BE6A984F8F98}"/>
              </a:ext>
            </a:extLst>
          </p:cNvPr>
          <p:cNvSpPr txBox="1"/>
          <p:nvPr/>
        </p:nvSpPr>
        <p:spPr>
          <a:xfrm>
            <a:off x="675782" y="2755697"/>
            <a:ext cx="2223216" cy="2215991"/>
          </a:xfrm>
          <a:prstGeom prst="rect">
            <a:avLst/>
          </a:prstGeom>
          <a:noFill/>
        </p:spPr>
        <p:txBody>
          <a:bodyPr wrap="square" lIns="0" tIns="0" rIns="0" bIns="0" rtlCol="0">
            <a:spAutoFit/>
          </a:bodyPr>
          <a:lstStyle/>
          <a:p>
            <a:pPr algn="l"/>
            <a:r>
              <a:rPr lang="en-GB" sz="1000" b="1" err="1">
                <a:solidFill>
                  <a:schemeClr val="tx1"/>
                </a:solidFill>
              </a:rPr>
              <a:t>Veline</a:t>
            </a:r>
            <a:r>
              <a:rPr lang="en-GB" sz="1000" b="1">
                <a:solidFill>
                  <a:schemeClr val="tx1"/>
                </a:solidFill>
              </a:rPr>
              <a:t> Sabrina </a:t>
            </a:r>
            <a:r>
              <a:rPr lang="en-GB" sz="1000" b="1" err="1">
                <a:solidFill>
                  <a:schemeClr val="tx1"/>
                </a:solidFill>
              </a:rPr>
              <a:t>L'Esperance</a:t>
            </a:r>
            <a:r>
              <a:rPr lang="en-GB" sz="1000" b="1">
                <a:solidFill>
                  <a:schemeClr val="tx1"/>
                </a:solidFill>
              </a:rPr>
              <a:t> England – General Practice</a:t>
            </a:r>
          </a:p>
          <a:p>
            <a:pPr algn="l"/>
            <a:endParaRPr lang="en-GB" sz="1000" b="1">
              <a:solidFill>
                <a:schemeClr val="tx1"/>
              </a:solidFill>
            </a:endParaRPr>
          </a:p>
          <a:p>
            <a:pPr algn="l"/>
            <a:r>
              <a:rPr lang="en-GB" sz="1000">
                <a:solidFill>
                  <a:schemeClr val="tx1"/>
                </a:solidFill>
              </a:rPr>
              <a:t>She is an academic GP and an NIHR doctoral fellow at Kings College London, in which she researches health economics. </a:t>
            </a:r>
            <a:r>
              <a:rPr lang="en-GB" sz="1000" err="1">
                <a:solidFill>
                  <a:schemeClr val="tx1"/>
                </a:solidFill>
              </a:rPr>
              <a:t>Veline</a:t>
            </a:r>
            <a:r>
              <a:rPr lang="en-GB" sz="1000">
                <a:solidFill>
                  <a:schemeClr val="tx1"/>
                </a:solidFill>
              </a:rPr>
              <a:t> is a NICE technology appraisal committee member (B) and has been involved with 12 plaque psoriasis drug guidelines. Including "</a:t>
            </a:r>
            <a:r>
              <a:rPr lang="en-GB" sz="1000" err="1">
                <a:solidFill>
                  <a:schemeClr val="tx1"/>
                </a:solidFill>
              </a:rPr>
              <a:t>Ixekizumab</a:t>
            </a:r>
            <a:r>
              <a:rPr lang="en-GB" sz="1000">
                <a:solidFill>
                  <a:schemeClr val="tx1"/>
                </a:solidFill>
              </a:rPr>
              <a:t> for treating moderate to severe plaque psoriasis" (2017) and more recently "</a:t>
            </a:r>
            <a:r>
              <a:rPr lang="en-GB" sz="1000" err="1">
                <a:solidFill>
                  <a:schemeClr val="tx1"/>
                </a:solidFill>
              </a:rPr>
              <a:t>Deucravacitinib</a:t>
            </a:r>
            <a:r>
              <a:rPr lang="en-GB" sz="1000">
                <a:solidFill>
                  <a:schemeClr val="tx1"/>
                </a:solidFill>
              </a:rPr>
              <a:t> for treating moderate to severe plaque psoriasis" (2023).</a:t>
            </a:r>
          </a:p>
        </p:txBody>
      </p:sp>
      <p:pic>
        <p:nvPicPr>
          <p:cNvPr id="10" name="Picture 9">
            <a:extLst>
              <a:ext uri="{FF2B5EF4-FFF2-40B4-BE49-F238E27FC236}">
                <a16:creationId xmlns:a16="http://schemas.microsoft.com/office/drawing/2014/main" id="{6F6BDFA1-2FF3-FA24-AE6C-2489B4972DAD}"/>
              </a:ext>
            </a:extLst>
          </p:cNvPr>
          <p:cNvPicPr>
            <a:picLocks noChangeAspect="1"/>
          </p:cNvPicPr>
          <p:nvPr/>
        </p:nvPicPr>
        <p:blipFill rotWithShape="1">
          <a:blip r:embed="rId4"/>
          <a:srcRect l="5082" t="2352" r="8522"/>
          <a:stretch/>
        </p:blipFill>
        <p:spPr>
          <a:xfrm>
            <a:off x="2952212" y="1601477"/>
            <a:ext cx="992384" cy="1121635"/>
          </a:xfrm>
          <a:prstGeom prst="rect">
            <a:avLst/>
          </a:prstGeom>
          <a:ln w="28575">
            <a:solidFill>
              <a:schemeClr val="tx2"/>
            </a:solidFill>
          </a:ln>
        </p:spPr>
      </p:pic>
      <p:sp>
        <p:nvSpPr>
          <p:cNvPr id="11" name="TextBox 10">
            <a:extLst>
              <a:ext uri="{FF2B5EF4-FFF2-40B4-BE49-F238E27FC236}">
                <a16:creationId xmlns:a16="http://schemas.microsoft.com/office/drawing/2014/main" id="{EFC628D3-CDD1-26EA-4BCE-E125BF09FF84}"/>
              </a:ext>
            </a:extLst>
          </p:cNvPr>
          <p:cNvSpPr txBox="1"/>
          <p:nvPr/>
        </p:nvSpPr>
        <p:spPr>
          <a:xfrm>
            <a:off x="2963780" y="2755697"/>
            <a:ext cx="2183616" cy="3724841"/>
          </a:xfrm>
          <a:prstGeom prst="rect">
            <a:avLst/>
          </a:prstGeom>
          <a:noFill/>
        </p:spPr>
        <p:txBody>
          <a:bodyPr wrap="square" lIns="0" tIns="0" rIns="0" bIns="0" rtlCol="0">
            <a:spAutoFit/>
          </a:bodyPr>
          <a:lstStyle/>
          <a:p>
            <a:pPr algn="l"/>
            <a:r>
              <a:rPr lang="en-GB" sz="1000" b="1">
                <a:solidFill>
                  <a:schemeClr val="tx1"/>
                </a:solidFill>
              </a:rPr>
              <a:t>Catherine Howard Smith</a:t>
            </a:r>
            <a:endParaRPr lang="en-GB" sz="1000" b="1"/>
          </a:p>
          <a:p>
            <a:pPr algn="l"/>
            <a:r>
              <a:rPr lang="en-GB" sz="1000" b="1">
                <a:solidFill>
                  <a:schemeClr val="tx1"/>
                </a:solidFill>
              </a:rPr>
              <a:t>England - Dermatology</a:t>
            </a:r>
          </a:p>
          <a:p>
            <a:pPr algn="l"/>
            <a:r>
              <a:rPr lang="en-GB" sz="1000">
                <a:solidFill>
                  <a:schemeClr val="tx1"/>
                </a:solidFill>
              </a:rPr>
              <a:t>Catherine is an adjunct professor of dermatology and therapeutics and consultant dermatologist at St John’s Institute of Dermatology, Kings College London and Guys and St Thomas’ Hospital. She co-directs the Skin Therapy Research Unit and is the lead clinician in national specialised services for adults with severe psoriasis. She was a specialist reviewer on the Scottish Intercollegiate Guidelines Network "Diagnosis and management of psoriasis and psoriatic arthritis in adults" guideline (2010) chair of the NICE "Management of psoriasis" clinical guidelines (2012). More recently she was clinical expert and co-authored guidelines by NICE and the British Association of Dermatologists on psoriasis treatment, for example "British Association of Dermatologists guidelines for biologic therapy for psoriasis 2020: a rapid update" (2020).</a:t>
            </a:r>
          </a:p>
        </p:txBody>
      </p:sp>
      <p:pic>
        <p:nvPicPr>
          <p:cNvPr id="13" name="Picture 12">
            <a:extLst>
              <a:ext uri="{FF2B5EF4-FFF2-40B4-BE49-F238E27FC236}">
                <a16:creationId xmlns:a16="http://schemas.microsoft.com/office/drawing/2014/main" id="{2563EAF3-3A70-FB97-3266-0D7B1E6143CF}"/>
              </a:ext>
            </a:extLst>
          </p:cNvPr>
          <p:cNvPicPr>
            <a:picLocks noChangeAspect="1"/>
          </p:cNvPicPr>
          <p:nvPr/>
        </p:nvPicPr>
        <p:blipFill rotWithShape="1">
          <a:blip r:embed="rId5"/>
          <a:srcRect l="7774" r="7447"/>
          <a:stretch/>
        </p:blipFill>
        <p:spPr>
          <a:xfrm>
            <a:off x="5215191" y="1592073"/>
            <a:ext cx="992384" cy="1131039"/>
          </a:xfrm>
          <a:prstGeom prst="rect">
            <a:avLst/>
          </a:prstGeom>
          <a:ln w="28575">
            <a:solidFill>
              <a:schemeClr val="tx2"/>
            </a:solidFill>
          </a:ln>
        </p:spPr>
      </p:pic>
      <p:sp>
        <p:nvSpPr>
          <p:cNvPr id="14" name="TextBox 13">
            <a:extLst>
              <a:ext uri="{FF2B5EF4-FFF2-40B4-BE49-F238E27FC236}">
                <a16:creationId xmlns:a16="http://schemas.microsoft.com/office/drawing/2014/main" id="{E8FBAC7F-0733-55D9-82B2-2C2C3F737EBA}"/>
              </a:ext>
            </a:extLst>
          </p:cNvPr>
          <p:cNvSpPr txBox="1"/>
          <p:nvPr/>
        </p:nvSpPr>
        <p:spPr>
          <a:xfrm>
            <a:off x="5229719" y="2755697"/>
            <a:ext cx="2186122" cy="2923877"/>
          </a:xfrm>
          <a:prstGeom prst="rect">
            <a:avLst/>
          </a:prstGeom>
          <a:noFill/>
        </p:spPr>
        <p:txBody>
          <a:bodyPr wrap="square" lIns="0" tIns="0" rIns="0" bIns="0" rtlCol="0">
            <a:spAutoFit/>
          </a:bodyPr>
          <a:lstStyle/>
          <a:p>
            <a:pPr algn="l"/>
            <a:r>
              <a:rPr lang="en-GB" sz="1000" b="1">
                <a:solidFill>
                  <a:schemeClr val="tx1"/>
                </a:solidFill>
              </a:rPr>
              <a:t>Jonathan Nicholas William Noel Barker</a:t>
            </a:r>
          </a:p>
          <a:p>
            <a:pPr algn="l"/>
            <a:r>
              <a:rPr lang="en-GB" sz="1000" b="1">
                <a:solidFill>
                  <a:schemeClr val="tx1"/>
                </a:solidFill>
              </a:rPr>
              <a:t>England – Dermatology </a:t>
            </a:r>
          </a:p>
          <a:p>
            <a:pPr algn="l"/>
            <a:r>
              <a:rPr lang="en-GB" sz="1000">
                <a:solidFill>
                  <a:schemeClr val="tx1"/>
                </a:solidFill>
              </a:rPr>
              <a:t>Jonathan is a professor of medical dermatology at St John's Institute of Dermatology, where he also creased the severe psoriasis. He co-authored national and international guidelines including the International Psoriasis Council "Recategorization of psoriasis severity: Delphi consensus" (2019) and the "Clinical use of dimethyl fumarate in moderate-to-severe plaque-type psoriasis: a European expert consensus" (2018). Nationally,  he was on the clinical expert guideline committee of four NICE psoriasis treatment guidelines including "Ustekinumab for the treatment of adults with moderate to severe psoriasis" (updated 2017). </a:t>
            </a:r>
          </a:p>
        </p:txBody>
      </p:sp>
      <p:pic>
        <p:nvPicPr>
          <p:cNvPr id="16" name="Picture 15">
            <a:extLst>
              <a:ext uri="{FF2B5EF4-FFF2-40B4-BE49-F238E27FC236}">
                <a16:creationId xmlns:a16="http://schemas.microsoft.com/office/drawing/2014/main" id="{0F4B16B9-717F-4EB1-D08D-40357B1284C7}"/>
              </a:ext>
            </a:extLst>
          </p:cNvPr>
          <p:cNvPicPr>
            <a:picLocks noChangeAspect="1"/>
          </p:cNvPicPr>
          <p:nvPr/>
        </p:nvPicPr>
        <p:blipFill rotWithShape="1">
          <a:blip r:embed="rId6"/>
          <a:srcRect r="11731"/>
          <a:stretch/>
        </p:blipFill>
        <p:spPr>
          <a:xfrm>
            <a:off x="7498162" y="1616216"/>
            <a:ext cx="977044" cy="1106896"/>
          </a:xfrm>
          <a:prstGeom prst="rect">
            <a:avLst/>
          </a:prstGeom>
          <a:ln w="28575">
            <a:solidFill>
              <a:schemeClr val="tx2"/>
            </a:solidFill>
          </a:ln>
        </p:spPr>
      </p:pic>
      <p:sp>
        <p:nvSpPr>
          <p:cNvPr id="17" name="TextBox 16">
            <a:extLst>
              <a:ext uri="{FF2B5EF4-FFF2-40B4-BE49-F238E27FC236}">
                <a16:creationId xmlns:a16="http://schemas.microsoft.com/office/drawing/2014/main" id="{C6E00AE5-7603-E90E-2421-A36DCB59DE73}"/>
              </a:ext>
            </a:extLst>
          </p:cNvPr>
          <p:cNvSpPr txBox="1"/>
          <p:nvPr/>
        </p:nvSpPr>
        <p:spPr>
          <a:xfrm>
            <a:off x="7513918" y="2757216"/>
            <a:ext cx="2235653" cy="2369880"/>
          </a:xfrm>
          <a:prstGeom prst="rect">
            <a:avLst/>
          </a:prstGeom>
          <a:noFill/>
        </p:spPr>
        <p:txBody>
          <a:bodyPr wrap="square" lIns="0" tIns="0" rIns="0" bIns="0" rtlCol="0">
            <a:spAutoFit/>
          </a:bodyPr>
          <a:lstStyle/>
          <a:p>
            <a:pPr algn="l"/>
            <a:r>
              <a:rPr lang="en-GB" sz="1000" b="1">
                <a:solidFill>
                  <a:schemeClr val="tx1"/>
                </a:solidFill>
              </a:rPr>
              <a:t>David Chandler</a:t>
            </a:r>
            <a:endParaRPr lang="en-GB" sz="1000" b="1"/>
          </a:p>
          <a:p>
            <a:pPr algn="l"/>
            <a:r>
              <a:rPr lang="en-GB" sz="1000" b="1">
                <a:solidFill>
                  <a:schemeClr val="tx1"/>
                </a:solidFill>
              </a:rPr>
              <a:t>England - No </a:t>
            </a:r>
            <a:r>
              <a:rPr lang="en-GB" sz="1000" b="1"/>
              <a:t>S</a:t>
            </a:r>
            <a:r>
              <a:rPr lang="en-GB" sz="1000" b="1">
                <a:solidFill>
                  <a:schemeClr val="tx1"/>
                </a:solidFill>
              </a:rPr>
              <a:t>peciality</a:t>
            </a:r>
          </a:p>
          <a:p>
            <a:pPr algn="l"/>
            <a:r>
              <a:rPr lang="en-GB" sz="1000">
                <a:solidFill>
                  <a:schemeClr val="tx1"/>
                </a:solidFill>
              </a:rPr>
              <a:t>David is a psoriasis and psoriatic arthritis patient representative. He is the chief executive and co-founder of the Psoriasis and Psoriatic Arthritis Alliance. David is a patient expert and reviewer, in the UK and internationally. Including being a lay member for NICE, the Medicines and Healthcare products Regulatory Agency and the NIHR funding review panel. He is the patient expert on the NICE "</a:t>
            </a:r>
            <a:r>
              <a:rPr lang="en-GB" sz="1000" err="1">
                <a:solidFill>
                  <a:schemeClr val="tx1"/>
                </a:solidFill>
              </a:rPr>
              <a:t>Secukinumab</a:t>
            </a:r>
            <a:r>
              <a:rPr lang="en-GB" sz="1000">
                <a:solidFill>
                  <a:schemeClr val="tx1"/>
                </a:solidFill>
              </a:rPr>
              <a:t> for treating moderate to severe plaque psoriasis" (2015) guideline among others.</a:t>
            </a:r>
          </a:p>
        </p:txBody>
      </p:sp>
      <p:sp>
        <p:nvSpPr>
          <p:cNvPr id="18" name="TextBox 17">
            <a:extLst>
              <a:ext uri="{FF2B5EF4-FFF2-40B4-BE49-F238E27FC236}">
                <a16:creationId xmlns:a16="http://schemas.microsoft.com/office/drawing/2014/main" id="{B3F8859C-5B39-8426-552F-9C1ECB51997B}"/>
              </a:ext>
            </a:extLst>
          </p:cNvPr>
          <p:cNvSpPr txBox="1"/>
          <p:nvPr/>
        </p:nvSpPr>
        <p:spPr>
          <a:xfrm>
            <a:off x="9813530" y="2755697"/>
            <a:ext cx="2066544" cy="2369880"/>
          </a:xfrm>
          <a:prstGeom prst="rect">
            <a:avLst/>
          </a:prstGeom>
          <a:noFill/>
        </p:spPr>
        <p:txBody>
          <a:bodyPr wrap="square" lIns="0" tIns="0" rIns="0" bIns="0" rtlCol="0">
            <a:spAutoFit/>
          </a:bodyPr>
          <a:lstStyle/>
          <a:p>
            <a:pPr algn="l"/>
            <a:r>
              <a:rPr lang="en-GB" sz="1000" b="1">
                <a:solidFill>
                  <a:schemeClr val="tx1"/>
                </a:solidFill>
              </a:rPr>
              <a:t>Pamela Margaret McHenry Northen Ireland - Dermatology</a:t>
            </a:r>
          </a:p>
          <a:p>
            <a:pPr algn="l"/>
            <a:r>
              <a:rPr lang="en-GB" sz="1000">
                <a:solidFill>
                  <a:schemeClr val="tx1"/>
                </a:solidFill>
              </a:rPr>
              <a:t>Pamela is consultant dermatologist practising in the Belfast Skin Clinic which she founded. In addition to her clinical work, Dr McHenry has published over 40 peer-reviewed publications. She is involved in NICE approved British Association of Dermatologist guidelines for dermatology therapy, including "guidelines for the safe and effective prescribing of oral ciclosporin in dermatology" (2018) and "guidelines for the safe and effective prescribing of methotrexate for skin disease" (2016).</a:t>
            </a:r>
          </a:p>
        </p:txBody>
      </p:sp>
      <p:pic>
        <p:nvPicPr>
          <p:cNvPr id="20" name="Picture 19">
            <a:extLst>
              <a:ext uri="{FF2B5EF4-FFF2-40B4-BE49-F238E27FC236}">
                <a16:creationId xmlns:a16="http://schemas.microsoft.com/office/drawing/2014/main" id="{8D7289BE-E0D7-3FBE-BDEE-3C517A1B8B99}"/>
              </a:ext>
            </a:extLst>
          </p:cNvPr>
          <p:cNvPicPr>
            <a:picLocks noChangeAspect="1"/>
          </p:cNvPicPr>
          <p:nvPr/>
        </p:nvPicPr>
        <p:blipFill rotWithShape="1">
          <a:blip r:embed="rId7"/>
          <a:srcRect l="19407" r="12495" b="3564"/>
          <a:stretch/>
        </p:blipFill>
        <p:spPr>
          <a:xfrm>
            <a:off x="9781550" y="1610710"/>
            <a:ext cx="977036" cy="1106887"/>
          </a:xfrm>
          <a:prstGeom prst="rect">
            <a:avLst/>
          </a:prstGeom>
          <a:ln w="28575">
            <a:solidFill>
              <a:schemeClr val="tx2"/>
            </a:solidFill>
          </a:ln>
        </p:spPr>
      </p:pic>
      <p:pic>
        <p:nvPicPr>
          <p:cNvPr id="6" name="Graphic 5" descr="Document with solid fill">
            <a:extLst>
              <a:ext uri="{FF2B5EF4-FFF2-40B4-BE49-F238E27FC236}">
                <a16:creationId xmlns:a16="http://schemas.microsoft.com/office/drawing/2014/main" id="{5FA37B45-BC06-1648-B989-CA1828950D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8189" y="2343352"/>
            <a:ext cx="392680" cy="392680"/>
          </a:xfrm>
          <a:prstGeom prst="rect">
            <a:avLst/>
          </a:prstGeom>
        </p:spPr>
      </p:pic>
      <p:pic>
        <p:nvPicPr>
          <p:cNvPr id="9" name="Graphic 8" descr="Document with solid fill">
            <a:extLst>
              <a:ext uri="{FF2B5EF4-FFF2-40B4-BE49-F238E27FC236}">
                <a16:creationId xmlns:a16="http://schemas.microsoft.com/office/drawing/2014/main" id="{6D8BE467-08C3-5CBD-9A31-E190EED694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6371" y="2343352"/>
            <a:ext cx="392680" cy="392680"/>
          </a:xfrm>
          <a:prstGeom prst="rect">
            <a:avLst/>
          </a:prstGeom>
        </p:spPr>
      </p:pic>
      <p:grpSp>
        <p:nvGrpSpPr>
          <p:cNvPr id="21" name="Group 20">
            <a:extLst>
              <a:ext uri="{FF2B5EF4-FFF2-40B4-BE49-F238E27FC236}">
                <a16:creationId xmlns:a16="http://schemas.microsoft.com/office/drawing/2014/main" id="{61BD1F68-B8EA-ECF8-371B-C3FFF14946C8}"/>
              </a:ext>
            </a:extLst>
          </p:cNvPr>
          <p:cNvGrpSpPr/>
          <p:nvPr/>
        </p:nvGrpSpPr>
        <p:grpSpPr>
          <a:xfrm>
            <a:off x="4075727" y="6331262"/>
            <a:ext cx="4040547" cy="402552"/>
            <a:chOff x="2624930" y="6331262"/>
            <a:chExt cx="4040547" cy="402552"/>
          </a:xfrm>
        </p:grpSpPr>
        <p:pic>
          <p:nvPicPr>
            <p:cNvPr id="22" name="Graphic 21" descr="Document with solid fill">
              <a:extLst>
                <a:ext uri="{FF2B5EF4-FFF2-40B4-BE49-F238E27FC236}">
                  <a16:creationId xmlns:a16="http://schemas.microsoft.com/office/drawing/2014/main" id="{DA09E5D3-D70E-AF0C-2396-623B386EFD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8863" y="6341134"/>
              <a:ext cx="392680" cy="392680"/>
            </a:xfrm>
            <a:prstGeom prst="rect">
              <a:avLst/>
            </a:prstGeom>
          </p:spPr>
        </p:pic>
        <p:pic>
          <p:nvPicPr>
            <p:cNvPr id="23" name="Graphic 22" descr="Document with solid fill">
              <a:extLst>
                <a:ext uri="{FF2B5EF4-FFF2-40B4-BE49-F238E27FC236}">
                  <a16:creationId xmlns:a16="http://schemas.microsoft.com/office/drawing/2014/main" id="{9C9DA029-A45B-ED60-7C4B-70A5B63793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4930" y="6331262"/>
              <a:ext cx="392680" cy="392680"/>
            </a:xfrm>
            <a:prstGeom prst="rect">
              <a:avLst/>
            </a:prstGeom>
          </p:spPr>
        </p:pic>
        <p:sp>
          <p:nvSpPr>
            <p:cNvPr id="24" name="TextBox 23">
              <a:extLst>
                <a:ext uri="{FF2B5EF4-FFF2-40B4-BE49-F238E27FC236}">
                  <a16:creationId xmlns:a16="http://schemas.microsoft.com/office/drawing/2014/main" id="{CE3B09B8-5248-491F-AA42-86DB6AC2FC74}"/>
                </a:ext>
              </a:extLst>
            </p:cNvPr>
            <p:cNvSpPr txBox="1"/>
            <p:nvPr/>
          </p:nvSpPr>
          <p:spPr>
            <a:xfrm>
              <a:off x="3017610" y="6460530"/>
              <a:ext cx="3647867" cy="153888"/>
            </a:xfrm>
            <a:prstGeom prst="rect">
              <a:avLst/>
            </a:prstGeom>
            <a:noFill/>
          </p:spPr>
          <p:txBody>
            <a:bodyPr wrap="square" lIns="0" tIns="0" rIns="0" bIns="0" rtlCol="0">
              <a:spAutoFit/>
            </a:bodyPr>
            <a:lstStyle/>
            <a:p>
              <a:pPr algn="l"/>
              <a:r>
                <a:rPr lang="en-GB" sz="1000">
                  <a:solidFill>
                    <a:schemeClr val="tx1"/>
                  </a:solidFill>
                </a:rPr>
                <a:t>Recommended		Back-up Recommendation</a:t>
              </a:r>
            </a:p>
          </p:txBody>
        </p:sp>
      </p:grpSp>
    </p:spTree>
    <p:extLst>
      <p:ext uri="{BB962C8B-B14F-4D97-AF65-F5344CB8AC3E}">
        <p14:creationId xmlns:p14="http://schemas.microsoft.com/office/powerpoint/2010/main" val="3365377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ADCC1F-8DE9-AC0A-3011-6C242C657044}"/>
              </a:ext>
            </a:extLst>
          </p:cNvPr>
          <p:cNvSpPr>
            <a:spLocks noGrp="1"/>
          </p:cNvSpPr>
          <p:nvPr>
            <p:ph type="dt" sz="half" idx="10"/>
          </p:nvPr>
        </p:nvSpPr>
        <p:spPr/>
        <p:txBody>
          <a:bodyPr/>
          <a:lstStyle/>
          <a:p>
            <a:fld id="{AB09BF81-F427-4996-8B0B-04F621D69C94}" type="datetime4">
              <a:rPr lang="en-US" smtClean="0"/>
              <a:t>June 17, 2025</a:t>
            </a:fld>
            <a:endParaRPr lang="en-US"/>
          </a:p>
        </p:txBody>
      </p:sp>
      <p:sp>
        <p:nvSpPr>
          <p:cNvPr id="6" name="Slide Number Placeholder 5">
            <a:extLst>
              <a:ext uri="{FF2B5EF4-FFF2-40B4-BE49-F238E27FC236}">
                <a16:creationId xmlns:a16="http://schemas.microsoft.com/office/drawing/2014/main" id="{C94719C3-30E0-DE27-482C-0639B7CAC125}"/>
              </a:ext>
            </a:extLst>
          </p:cNvPr>
          <p:cNvSpPr>
            <a:spLocks noGrp="1"/>
          </p:cNvSpPr>
          <p:nvPr>
            <p:ph type="sldNum" sz="quarter" idx="12"/>
          </p:nvPr>
        </p:nvSpPr>
        <p:spPr/>
        <p:txBody>
          <a:bodyPr/>
          <a:lstStyle/>
          <a:p>
            <a:r>
              <a:rPr lang="en-US"/>
              <a:t>46</a:t>
            </a:r>
          </a:p>
        </p:txBody>
      </p:sp>
      <p:sp>
        <p:nvSpPr>
          <p:cNvPr id="2" name="Title 1">
            <a:extLst>
              <a:ext uri="{FF2B5EF4-FFF2-40B4-BE49-F238E27FC236}">
                <a16:creationId xmlns:a16="http://schemas.microsoft.com/office/drawing/2014/main" id="{81570713-210B-C06C-F6D6-320F487F1785}"/>
              </a:ext>
            </a:extLst>
          </p:cNvPr>
          <p:cNvSpPr>
            <a:spLocks noGrp="1"/>
          </p:cNvSpPr>
          <p:nvPr>
            <p:ph type="title"/>
          </p:nvPr>
        </p:nvSpPr>
        <p:spPr/>
        <p:txBody>
          <a:bodyPr/>
          <a:lstStyle/>
          <a:p>
            <a:r>
              <a:rPr lang="en-GB"/>
              <a:t>Selecting Recommendations</a:t>
            </a:r>
          </a:p>
        </p:txBody>
      </p:sp>
    </p:spTree>
    <p:extLst>
      <p:ext uri="{BB962C8B-B14F-4D97-AF65-F5344CB8AC3E}">
        <p14:creationId xmlns:p14="http://schemas.microsoft.com/office/powerpoint/2010/main" val="2999960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C8E41A-4D8F-070B-D9EE-16FD5A7ED8FE}"/>
              </a:ext>
            </a:extLst>
          </p:cNvPr>
          <p:cNvSpPr>
            <a:spLocks noGrp="1"/>
          </p:cNvSpPr>
          <p:nvPr>
            <p:ph type="title"/>
          </p:nvPr>
        </p:nvSpPr>
        <p:spPr/>
        <p:txBody>
          <a:bodyPr/>
          <a:lstStyle/>
          <a:p>
            <a:r>
              <a:rPr lang="en-GB"/>
              <a:t>Enstilar Executive Summary</a:t>
            </a:r>
          </a:p>
        </p:txBody>
      </p:sp>
      <p:sp>
        <p:nvSpPr>
          <p:cNvPr id="4" name="Date Placeholder 3">
            <a:extLst>
              <a:ext uri="{FF2B5EF4-FFF2-40B4-BE49-F238E27FC236}">
                <a16:creationId xmlns:a16="http://schemas.microsoft.com/office/drawing/2014/main" id="{ECE3FB13-75AC-243C-F793-55339E1C7F67}"/>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756861D8-7449-8FFE-3B52-D19EDCD947A2}"/>
              </a:ext>
            </a:extLst>
          </p:cNvPr>
          <p:cNvSpPr>
            <a:spLocks noGrp="1"/>
          </p:cNvSpPr>
          <p:nvPr>
            <p:ph type="sldNum" sz="quarter" idx="22"/>
          </p:nvPr>
        </p:nvSpPr>
        <p:spPr/>
        <p:txBody>
          <a:bodyPr/>
          <a:lstStyle/>
          <a:p>
            <a:fld id="{24C8C45C-947F-4981-8B3F-4F32E973C901}" type="slidenum">
              <a:rPr lang="en-US" smtClean="0"/>
              <a:pPr/>
              <a:t>47</a:t>
            </a:fld>
            <a:endParaRPr lang="en-US"/>
          </a:p>
        </p:txBody>
      </p:sp>
      <p:graphicFrame>
        <p:nvGraphicFramePr>
          <p:cNvPr id="8" name="Content Placeholder 6">
            <a:extLst>
              <a:ext uri="{FF2B5EF4-FFF2-40B4-BE49-F238E27FC236}">
                <a16:creationId xmlns:a16="http://schemas.microsoft.com/office/drawing/2014/main" id="{5B1148BE-084E-9FA9-6A76-BE234408642C}"/>
              </a:ext>
            </a:extLst>
          </p:cNvPr>
          <p:cNvGraphicFramePr>
            <a:graphicFrameLocks/>
          </p:cNvGraphicFramePr>
          <p:nvPr>
            <p:extLst>
              <p:ext uri="{D42A27DB-BD31-4B8C-83A1-F6EECF244321}">
                <p14:modId xmlns:p14="http://schemas.microsoft.com/office/powerpoint/2010/main" val="696210486"/>
              </p:ext>
            </p:extLst>
          </p:nvPr>
        </p:nvGraphicFramePr>
        <p:xfrm>
          <a:off x="1245222" y="1266825"/>
          <a:ext cx="10686337" cy="5431834"/>
        </p:xfrm>
        <a:graphic>
          <a:graphicData uri="http://schemas.openxmlformats.org/drawingml/2006/table">
            <a:tbl>
              <a:tblPr bandRow="1"/>
              <a:tblGrid>
                <a:gridCol w="1992854">
                  <a:extLst>
                    <a:ext uri="{9D8B030D-6E8A-4147-A177-3AD203B41FA5}">
                      <a16:colId xmlns:a16="http://schemas.microsoft.com/office/drawing/2014/main" val="20000"/>
                    </a:ext>
                  </a:extLst>
                </a:gridCol>
                <a:gridCol w="4308589">
                  <a:extLst>
                    <a:ext uri="{9D8B030D-6E8A-4147-A177-3AD203B41FA5}">
                      <a16:colId xmlns:a16="http://schemas.microsoft.com/office/drawing/2014/main" val="834460609"/>
                    </a:ext>
                  </a:extLst>
                </a:gridCol>
                <a:gridCol w="4384894">
                  <a:extLst>
                    <a:ext uri="{9D8B030D-6E8A-4147-A177-3AD203B41FA5}">
                      <a16:colId xmlns:a16="http://schemas.microsoft.com/office/drawing/2014/main" val="3875087294"/>
                    </a:ext>
                  </a:extLst>
                </a:gridCol>
              </a:tblGrid>
              <a:tr h="43236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GB" sz="1000" b="1" kern="1200">
                          <a:solidFill>
                            <a:schemeClr val="bg1"/>
                          </a:solidFill>
                          <a:latin typeface="+mn-lt"/>
                          <a:ea typeface="+mn-ea"/>
                          <a:cs typeface="+mn-cs"/>
                        </a:rPr>
                        <a:t>Brand Vision</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gridSpan="2">
                  <a:txBody>
                    <a:bodyPr/>
                    <a:lstStyle/>
                    <a:p>
                      <a:pPr algn="l" defTabSz="914377">
                        <a:lnSpc>
                          <a:spcPct val="100000"/>
                        </a:lnSpc>
                        <a:spcBef>
                          <a:spcPts val="0"/>
                        </a:spcBef>
                        <a:defRPr/>
                      </a:pPr>
                      <a:r>
                        <a:rPr kumimoji="1" lang="en-GB" sz="1000">
                          <a:solidFill>
                            <a:schemeClr val="tx1"/>
                          </a:solidFill>
                          <a:latin typeface="+mn-lt"/>
                          <a:ea typeface="+mn-ea"/>
                          <a:cs typeface="+mn-cs"/>
                        </a:rPr>
                        <a:t>Capture the full value of the topical psoriasis portfolio by accelerating growth for Enstilar in order to remain the most prescribed topical cal/bd brand within psoriasis.</a:t>
                      </a: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889194763"/>
                  </a:ext>
                </a:extLst>
              </a:tr>
              <a:tr h="704908">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GB" sz="1000" b="1" kern="1200">
                          <a:solidFill>
                            <a:schemeClr val="bg1"/>
                          </a:solidFill>
                          <a:latin typeface="+mn-lt"/>
                          <a:ea typeface="+mn-ea"/>
                          <a:cs typeface="+mn-cs"/>
                        </a:rPr>
                        <a:t>Brand Positioning</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A17C"/>
                          </a:solidFill>
                          <a:effectLst/>
                          <a:uLnTx/>
                          <a:uFillTx/>
                          <a:latin typeface="Gilroy Office"/>
                          <a:ea typeface="+mn-ea"/>
                          <a:cs typeface="+mn-cs"/>
                        </a:rPr>
                        <a:t>For</a:t>
                      </a:r>
                      <a:r>
                        <a:rPr kumimoji="0" lang="en-US" sz="1000" b="0" i="0" u="none" strike="noStrike" kern="1200" cap="none" spc="0" normalizeH="0" baseline="0" noProof="0">
                          <a:ln>
                            <a:noFill/>
                          </a:ln>
                          <a:solidFill>
                            <a:srgbClr val="204131"/>
                          </a:solidFill>
                          <a:effectLst/>
                          <a:uLnTx/>
                          <a:uFillTx/>
                          <a:latin typeface="Gilroy Office"/>
                          <a:ea typeface="+mn-ea"/>
                          <a:cs typeface="+mn-cs"/>
                        </a:rPr>
                        <a:t> p</a:t>
                      </a:r>
                      <a:r>
                        <a:rPr kumimoji="0" lang="en-GB" sz="1000" b="0" i="0" u="none" strike="noStrike" kern="1200" cap="none" spc="0" normalizeH="0" baseline="0" noProof="0" err="1">
                          <a:ln>
                            <a:noFill/>
                          </a:ln>
                          <a:solidFill>
                            <a:srgbClr val="204131"/>
                          </a:solidFill>
                          <a:effectLst/>
                          <a:uLnTx/>
                          <a:uFillTx/>
                          <a:latin typeface="Gilroy Office"/>
                          <a:ea typeface="Calibri" panose="020F0502020204030204" pitchFamily="34" charset="0"/>
                          <a:cs typeface="+mn-cs"/>
                        </a:rPr>
                        <a:t>atients</a:t>
                      </a:r>
                      <a:r>
                        <a:rPr kumimoji="0" lang="en-GB" sz="1000" b="0" i="0" u="none" strike="noStrike" kern="1200" cap="none" spc="0" normalizeH="0" baseline="0" noProof="0">
                          <a:ln>
                            <a:noFill/>
                          </a:ln>
                          <a:solidFill>
                            <a:srgbClr val="204131"/>
                          </a:solidFill>
                          <a:effectLst/>
                          <a:uLnTx/>
                          <a:uFillTx/>
                          <a:latin typeface="Gilroy Office"/>
                          <a:ea typeface="Calibri" panose="020F0502020204030204" pitchFamily="34" charset="0"/>
                          <a:cs typeface="+mn-cs"/>
                        </a:rPr>
                        <a:t> diagnosed for the first time or dissatisfied with current 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A17C"/>
                          </a:solidFill>
                          <a:effectLst/>
                          <a:uLnTx/>
                          <a:uFillTx/>
                          <a:latin typeface="Gilroy Office"/>
                          <a:ea typeface="+mn-ea"/>
                          <a:cs typeface="+mn-cs"/>
                        </a:rPr>
                        <a:t>Enstilar</a:t>
                      </a:r>
                      <a:r>
                        <a:rPr kumimoji="0" lang="en-US" sz="1000" b="0" i="0" u="none" strike="noStrike" kern="1200" cap="none" spc="0" normalizeH="0" baseline="0" noProof="0">
                          <a:ln>
                            <a:noFill/>
                          </a:ln>
                          <a:solidFill>
                            <a:srgbClr val="204131"/>
                          </a:solidFill>
                          <a:effectLst/>
                          <a:uLnTx/>
                          <a:uFillTx/>
                          <a:latin typeface="Gilroy Office"/>
                          <a:ea typeface="+mn-ea"/>
                          <a:cs typeface="+mn-cs"/>
                        </a:rPr>
                        <a:t> is the unique spray foam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A17C"/>
                          </a:solidFill>
                          <a:effectLst/>
                          <a:uLnTx/>
                          <a:uFillTx/>
                          <a:latin typeface="Gilroy Office"/>
                          <a:ea typeface="+mn-ea"/>
                          <a:cs typeface="+mn-cs"/>
                        </a:rPr>
                        <a:t>That</a:t>
                      </a:r>
                      <a:r>
                        <a:rPr kumimoji="0" lang="en-US" sz="1000" b="0" i="0" u="none" strike="noStrike" kern="1200" cap="none" spc="0" normalizeH="0" baseline="0" noProof="0">
                          <a:ln>
                            <a:noFill/>
                          </a:ln>
                          <a:solidFill>
                            <a:srgbClr val="204131"/>
                          </a:solidFill>
                          <a:effectLst/>
                          <a:uLnTx/>
                          <a:uFillTx/>
                          <a:latin typeface="Gilroy Office"/>
                          <a:ea typeface="+mn-ea"/>
                          <a:cs typeface="+mn-cs"/>
                        </a:rPr>
                        <a:t> provides superior efficacy with a maintained safety profile when compared to TCS and other formulations of Cal/BD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A17C"/>
                          </a:solidFill>
                          <a:effectLst/>
                          <a:uLnTx/>
                          <a:uFillTx/>
                          <a:latin typeface="Gilroy Office"/>
                          <a:ea typeface="+mn-ea"/>
                          <a:cs typeface="+mn-cs"/>
                        </a:rPr>
                        <a:t>So that </a:t>
                      </a:r>
                      <a:r>
                        <a:rPr kumimoji="0" lang="en-US" sz="1000" b="0" i="0" u="none" strike="noStrike" kern="1200" cap="none" spc="0" normalizeH="0" baseline="0" noProof="0">
                          <a:ln>
                            <a:noFill/>
                          </a:ln>
                          <a:solidFill>
                            <a:srgbClr val="204131"/>
                          </a:solidFill>
                          <a:effectLst/>
                          <a:uLnTx/>
                          <a:uFillTx/>
                          <a:latin typeface="Gilroy Office"/>
                          <a:ea typeface="+mn-ea"/>
                          <a:cs typeface="+mn-cs"/>
                        </a:rPr>
                        <a:t>patients can get it right from the start and get on with their everyday life</a:t>
                      </a:r>
                      <a:endParaRPr kumimoji="0" lang="en-US" sz="1050" b="0" i="0" u="none" strike="noStrike" kern="1200" cap="none" spc="0" normalizeH="0" baseline="0" noProof="0">
                        <a:ln>
                          <a:noFill/>
                        </a:ln>
                        <a:solidFill>
                          <a:srgbClr val="FFFFFF"/>
                        </a:solidFill>
                        <a:effectLst/>
                        <a:uLnTx/>
                        <a:uFillTx/>
                        <a:latin typeface="Gilroy Office"/>
                        <a:ea typeface="+mn-ea"/>
                        <a:cs typeface="+mn-cs"/>
                      </a:endParaRP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565860">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FFC000"/>
                        </a:buClr>
                        <a:buSzPct val="200000"/>
                        <a:buFont typeface="Arial" panose="020B0604020202020204" pitchFamily="34" charset="0"/>
                        <a:buNone/>
                        <a:tabLst/>
                        <a:defRPr/>
                      </a:pPr>
                      <a:r>
                        <a:rPr kumimoji="1" lang="en-GB" sz="1000" b="1" kern="1200">
                          <a:solidFill>
                            <a:schemeClr val="bg1"/>
                          </a:solidFill>
                          <a:latin typeface="+mn-lt"/>
                          <a:ea typeface="+mn-ea"/>
                          <a:cs typeface="+mn-cs"/>
                        </a:rPr>
                        <a:t>Summary of                       Brand Performance</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0000"/>
                        </a:solidFill>
                        <a:effectLst/>
                        <a:uLnTx/>
                        <a:uFillTx/>
                        <a:latin typeface="+mn-lt"/>
                        <a:ea typeface="+mn-ea"/>
                        <a:cs typeface="+mn-cs"/>
                      </a:endParaRP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374202916"/>
                  </a:ext>
                </a:extLst>
              </a:tr>
              <a:tr h="140185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FFC000"/>
                        </a:buClr>
                        <a:buSzPct val="200000"/>
                        <a:buFont typeface="Arial" panose="020B0604020202020204" pitchFamily="34" charset="0"/>
                        <a:buNone/>
                        <a:tabLst/>
                        <a:defRPr/>
                      </a:pPr>
                      <a:r>
                        <a:rPr kumimoji="1" lang="en-GB" sz="1000" b="1" kern="1200">
                          <a:solidFill>
                            <a:schemeClr val="bg1"/>
                          </a:solidFill>
                          <a:latin typeface="+mn-lt"/>
                          <a:ea typeface="+mn-ea"/>
                          <a:cs typeface="+mn-cs"/>
                        </a:rPr>
                        <a:t>Core Learnings &amp; Implications</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171450" indent="-171450" algn="l">
                        <a:buFont typeface="Arial" panose="020B0604020202020204" pitchFamily="34" charset="0"/>
                        <a:buChar char="•"/>
                      </a:pPr>
                      <a:r>
                        <a:rPr lang="en-GB" sz="1000">
                          <a:solidFill>
                            <a:schemeClr val="tx1"/>
                          </a:solidFill>
                        </a:rPr>
                        <a:t>Overall </a:t>
                      </a:r>
                      <a:r>
                        <a:rPr lang="en-GB" sz="1000" b="1">
                          <a:solidFill>
                            <a:schemeClr val="tx1"/>
                          </a:solidFill>
                        </a:rPr>
                        <a:t>strong brand awareness </a:t>
                      </a:r>
                      <a:r>
                        <a:rPr lang="en-GB" sz="1000">
                          <a:solidFill>
                            <a:schemeClr val="tx1"/>
                          </a:solidFill>
                        </a:rPr>
                        <a:t>and </a:t>
                      </a:r>
                      <a:r>
                        <a:rPr lang="en-GB" sz="1000" b="1">
                          <a:solidFill>
                            <a:schemeClr val="tx1"/>
                          </a:solidFill>
                        </a:rPr>
                        <a:t>advocacy</a:t>
                      </a:r>
                      <a:r>
                        <a:rPr lang="en-GB" sz="1000">
                          <a:solidFill>
                            <a:schemeClr val="tx1"/>
                          </a:solidFill>
                        </a:rPr>
                        <a:t> for Enstilar (76 / 135 formularies with Enstilar 1</a:t>
                      </a:r>
                      <a:r>
                        <a:rPr lang="en-GB" sz="1000" baseline="30000">
                          <a:solidFill>
                            <a:schemeClr val="tx1"/>
                          </a:solidFill>
                        </a:rPr>
                        <a:t>st</a:t>
                      </a:r>
                      <a:r>
                        <a:rPr lang="en-GB" sz="1000">
                          <a:solidFill>
                            <a:schemeClr val="tx1"/>
                          </a:solidFill>
                        </a:rPr>
                        <a:t>/2</a:t>
                      </a:r>
                      <a:r>
                        <a:rPr lang="en-GB" sz="1000" baseline="30000">
                          <a:solidFill>
                            <a:schemeClr val="tx1"/>
                          </a:solidFill>
                        </a:rPr>
                        <a:t>nd</a:t>
                      </a:r>
                      <a:r>
                        <a:rPr lang="en-GB" sz="1000">
                          <a:solidFill>
                            <a:schemeClr val="tx1"/>
                          </a:solidFill>
                        </a:rPr>
                        <a:t> line)</a:t>
                      </a:r>
                    </a:p>
                    <a:p>
                      <a:pPr marL="171450" indent="-171450" algn="l">
                        <a:buFont typeface="Arial" panose="020B0604020202020204" pitchFamily="34" charset="0"/>
                        <a:buChar char="•"/>
                      </a:pPr>
                      <a:r>
                        <a:rPr lang="en-GB" sz="1000" b="1">
                          <a:solidFill>
                            <a:schemeClr val="tx1"/>
                          </a:solidFill>
                        </a:rPr>
                        <a:t>Important prescribing factors </a:t>
                      </a:r>
                      <a:r>
                        <a:rPr lang="en-GB" sz="1000">
                          <a:solidFill>
                            <a:schemeClr val="tx1"/>
                          </a:solidFill>
                        </a:rPr>
                        <a:t>for Psoriasis Treatment choice: Efficacy, Tolerability, Fast Onset of Action.  Enstilar dominates Efficacy &amp; Fast onset of Action</a:t>
                      </a:r>
                    </a:p>
                    <a:p>
                      <a:pPr marL="171450" indent="-171450" algn="l">
                        <a:buFont typeface="Arial" panose="020B0604020202020204" pitchFamily="34" charset="0"/>
                        <a:buChar char="•"/>
                      </a:pPr>
                      <a:r>
                        <a:rPr lang="en-GB" sz="1000">
                          <a:solidFill>
                            <a:schemeClr val="tx1"/>
                          </a:solidFill>
                        </a:rPr>
                        <a:t>HCPs predominance in UK for remote engagements. </a:t>
                      </a:r>
                      <a:r>
                        <a:rPr lang="en-GB" sz="1000" b="1">
                          <a:solidFill>
                            <a:schemeClr val="tx1"/>
                          </a:solidFill>
                        </a:rPr>
                        <a:t>Project Connacht (digital </a:t>
                      </a:r>
                      <a:r>
                        <a:rPr lang="en-GB" sz="1000" b="1"/>
                        <a:t>only customer engagement)</a:t>
                      </a:r>
                      <a:r>
                        <a:rPr lang="en-GB" sz="1000" b="1">
                          <a:solidFill>
                            <a:schemeClr val="tx1"/>
                          </a:solidFill>
                        </a:rPr>
                        <a:t> achieving ~10-12% growth</a:t>
                      </a:r>
                      <a:r>
                        <a:rPr lang="en-GB" sz="1000">
                          <a:solidFill>
                            <a:schemeClr val="tx1"/>
                          </a:solidFill>
                        </a:rPr>
                        <a:t>. </a:t>
                      </a:r>
                    </a:p>
                    <a:p>
                      <a:pPr marL="171450" indent="-171450" algn="l">
                        <a:buFont typeface="Arial" panose="020B0604020202020204" pitchFamily="34" charset="0"/>
                        <a:buChar char="•"/>
                      </a:pPr>
                      <a:r>
                        <a:rPr lang="en-GB" sz="1000"/>
                        <a:t>Existing blind spot- Source of Dynamic Business for Enstilar growth</a:t>
                      </a:r>
                      <a:endParaRPr lang="en-GB" sz="1000">
                        <a:solidFill>
                          <a:schemeClr val="tx1"/>
                        </a:solidFill>
                      </a:endParaRP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Char char="•"/>
                        <a:tabLst/>
                        <a:defRPr/>
                      </a:pPr>
                      <a:r>
                        <a:rPr kumimoji="0" lang="en-GB" sz="1000" b="0" i="0" u="none" strike="noStrike" kern="1200" cap="none" spc="0" normalizeH="0" baseline="0" noProof="0">
                          <a:ln>
                            <a:noFill/>
                          </a:ln>
                          <a:solidFill>
                            <a:schemeClr val="tx1"/>
                          </a:solidFill>
                          <a:effectLst/>
                          <a:uLnTx/>
                          <a:uFillTx/>
                          <a:latin typeface="+mn-lt"/>
                          <a:ea typeface="+mn-ea"/>
                          <a:cs typeface="+mn-cs"/>
                        </a:rPr>
                        <a:t>Continue to drive </a:t>
                      </a:r>
                      <a:r>
                        <a:rPr kumimoji="0" lang="en-GB" sz="1000" b="1" i="0" u="none" strike="noStrike" kern="1200" cap="none" spc="0" normalizeH="0" baseline="0" noProof="0">
                          <a:ln>
                            <a:noFill/>
                          </a:ln>
                          <a:solidFill>
                            <a:schemeClr val="tx1"/>
                          </a:solidFill>
                          <a:effectLst/>
                          <a:uLnTx/>
                          <a:uFillTx/>
                          <a:latin typeface="+mn-lt"/>
                          <a:ea typeface="+mn-ea"/>
                          <a:cs typeface="+mn-cs"/>
                        </a:rPr>
                        <a:t>efficacy, tolerability and fast onset of action messaging </a:t>
                      </a:r>
                      <a:r>
                        <a:rPr kumimoji="0" lang="en-GB" sz="1000" b="0" i="0" u="none" strike="noStrike" kern="1200" cap="none" spc="0" normalizeH="0" baseline="0" noProof="0">
                          <a:ln>
                            <a:noFill/>
                          </a:ln>
                          <a:solidFill>
                            <a:schemeClr val="tx1"/>
                          </a:solidFill>
                          <a:effectLst/>
                          <a:uLnTx/>
                          <a:uFillTx/>
                          <a:latin typeface="+mn-lt"/>
                          <a:ea typeface="+mn-ea"/>
                          <a:cs typeface="+mn-cs"/>
                        </a:rPr>
                        <a:t>to support HCP view of increased future prescribing of Enstilar</a:t>
                      </a:r>
                    </a:p>
                    <a:p>
                      <a:pPr marL="171450" marR="0" lvl="0" indent="-17145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Char char="•"/>
                        <a:tabLst/>
                        <a:defRPr/>
                      </a:pPr>
                      <a:r>
                        <a:rPr kumimoji="0" lang="en-GB" sz="1000" b="0" i="0" u="none" strike="noStrike" kern="1200" cap="none" spc="0" normalizeH="0" baseline="0" noProof="0">
                          <a:ln>
                            <a:noFill/>
                          </a:ln>
                          <a:solidFill>
                            <a:schemeClr val="tx1"/>
                          </a:solidFill>
                          <a:effectLst/>
                          <a:uLnTx/>
                          <a:uFillTx/>
                          <a:latin typeface="+mn-lt"/>
                          <a:ea typeface="+mn-ea"/>
                          <a:cs typeface="+mn-cs"/>
                        </a:rPr>
                        <a:t>Safety differentiation vs. steroids for </a:t>
                      </a:r>
                      <a:r>
                        <a:rPr kumimoji="0" lang="en-GB" sz="1000" b="1" i="0" u="none" strike="noStrike" kern="1200" cap="none" spc="0" normalizeH="0" baseline="0" noProof="0">
                          <a:ln>
                            <a:noFill/>
                          </a:ln>
                          <a:solidFill>
                            <a:schemeClr val="tx1"/>
                          </a:solidFill>
                          <a:effectLst/>
                          <a:uLnTx/>
                          <a:uFillTx/>
                          <a:latin typeface="+mn-lt"/>
                          <a:ea typeface="+mn-ea"/>
                          <a:cs typeface="+mn-cs"/>
                        </a:rPr>
                        <a:t>long term maintenance use</a:t>
                      </a:r>
                      <a:r>
                        <a:rPr kumimoji="0" lang="en-GB" sz="1000" b="0" i="0" u="none" strike="noStrike" kern="1200" cap="none" spc="0" normalizeH="0" baseline="0" noProof="0">
                          <a:ln>
                            <a:noFill/>
                          </a:ln>
                          <a:solidFill>
                            <a:schemeClr val="tx1"/>
                          </a:solidFill>
                          <a:effectLst/>
                          <a:uLnTx/>
                          <a:uFillTx/>
                          <a:latin typeface="+mn-lt"/>
                          <a:ea typeface="+mn-ea"/>
                          <a:cs typeface="+mn-cs"/>
                        </a:rPr>
                        <a:t>. </a:t>
                      </a:r>
                    </a:p>
                    <a:p>
                      <a:pPr marL="0" marR="0" lvl="0" indent="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Char char="•"/>
                        <a:tabLst/>
                        <a:defRPr/>
                      </a:pPr>
                      <a:r>
                        <a:rPr kumimoji="0" lang="en-GB" sz="1000" b="0" i="0" u="none" strike="noStrike" kern="1200" cap="none" spc="0" normalizeH="0" baseline="0" noProof="0">
                          <a:ln>
                            <a:noFill/>
                          </a:ln>
                          <a:solidFill>
                            <a:schemeClr val="tx1"/>
                          </a:solidFill>
                          <a:effectLst/>
                          <a:uLnTx/>
                          <a:uFillTx/>
                          <a:latin typeface="+mn-lt"/>
                          <a:ea typeface="+mn-ea"/>
                          <a:cs typeface="+mn-cs"/>
                        </a:rPr>
                        <a:t>Extend digital reach of Connacht with e-consent capture</a:t>
                      </a:r>
                    </a:p>
                    <a:p>
                      <a:pPr marL="171450" marR="0" lvl="0" indent="-17145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914377" rtl="0" eaLnBrk="1" fontAlgn="auto" latinLnBrk="0" hangingPunct="1">
                        <a:lnSpc>
                          <a:spcPct val="100000"/>
                        </a:lnSpc>
                        <a:spcBef>
                          <a:spcPts val="400"/>
                        </a:spcBef>
                        <a:spcAft>
                          <a:spcPts val="0"/>
                        </a:spcAft>
                        <a:buClr>
                          <a:srgbClr val="204131"/>
                        </a:buClr>
                        <a:buSzPct val="150000"/>
                        <a:buFont typeface="Arial" panose="020B0604020202020204" pitchFamily="34" charset="0"/>
                        <a:buChar char="•"/>
                        <a:tabLst/>
                        <a:defRPr/>
                      </a:pPr>
                      <a:r>
                        <a:rPr kumimoji="0" lang="en-GB" sz="1000" b="0" i="0" u="none" strike="noStrike" kern="1200" cap="none" spc="0" normalizeH="0" baseline="0" noProof="0">
                          <a:ln>
                            <a:noFill/>
                          </a:ln>
                          <a:solidFill>
                            <a:schemeClr val="tx1"/>
                          </a:solidFill>
                          <a:effectLst/>
                          <a:uLnTx/>
                          <a:uFillTx/>
                          <a:latin typeface="+mn-lt"/>
                          <a:ea typeface="+mn-ea"/>
                          <a:cs typeface="+mn-cs"/>
                        </a:rPr>
                        <a:t>Obtain data driven insights to drive future messaging content </a:t>
                      </a:r>
                    </a:p>
                  </a:txBody>
                  <a:tcPr marL="121920" marR="121920" marT="54864" marB="54864" anchor="ctr">
                    <a:lnL w="12700" cap="flat" cmpd="sng" algn="ctr">
                      <a:solidFill>
                        <a:srgbClr val="20413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1570541"/>
                  </a:ext>
                </a:extLst>
              </a:tr>
              <a:tr h="110316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FFC000"/>
                        </a:buClr>
                        <a:buSzPct val="200000"/>
                        <a:buFont typeface="Arial" panose="020B0604020202020204" pitchFamily="34" charset="0"/>
                        <a:buNone/>
                        <a:tabLst/>
                        <a:defRPr/>
                      </a:pPr>
                      <a:r>
                        <a:rPr kumimoji="1" lang="en-GB" sz="1000" b="1" kern="1200">
                          <a:solidFill>
                            <a:schemeClr val="bg1"/>
                          </a:solidFill>
                          <a:latin typeface="+mn-lt"/>
                          <a:ea typeface="+mn-ea"/>
                          <a:cs typeface="+mn-cs"/>
                        </a:rPr>
                        <a:t>Drivers &amp; Barriers</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269875" marR="0" lvl="0" indent="-269875" algn="l" defTabSz="914400" rtl="0" eaLnBrk="1" fontAlgn="auto" latinLnBrk="0" hangingPunct="1">
                        <a:lnSpc>
                          <a:spcPct val="100000"/>
                        </a:lnSpc>
                        <a:spcBef>
                          <a:spcPts val="400"/>
                        </a:spcBef>
                        <a:spcAft>
                          <a:spcPts val="0"/>
                        </a:spcAft>
                        <a:buClr>
                          <a:srgbClr val="00B05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Enstilar’s efficacy data and rapid visible results are key influential factors in prescribing decision of HCPs (new topical patients)</a:t>
                      </a:r>
                    </a:p>
                    <a:p>
                      <a:pPr marL="269875" marR="0" lvl="0" indent="-269875" algn="l" defTabSz="914400" rtl="0" eaLnBrk="1" fontAlgn="auto" latinLnBrk="0" hangingPunct="1">
                        <a:lnSpc>
                          <a:spcPct val="100000"/>
                        </a:lnSpc>
                        <a:spcBef>
                          <a:spcPts val="400"/>
                        </a:spcBef>
                        <a:spcAft>
                          <a:spcPts val="0"/>
                        </a:spcAft>
                        <a:buClr>
                          <a:srgbClr val="00B05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Optimise the upgrade of </a:t>
                      </a:r>
                      <a:r>
                        <a:rPr kumimoji="1" lang="en-GB" sz="1000" b="0" i="0" u="none" strike="noStrike" kern="1200" cap="none" spc="0" normalizeH="0" baseline="0" noProof="0" err="1">
                          <a:ln>
                            <a:noFill/>
                          </a:ln>
                          <a:solidFill>
                            <a:srgbClr val="204131"/>
                          </a:solidFill>
                          <a:effectLst/>
                          <a:uLnTx/>
                          <a:uFillTx/>
                          <a:latin typeface="+mn-lt"/>
                          <a:ea typeface="+mn-ea"/>
                          <a:cs typeface="+mn-cs"/>
                        </a:rPr>
                        <a:t>Dovobet</a:t>
                      </a:r>
                      <a:r>
                        <a:rPr kumimoji="1" lang="en-GB" sz="1000" b="0" i="0" u="none" strike="noStrike" kern="1200" cap="none" spc="0" normalizeH="0" baseline="0" noProof="0">
                          <a:ln>
                            <a:noFill/>
                          </a:ln>
                          <a:solidFill>
                            <a:srgbClr val="204131"/>
                          </a:solidFill>
                          <a:effectLst/>
                          <a:uLnTx/>
                          <a:uFillTx/>
                          <a:latin typeface="+mn-lt"/>
                          <a:ea typeface="+mn-ea"/>
                          <a:cs typeface="+mn-cs"/>
                        </a:rPr>
                        <a:t> Gel &amp; Ointment to Enstilar for better patient outcomes</a:t>
                      </a:r>
                    </a:p>
                    <a:p>
                      <a:pPr marL="269875" marR="0" lvl="0" indent="-269875" algn="l" defTabSz="914400" rtl="0" eaLnBrk="1" fontAlgn="auto" latinLnBrk="0" hangingPunct="1">
                        <a:lnSpc>
                          <a:spcPct val="100000"/>
                        </a:lnSpc>
                        <a:spcBef>
                          <a:spcPts val="400"/>
                        </a:spcBef>
                        <a:spcAft>
                          <a:spcPts val="0"/>
                        </a:spcAft>
                        <a:buClr>
                          <a:srgbClr val="00B05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Extend reach of non segmented (non </a:t>
                      </a:r>
                      <a:r>
                        <a:rPr kumimoji="1" lang="en-GB" sz="1000" b="0" i="0" u="none" strike="noStrike" kern="1200" cap="none" spc="0" normalizeH="0" baseline="0" noProof="0" err="1">
                          <a:ln>
                            <a:noFill/>
                          </a:ln>
                          <a:solidFill>
                            <a:srgbClr val="204131"/>
                          </a:solidFill>
                          <a:effectLst/>
                          <a:uLnTx/>
                          <a:uFillTx/>
                          <a:latin typeface="+mn-lt"/>
                          <a:ea typeface="+mn-ea"/>
                          <a:cs typeface="+mn-cs"/>
                        </a:rPr>
                        <a:t>econsented</a:t>
                      </a:r>
                      <a:r>
                        <a:rPr kumimoji="1" lang="en-GB" sz="1000" b="0" i="0" u="none" strike="noStrike" kern="1200" cap="none" spc="0" normalizeH="0" baseline="0" noProof="0">
                          <a:ln>
                            <a:noFill/>
                          </a:ln>
                          <a:solidFill>
                            <a:srgbClr val="204131"/>
                          </a:solidFill>
                          <a:effectLst/>
                          <a:uLnTx/>
                          <a:uFillTx/>
                          <a:latin typeface="+mn-lt"/>
                          <a:ea typeface="+mn-ea"/>
                          <a:cs typeface="+mn-cs"/>
                        </a:rPr>
                        <a:t>) GP's due to NHS policy moving Dermatology services closer to the patient in primary care</a:t>
                      </a: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9875" marR="0" lvl="0" indent="-269875" algn="l" defTabSz="914400" rtl="0" eaLnBrk="1" fontAlgn="auto" latinLnBrk="0" hangingPunct="1">
                        <a:lnSpc>
                          <a:spcPct val="100000"/>
                        </a:lnSpc>
                        <a:spcBef>
                          <a:spcPts val="400"/>
                        </a:spcBef>
                        <a:spcAft>
                          <a:spcPts val="0"/>
                        </a:spcAft>
                        <a:buClr>
                          <a:srgbClr val="EE110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GPs lack awareness and confidence to use Enstilar long term due to safety concerns (long term steroid use) </a:t>
                      </a:r>
                    </a:p>
                    <a:p>
                      <a:pPr marL="269875" marR="0" lvl="0" indent="-269875" algn="l" defTabSz="914400" rtl="0" eaLnBrk="1" fontAlgn="auto" latinLnBrk="0" hangingPunct="1">
                        <a:lnSpc>
                          <a:spcPct val="100000"/>
                        </a:lnSpc>
                        <a:spcBef>
                          <a:spcPts val="400"/>
                        </a:spcBef>
                        <a:spcAft>
                          <a:spcPts val="0"/>
                        </a:spcAft>
                        <a:buClr>
                          <a:srgbClr val="EE110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NICE reserves Enstilar for later down the treatment pathway / more moderate and severe / switch patients</a:t>
                      </a:r>
                    </a:p>
                    <a:p>
                      <a:pPr marL="269875" marR="0" lvl="0" indent="-269875" algn="l" defTabSz="914400" rtl="0" eaLnBrk="1" fontAlgn="auto" latinLnBrk="0" hangingPunct="1">
                        <a:lnSpc>
                          <a:spcPct val="100000"/>
                        </a:lnSpc>
                        <a:spcBef>
                          <a:spcPts val="400"/>
                        </a:spcBef>
                        <a:spcAft>
                          <a:spcPts val="0"/>
                        </a:spcAft>
                        <a:buClr>
                          <a:srgbClr val="EE1100"/>
                        </a:buClr>
                        <a:buSzPct val="150000"/>
                        <a:buFont typeface="Arial" panose="020B0604020202020204" pitchFamily="34" charset="0"/>
                        <a:buChar char="●"/>
                        <a:tabLst/>
                        <a:defRPr/>
                      </a:pPr>
                      <a:r>
                        <a:rPr kumimoji="1" lang="en-GB" sz="1000" b="0" i="0" u="none" strike="noStrike" kern="1200" cap="none" spc="0" normalizeH="0" baseline="0" noProof="0">
                          <a:ln>
                            <a:noFill/>
                          </a:ln>
                          <a:solidFill>
                            <a:srgbClr val="204131"/>
                          </a:solidFill>
                          <a:effectLst/>
                          <a:uLnTx/>
                          <a:uFillTx/>
                          <a:latin typeface="+mn-lt"/>
                          <a:ea typeface="+mn-ea"/>
                          <a:cs typeface="+mn-cs"/>
                        </a:rPr>
                        <a:t>Upgrade opportunity has potential to be lost due to generic competition </a:t>
                      </a:r>
                    </a:p>
                  </a:txBody>
                  <a:tcPr marL="121920" marR="121920" marT="54864" marB="54864" anchor="ctr">
                    <a:lnL w="12700" cap="flat" cmpd="sng" algn="ctr">
                      <a:solidFill>
                        <a:srgbClr val="20413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94702"/>
                  </a:ext>
                </a:extLst>
              </a:tr>
              <a:tr h="54065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FFC000"/>
                        </a:buClr>
                        <a:buSzPct val="200000"/>
                        <a:buFont typeface="Arial" panose="020B0604020202020204" pitchFamily="34" charset="0"/>
                        <a:buNone/>
                        <a:tabLst/>
                        <a:defRPr/>
                      </a:pPr>
                      <a:r>
                        <a:rPr kumimoji="1" lang="en-GB" sz="1000" b="1" kern="1200">
                          <a:solidFill>
                            <a:schemeClr val="bg1"/>
                          </a:solidFill>
                          <a:latin typeface="+mn-lt"/>
                          <a:ea typeface="+mn-ea"/>
                          <a:cs typeface="+mn-cs"/>
                        </a:rPr>
                        <a:t>Brand Strategic Imperatives</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indent="0">
                        <a:spcBef>
                          <a:spcPts val="600"/>
                        </a:spcBef>
                        <a:buClr>
                          <a:srgbClr val="FFC000"/>
                        </a:buClr>
                        <a:buSzPct val="200000"/>
                        <a:buFont typeface="Arial" panose="020B0604020202020204" pitchFamily="34" charset="0"/>
                        <a:buNone/>
                      </a:pPr>
                      <a:endParaRPr lang="en-GB" sz="1000">
                        <a:latin typeface="+mn-lt"/>
                      </a:endParaRP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445090364"/>
                  </a:ext>
                </a:extLst>
              </a:tr>
              <a:tr h="617368">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FFC000"/>
                        </a:buClr>
                        <a:buSzPct val="200000"/>
                        <a:buFont typeface="Arial" panose="020B0604020202020204" pitchFamily="34" charset="0"/>
                        <a:buNone/>
                        <a:tabLst/>
                        <a:defRPr/>
                      </a:pPr>
                      <a:r>
                        <a:rPr kumimoji="1" lang="en-GB" sz="1000" b="1">
                          <a:solidFill>
                            <a:schemeClr val="bg1"/>
                          </a:solidFill>
                          <a:latin typeface="+mn-lt"/>
                        </a:rPr>
                        <a:t>Financials</a:t>
                      </a:r>
                    </a:p>
                  </a:txBody>
                  <a:tcPr marL="731520" marR="27432" marT="54864" marB="54864" anchor="ctr">
                    <a:lnL w="12700" cap="flat" cmpd="sng" algn="ctr">
                      <a:solidFill>
                        <a:srgbClr val="2041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solidFill>
                      <a:srgbClr val="204131"/>
                    </a:solid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indent="0">
                        <a:spcBef>
                          <a:spcPts val="600"/>
                        </a:spcBef>
                        <a:buClr>
                          <a:srgbClr val="FFC000"/>
                        </a:buClr>
                        <a:buSzPct val="200000"/>
                        <a:buFont typeface="Arial" panose="020B0604020202020204" pitchFamily="34" charset="0"/>
                        <a:buNone/>
                      </a:pPr>
                      <a:endParaRPr lang="en-GB" sz="1000">
                        <a:latin typeface="+mn-lt"/>
                      </a:endParaRPr>
                    </a:p>
                  </a:txBody>
                  <a:tcPr marL="121920" marR="121920" marT="54864" marB="54864" anchor="ctr">
                    <a:lnL w="12700" cap="flat" cmpd="sng" algn="ctr">
                      <a:solidFill>
                        <a:schemeClr val="bg1"/>
                      </a:solidFill>
                      <a:prstDash val="solid"/>
                      <a:round/>
                      <a:headEnd type="none" w="med" len="med"/>
                      <a:tailEnd type="none" w="med" len="med"/>
                    </a:lnL>
                    <a:lnR w="12700" cap="flat" cmpd="sng" algn="ctr">
                      <a:solidFill>
                        <a:srgbClr val="204131"/>
                      </a:solidFill>
                      <a:prstDash val="solid"/>
                      <a:round/>
                      <a:headEnd type="none" w="med" len="med"/>
                      <a:tailEnd type="none" w="med" len="med"/>
                    </a:lnR>
                    <a:lnT w="12700" cap="flat" cmpd="sng" algn="ctr">
                      <a:solidFill>
                        <a:srgbClr val="204131"/>
                      </a:solidFill>
                      <a:prstDash val="solid"/>
                      <a:round/>
                      <a:headEnd type="none" w="med" len="med"/>
                      <a:tailEnd type="none" w="med" len="med"/>
                    </a:lnT>
                    <a:lnB w="12700" cap="flat" cmpd="sng" algn="ctr">
                      <a:solidFill>
                        <a:srgbClr val="20413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511814519"/>
                  </a:ext>
                </a:extLst>
              </a:tr>
            </a:tbl>
          </a:graphicData>
        </a:graphic>
      </p:graphicFrame>
      <p:grpSp>
        <p:nvGrpSpPr>
          <p:cNvPr id="9" name="グループ化 18486">
            <a:extLst>
              <a:ext uri="{FF2B5EF4-FFF2-40B4-BE49-F238E27FC236}">
                <a16:creationId xmlns:a16="http://schemas.microsoft.com/office/drawing/2014/main" id="{F2968578-DF49-D95C-15D9-909D78256B16}"/>
              </a:ext>
            </a:extLst>
          </p:cNvPr>
          <p:cNvGrpSpPr/>
          <p:nvPr/>
        </p:nvGrpSpPr>
        <p:grpSpPr>
          <a:xfrm>
            <a:off x="1392372" y="6203835"/>
            <a:ext cx="367998" cy="362156"/>
            <a:chOff x="2301876" y="3814763"/>
            <a:chExt cx="700088" cy="688975"/>
          </a:xfrm>
          <a:solidFill>
            <a:srgbClr val="FFFFFF">
              <a:lumMod val="95000"/>
            </a:srgbClr>
          </a:solidFill>
        </p:grpSpPr>
        <p:sp>
          <p:nvSpPr>
            <p:cNvPr id="10" name="Rectangle 41">
              <a:extLst>
                <a:ext uri="{FF2B5EF4-FFF2-40B4-BE49-F238E27FC236}">
                  <a16:creationId xmlns:a16="http://schemas.microsoft.com/office/drawing/2014/main" id="{BBA2AE58-4650-183F-DAE0-951BCE37953F}"/>
                </a:ext>
              </a:extLst>
            </p:cNvPr>
            <p:cNvSpPr>
              <a:spLocks noChangeArrowheads="1"/>
            </p:cNvSpPr>
            <p:nvPr/>
          </p:nvSpPr>
          <p:spPr bwMode="auto">
            <a:xfrm>
              <a:off x="2301876" y="4433888"/>
              <a:ext cx="70008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Calibri" panose="020F0502020204030204"/>
                <a:ea typeface="メイリオ" panose="020B0604030504040204" pitchFamily="34" charset="-128"/>
                <a:cs typeface="+mn-cs"/>
              </a:endParaRPr>
            </a:p>
          </p:txBody>
        </p:sp>
        <p:sp>
          <p:nvSpPr>
            <p:cNvPr id="11" name="Rectangle 42">
              <a:extLst>
                <a:ext uri="{FF2B5EF4-FFF2-40B4-BE49-F238E27FC236}">
                  <a16:creationId xmlns:a16="http://schemas.microsoft.com/office/drawing/2014/main" id="{F3900BB8-4EFA-A07C-714F-7802F458657D}"/>
                </a:ext>
              </a:extLst>
            </p:cNvPr>
            <p:cNvSpPr>
              <a:spLocks noChangeArrowheads="1"/>
            </p:cNvSpPr>
            <p:nvPr/>
          </p:nvSpPr>
          <p:spPr bwMode="auto">
            <a:xfrm>
              <a:off x="2381251" y="4195763"/>
              <a:ext cx="13811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Calibri" panose="020F0502020204030204"/>
                <a:ea typeface="メイリオ" panose="020B0604030504040204" pitchFamily="34" charset="-128"/>
                <a:cs typeface="+mn-cs"/>
              </a:endParaRPr>
            </a:p>
          </p:txBody>
        </p:sp>
        <p:sp>
          <p:nvSpPr>
            <p:cNvPr id="12" name="Rectangle 43">
              <a:extLst>
                <a:ext uri="{FF2B5EF4-FFF2-40B4-BE49-F238E27FC236}">
                  <a16:creationId xmlns:a16="http://schemas.microsoft.com/office/drawing/2014/main" id="{9D0BF74F-88A6-5AE3-D930-B853F3B8FCAE}"/>
                </a:ext>
              </a:extLst>
            </p:cNvPr>
            <p:cNvSpPr>
              <a:spLocks noChangeArrowheads="1"/>
            </p:cNvSpPr>
            <p:nvPr/>
          </p:nvSpPr>
          <p:spPr bwMode="auto">
            <a:xfrm>
              <a:off x="2582863" y="4113213"/>
              <a:ext cx="138113" cy="268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Calibri" panose="020F0502020204030204"/>
                <a:ea typeface="メイリオ" panose="020B0604030504040204" pitchFamily="34" charset="-128"/>
                <a:cs typeface="+mn-cs"/>
              </a:endParaRPr>
            </a:p>
          </p:txBody>
        </p:sp>
        <p:sp>
          <p:nvSpPr>
            <p:cNvPr id="13" name="Rectangle 44">
              <a:extLst>
                <a:ext uri="{FF2B5EF4-FFF2-40B4-BE49-F238E27FC236}">
                  <a16:creationId xmlns:a16="http://schemas.microsoft.com/office/drawing/2014/main" id="{5290D895-EA95-DA22-C9EE-C2E5318387D7}"/>
                </a:ext>
              </a:extLst>
            </p:cNvPr>
            <p:cNvSpPr>
              <a:spLocks noChangeArrowheads="1"/>
            </p:cNvSpPr>
            <p:nvPr/>
          </p:nvSpPr>
          <p:spPr bwMode="auto">
            <a:xfrm>
              <a:off x="2786063" y="3976688"/>
              <a:ext cx="136525" cy="404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Calibri" panose="020F0502020204030204"/>
                <a:ea typeface="メイリオ" panose="020B0604030504040204" pitchFamily="34" charset="-128"/>
                <a:cs typeface="+mn-cs"/>
              </a:endParaRPr>
            </a:p>
          </p:txBody>
        </p:sp>
        <p:sp>
          <p:nvSpPr>
            <p:cNvPr id="14" name="Freeform 45">
              <a:extLst>
                <a:ext uri="{FF2B5EF4-FFF2-40B4-BE49-F238E27FC236}">
                  <a16:creationId xmlns:a16="http://schemas.microsoft.com/office/drawing/2014/main" id="{60E17692-83D1-7D9A-E1CF-9131AF8BE8B1}"/>
                </a:ext>
              </a:extLst>
            </p:cNvPr>
            <p:cNvSpPr>
              <a:spLocks/>
            </p:cNvSpPr>
            <p:nvPr/>
          </p:nvSpPr>
          <p:spPr bwMode="auto">
            <a:xfrm>
              <a:off x="2354263" y="3814763"/>
              <a:ext cx="401638" cy="342900"/>
            </a:xfrm>
            <a:custGeom>
              <a:avLst/>
              <a:gdLst>
                <a:gd name="T0" fmla="*/ 253 w 253"/>
                <a:gd name="T1" fmla="*/ 17 h 216"/>
                <a:gd name="T2" fmla="*/ 137 w 253"/>
                <a:gd name="T3" fmla="*/ 0 h 216"/>
                <a:gd name="T4" fmla="*/ 166 w 253"/>
                <a:gd name="T5" fmla="*/ 48 h 216"/>
                <a:gd name="T6" fmla="*/ 0 w 253"/>
                <a:gd name="T7" fmla="*/ 204 h 216"/>
                <a:gd name="T8" fmla="*/ 14 w 253"/>
                <a:gd name="T9" fmla="*/ 216 h 216"/>
                <a:gd name="T10" fmla="*/ 195 w 253"/>
                <a:gd name="T11" fmla="*/ 92 h 216"/>
                <a:gd name="T12" fmla="*/ 223 w 253"/>
                <a:gd name="T13" fmla="*/ 138 h 216"/>
                <a:gd name="T14" fmla="*/ 253 w 253"/>
                <a:gd name="T15" fmla="*/ 17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16">
                  <a:moveTo>
                    <a:pt x="253" y="17"/>
                  </a:moveTo>
                  <a:lnTo>
                    <a:pt x="137" y="0"/>
                  </a:lnTo>
                  <a:lnTo>
                    <a:pt x="166" y="48"/>
                  </a:lnTo>
                  <a:lnTo>
                    <a:pt x="0" y="204"/>
                  </a:lnTo>
                  <a:lnTo>
                    <a:pt x="14" y="216"/>
                  </a:lnTo>
                  <a:lnTo>
                    <a:pt x="195" y="92"/>
                  </a:lnTo>
                  <a:lnTo>
                    <a:pt x="223" y="138"/>
                  </a:lnTo>
                  <a:lnTo>
                    <a:pt x="25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Calibri" panose="020F0502020204030204"/>
                <a:ea typeface="メイリオ" panose="020B0604030504040204" pitchFamily="34" charset="-128"/>
                <a:cs typeface="+mn-cs"/>
              </a:endParaRPr>
            </a:p>
          </p:txBody>
        </p:sp>
      </p:grpSp>
      <p:pic>
        <p:nvPicPr>
          <p:cNvPr id="15" name="Graphic 14" descr="Playbook with solid fill">
            <a:extLst>
              <a:ext uri="{FF2B5EF4-FFF2-40B4-BE49-F238E27FC236}">
                <a16:creationId xmlns:a16="http://schemas.microsoft.com/office/drawing/2014/main" id="{D799BE33-FB34-ED51-97D4-8909F28505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28960" y="5567838"/>
            <a:ext cx="494821" cy="494821"/>
          </a:xfrm>
          <a:prstGeom prst="rect">
            <a:avLst/>
          </a:prstGeom>
        </p:spPr>
      </p:pic>
      <p:pic>
        <p:nvPicPr>
          <p:cNvPr id="16" name="Graphic 15" descr="Sort with solid fill">
            <a:extLst>
              <a:ext uri="{FF2B5EF4-FFF2-40B4-BE49-F238E27FC236}">
                <a16:creationId xmlns:a16="http://schemas.microsoft.com/office/drawing/2014/main" id="{BC45078A-55F2-FB79-DC18-1C3B251015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15389" y="4842105"/>
            <a:ext cx="408392" cy="408392"/>
          </a:xfrm>
          <a:prstGeom prst="rect">
            <a:avLst/>
          </a:prstGeom>
        </p:spPr>
      </p:pic>
      <p:pic>
        <p:nvPicPr>
          <p:cNvPr id="17" name="Graphic 16" descr="Lights On with solid fill">
            <a:extLst>
              <a:ext uri="{FF2B5EF4-FFF2-40B4-BE49-F238E27FC236}">
                <a16:creationId xmlns:a16="http://schemas.microsoft.com/office/drawing/2014/main" id="{B2EC03F0-2CCD-6395-81EC-0E9A4D952C0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28960" y="3457984"/>
            <a:ext cx="497876" cy="497876"/>
          </a:xfrm>
          <a:prstGeom prst="rect">
            <a:avLst/>
          </a:prstGeom>
        </p:spPr>
      </p:pic>
      <p:pic>
        <p:nvPicPr>
          <p:cNvPr id="18" name="Graphic 17" descr="Bullseye with solid fill">
            <a:extLst>
              <a:ext uri="{FF2B5EF4-FFF2-40B4-BE49-F238E27FC236}">
                <a16:creationId xmlns:a16="http://schemas.microsoft.com/office/drawing/2014/main" id="{9E40CCFE-4B92-39AB-B8A1-F04346A7012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92372" y="1291377"/>
            <a:ext cx="370924" cy="370924"/>
          </a:xfrm>
          <a:prstGeom prst="rect">
            <a:avLst/>
          </a:prstGeom>
        </p:spPr>
      </p:pic>
      <p:pic>
        <p:nvPicPr>
          <p:cNvPr id="19" name="Graphic 18" descr="Business Growth">
            <a:extLst>
              <a:ext uri="{FF2B5EF4-FFF2-40B4-BE49-F238E27FC236}">
                <a16:creationId xmlns:a16="http://schemas.microsoft.com/office/drawing/2014/main" id="{E8D87984-194F-3775-3B28-12C73D6C5A5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79798" y="2547516"/>
            <a:ext cx="406472" cy="406472"/>
          </a:xfrm>
          <a:prstGeom prst="rect">
            <a:avLst/>
          </a:prstGeom>
        </p:spPr>
      </p:pic>
      <p:pic>
        <p:nvPicPr>
          <p:cNvPr id="20" name="Graphic 19" descr="Megaphone with solid fill">
            <a:extLst>
              <a:ext uri="{FF2B5EF4-FFF2-40B4-BE49-F238E27FC236}">
                <a16:creationId xmlns:a16="http://schemas.microsoft.com/office/drawing/2014/main" id="{6B174DF8-7B1A-F3B5-7F9B-A55B686DBA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97572" y="1850927"/>
            <a:ext cx="370924" cy="370924"/>
          </a:xfrm>
          <a:prstGeom prst="rect">
            <a:avLst/>
          </a:prstGeom>
        </p:spPr>
      </p:pic>
      <p:cxnSp>
        <p:nvCxnSpPr>
          <p:cNvPr id="21" name="Straight Connector 20">
            <a:extLst>
              <a:ext uri="{FF2B5EF4-FFF2-40B4-BE49-F238E27FC236}">
                <a16:creationId xmlns:a16="http://schemas.microsoft.com/office/drawing/2014/main" id="{B9291864-697B-8B1E-A10F-90DCF370B490}"/>
              </a:ext>
            </a:extLst>
          </p:cNvPr>
          <p:cNvCxnSpPr>
            <a:cxnSpLocks/>
          </p:cNvCxnSpPr>
          <p:nvPr/>
        </p:nvCxnSpPr>
        <p:spPr>
          <a:xfrm flipH="1">
            <a:off x="895784" y="644671"/>
            <a:ext cx="40750" cy="60889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oundedRectangle 4">
            <a:extLst>
              <a:ext uri="{FF2B5EF4-FFF2-40B4-BE49-F238E27FC236}">
                <a16:creationId xmlns:a16="http://schemas.microsoft.com/office/drawing/2014/main" id="{60C7D829-7F91-A6AE-1D10-C29F8083E58D}"/>
              </a:ext>
            </a:extLst>
          </p:cNvPr>
          <p:cNvSpPr txBox="1"/>
          <p:nvPr>
            <p:custDataLst>
              <p:custData r:id="rId1"/>
              <p:custData r:id="rId2"/>
              <p:tags r:id="rId3"/>
            </p:custDataLst>
          </p:nvPr>
        </p:nvSpPr>
        <p:spPr>
          <a:xfrm>
            <a:off x="3283190" y="5565074"/>
            <a:ext cx="2833987" cy="494822"/>
          </a:xfrm>
          <a:prstGeom prst="roundRect">
            <a:avLst/>
          </a:prstGeom>
          <a:solidFill>
            <a:schemeClr val="bg1">
              <a:lumMod val="85000"/>
            </a:schemeClr>
          </a:solidFill>
          <a:ln w="25400" cap="flat" cmpd="sng" algn="ctr">
            <a:noFill/>
            <a:prstDash val="solid"/>
          </a:ln>
          <a:effectLst/>
        </p:spPr>
        <p:txBody>
          <a:bodyPr lIns="0" tIns="0" rIns="0" bIns="0" rtlCol="0" anchor="t">
            <a:noAutofit/>
          </a:bodyPr>
          <a:lstStyle>
            <a:defPPr>
              <a:defRPr lang="en-US"/>
            </a:defPPr>
            <a:lvl1pPr marL="60325">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0" cap="none" spc="0" normalizeH="0" baseline="0" noProof="0">
                <a:ln>
                  <a:noFill/>
                </a:ln>
                <a:solidFill>
                  <a:srgbClr val="000000"/>
                </a:solidFill>
                <a:effectLst/>
                <a:uLnTx/>
                <a:uFillTx/>
                <a:latin typeface="Gilroy Office"/>
                <a:ea typeface="+mn-ea"/>
                <a:cs typeface="+mn-cs"/>
              </a:rPr>
              <a:t>SI1 </a:t>
            </a:r>
            <a:r>
              <a:rPr kumimoji="1" lang="en-GB" sz="1000" b="1" i="0" u="none" strike="noStrike" kern="0" cap="none" spc="0" normalizeH="0" baseline="0" noProof="0">
                <a:ln>
                  <a:noFill/>
                </a:ln>
                <a:solidFill>
                  <a:srgbClr val="000000"/>
                </a:solidFill>
                <a:effectLst/>
                <a:uLnTx/>
                <a:uFillTx/>
                <a:latin typeface="Gilroy Office"/>
                <a:ea typeface="+mn-ea"/>
                <a:cs typeface="+mn-cs"/>
              </a:rPr>
              <a:t>Drive continued Enstilar growth through differentiation (on patient profiling and improving outcomes)</a:t>
            </a:r>
            <a:endParaRPr kumimoji="1" lang="en-US" sz="1000" b="0" i="0" u="none" strike="noStrike" kern="0" cap="none" spc="0" normalizeH="0" baseline="0" noProof="0">
              <a:ln>
                <a:noFill/>
              </a:ln>
              <a:solidFill>
                <a:srgbClr val="000000"/>
              </a:solidFill>
              <a:effectLst/>
              <a:uLnTx/>
              <a:uFillTx/>
              <a:latin typeface="Gilroy Office"/>
              <a:ea typeface="+mn-ea"/>
              <a:cs typeface="+mn-cs"/>
            </a:endParaRPr>
          </a:p>
        </p:txBody>
      </p:sp>
      <p:sp>
        <p:nvSpPr>
          <p:cNvPr id="24" name="RoundedRectangle 4">
            <a:extLst>
              <a:ext uri="{FF2B5EF4-FFF2-40B4-BE49-F238E27FC236}">
                <a16:creationId xmlns:a16="http://schemas.microsoft.com/office/drawing/2014/main" id="{FB697ABA-7A18-C5B2-6ED1-813D75FC0702}"/>
              </a:ext>
            </a:extLst>
          </p:cNvPr>
          <p:cNvSpPr txBox="1"/>
          <p:nvPr>
            <p:custDataLst>
              <p:custData r:id="rId4"/>
              <p:custData r:id="rId5"/>
              <p:tags r:id="rId6"/>
            </p:custDataLst>
          </p:nvPr>
        </p:nvSpPr>
        <p:spPr>
          <a:xfrm>
            <a:off x="6367244" y="5565074"/>
            <a:ext cx="2613209" cy="494822"/>
          </a:xfrm>
          <a:prstGeom prst="roundRect">
            <a:avLst/>
          </a:prstGeom>
          <a:solidFill>
            <a:schemeClr val="bg1">
              <a:lumMod val="85000"/>
            </a:schemeClr>
          </a:solidFill>
          <a:ln w="25400" cap="flat" cmpd="sng" algn="ctr">
            <a:noFill/>
            <a:prstDash val="solid"/>
          </a:ln>
          <a:effectLst/>
        </p:spPr>
        <p:txBody>
          <a:bodyPr lIns="0" tIns="0" rIns="0" bIns="0" rtlCol="0" anchor="t">
            <a:noAutofit/>
          </a:bodyPr>
          <a:lstStyle>
            <a:defPPr>
              <a:defRPr lang="en-US"/>
            </a:defPPr>
            <a:lvl1pPr marL="60325">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defRPr/>
            </a:pPr>
            <a:r>
              <a:rPr kumimoji="1" lang="en-US" sz="1000" b="1" i="0" u="none" strike="noStrike" kern="0" cap="none" spc="0" normalizeH="0" baseline="0" noProof="0">
                <a:ln>
                  <a:noFill/>
                </a:ln>
                <a:solidFill>
                  <a:schemeClr val="tx1"/>
                </a:solidFill>
                <a:effectLst/>
                <a:uLnTx/>
                <a:uFillTx/>
                <a:latin typeface="Gilroy Office"/>
                <a:ea typeface="+mn-ea"/>
                <a:cs typeface="+mn-cs"/>
              </a:rPr>
              <a:t>SI2 </a:t>
            </a:r>
            <a:r>
              <a:rPr lang="en-GB" sz="1000" b="1">
                <a:solidFill>
                  <a:schemeClr val="tx1"/>
                </a:solidFill>
              </a:rPr>
              <a:t>Protect Enstilar’s market leading position against competitor threats  </a:t>
            </a:r>
          </a:p>
          <a:p>
            <a:pPr marL="60325" marR="0" lvl="0" indent="0" algn="l"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0" cap="none" spc="0" normalizeH="0" baseline="0" noProof="0">
              <a:ln>
                <a:noFill/>
              </a:ln>
              <a:solidFill>
                <a:srgbClr val="000000"/>
              </a:solidFill>
              <a:effectLst/>
              <a:uLnTx/>
              <a:uFillTx/>
              <a:latin typeface="Gilroy Office"/>
              <a:ea typeface="+mn-ea"/>
              <a:cs typeface="+mn-cs"/>
            </a:endParaRPr>
          </a:p>
        </p:txBody>
      </p:sp>
      <p:sp>
        <p:nvSpPr>
          <p:cNvPr id="25" name="RoundedRectangle 4">
            <a:extLst>
              <a:ext uri="{FF2B5EF4-FFF2-40B4-BE49-F238E27FC236}">
                <a16:creationId xmlns:a16="http://schemas.microsoft.com/office/drawing/2014/main" id="{32EA4C09-82DD-D041-820A-1403D0D28570}"/>
              </a:ext>
            </a:extLst>
          </p:cNvPr>
          <p:cNvSpPr txBox="1"/>
          <p:nvPr>
            <p:custDataLst>
              <p:custData r:id="rId7"/>
              <p:custData r:id="rId8"/>
              <p:tags r:id="rId9"/>
            </p:custDataLst>
          </p:nvPr>
        </p:nvSpPr>
        <p:spPr>
          <a:xfrm>
            <a:off x="9230519" y="5565074"/>
            <a:ext cx="2613209" cy="494823"/>
          </a:xfrm>
          <a:prstGeom prst="roundRect">
            <a:avLst/>
          </a:prstGeom>
          <a:solidFill>
            <a:schemeClr val="bg1">
              <a:lumMod val="85000"/>
            </a:schemeClr>
          </a:solidFill>
          <a:ln w="25400" cap="flat" cmpd="sng" algn="ctr">
            <a:noFill/>
            <a:prstDash val="solid"/>
          </a:ln>
          <a:effectLst/>
        </p:spPr>
        <p:txBody>
          <a:bodyPr lIns="0" tIns="0" rIns="0" bIns="0" rtlCol="0" anchor="t">
            <a:noAutofit/>
          </a:bodyPr>
          <a:lstStyle>
            <a:defPPr>
              <a:defRPr lang="en-US"/>
            </a:defPPr>
            <a:lvl1pPr marL="60325">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0" cap="none" spc="0" normalizeH="0" baseline="0" noProof="0">
                <a:ln>
                  <a:noFill/>
                </a:ln>
                <a:solidFill>
                  <a:srgbClr val="000000"/>
                </a:solidFill>
                <a:effectLst/>
                <a:uLnTx/>
                <a:uFillTx/>
                <a:latin typeface="Gilroy Office"/>
                <a:ea typeface="+mn-ea"/>
                <a:cs typeface="+mn-cs"/>
              </a:rPr>
              <a:t>SI3 </a:t>
            </a:r>
            <a:r>
              <a:rPr kumimoji="1" lang="en-GB" sz="1000" b="1" i="0" u="none" strike="noStrike" kern="0" cap="none" spc="0" normalizeH="0" baseline="0" noProof="0">
                <a:ln>
                  <a:noFill/>
                </a:ln>
                <a:solidFill>
                  <a:srgbClr val="000000"/>
                </a:solidFill>
                <a:effectLst/>
                <a:uLnTx/>
                <a:uFillTx/>
                <a:latin typeface="Gilroy Office"/>
                <a:ea typeface="+mn-ea"/>
                <a:cs typeface="+mn-cs"/>
              </a:rPr>
              <a:t>Extend depth and breath of prescribing through expanding physician reach and impact</a:t>
            </a:r>
            <a:endParaRPr kumimoji="1" lang="en-US" sz="1000" b="0" i="0" u="none" strike="noStrike" kern="0" cap="none" spc="0" normalizeH="0" baseline="0" noProof="0">
              <a:ln>
                <a:noFill/>
              </a:ln>
              <a:solidFill>
                <a:srgbClr val="000000"/>
              </a:solidFill>
              <a:effectLst/>
              <a:uLnTx/>
              <a:uFillTx/>
              <a:latin typeface="Gilroy Office"/>
              <a:ea typeface="+mn-ea"/>
              <a:cs typeface="+mn-cs"/>
            </a:endParaRPr>
          </a:p>
        </p:txBody>
      </p:sp>
    </p:spTree>
    <p:extLst>
      <p:ext uri="{BB962C8B-B14F-4D97-AF65-F5344CB8AC3E}">
        <p14:creationId xmlns:p14="http://schemas.microsoft.com/office/powerpoint/2010/main" val="1696104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D1FC25-6336-DE88-3B0F-72FF7A9B2264}"/>
              </a:ext>
            </a:extLst>
          </p:cNvPr>
          <p:cNvSpPr>
            <a:spLocks noGrp="1"/>
          </p:cNvSpPr>
          <p:nvPr>
            <p:ph type="sldNum" sz="quarter" idx="12"/>
          </p:nvPr>
        </p:nvSpPr>
        <p:spPr/>
        <p:txBody>
          <a:bodyPr/>
          <a:lstStyle/>
          <a:p>
            <a:fld id="{24C8C45C-947F-4981-8B3F-4F32E973C901}" type="slidenum">
              <a:rPr lang="en-US" smtClean="0"/>
              <a:pPr/>
              <a:t>48</a:t>
            </a:fld>
            <a:endParaRPr lang="en-US"/>
          </a:p>
        </p:txBody>
      </p:sp>
      <p:sp>
        <p:nvSpPr>
          <p:cNvPr id="4" name="Date Placeholder 3">
            <a:extLst>
              <a:ext uri="{FF2B5EF4-FFF2-40B4-BE49-F238E27FC236}">
                <a16:creationId xmlns:a16="http://schemas.microsoft.com/office/drawing/2014/main" id="{BA34DD66-3101-D5E2-EC29-8243222BC08C}"/>
              </a:ext>
            </a:extLst>
          </p:cNvPr>
          <p:cNvSpPr>
            <a:spLocks noGrp="1"/>
          </p:cNvSpPr>
          <p:nvPr>
            <p:ph type="dt" sz="half" idx="10"/>
          </p:nvPr>
        </p:nvSpPr>
        <p:spPr/>
        <p:txBody>
          <a:bodyPr/>
          <a:lstStyle/>
          <a:p>
            <a:fld id="{10599189-DDB9-451E-9965-CC4497159C3F}" type="datetime4">
              <a:rPr lang="en-US" smtClean="0"/>
              <a:t>June 17, 2025</a:t>
            </a:fld>
            <a:endParaRPr lang="en-US"/>
          </a:p>
        </p:txBody>
      </p:sp>
      <p:sp>
        <p:nvSpPr>
          <p:cNvPr id="5" name="Title 4">
            <a:extLst>
              <a:ext uri="{FF2B5EF4-FFF2-40B4-BE49-F238E27FC236}">
                <a16:creationId xmlns:a16="http://schemas.microsoft.com/office/drawing/2014/main" id="{8BBFC75A-3CCD-6092-B96E-00835A3173B4}"/>
              </a:ext>
            </a:extLst>
          </p:cNvPr>
          <p:cNvSpPr>
            <a:spLocks noGrp="1"/>
          </p:cNvSpPr>
          <p:nvPr>
            <p:ph type="title"/>
          </p:nvPr>
        </p:nvSpPr>
        <p:spPr>
          <a:xfrm>
            <a:off x="648000" y="648000"/>
            <a:ext cx="10896000" cy="900000"/>
          </a:xfrm>
        </p:spPr>
        <p:txBody>
          <a:bodyPr/>
          <a:lstStyle/>
          <a:p>
            <a:r>
              <a:rPr lang="en-GB"/>
              <a:t>The 5 Step Process</a:t>
            </a:r>
          </a:p>
        </p:txBody>
      </p:sp>
      <p:graphicFrame>
        <p:nvGraphicFramePr>
          <p:cNvPr id="6" name="Diagram 5">
            <a:extLst>
              <a:ext uri="{FF2B5EF4-FFF2-40B4-BE49-F238E27FC236}">
                <a16:creationId xmlns:a16="http://schemas.microsoft.com/office/drawing/2014/main" id="{A1C1F548-C904-6974-9499-FB37EAE1DD5A}"/>
              </a:ext>
            </a:extLst>
          </p:cNvPr>
          <p:cNvGraphicFramePr/>
          <p:nvPr>
            <p:extLst>
              <p:ext uri="{D42A27DB-BD31-4B8C-83A1-F6EECF244321}">
                <p14:modId xmlns:p14="http://schemas.microsoft.com/office/powerpoint/2010/main" val="718703164"/>
              </p:ext>
            </p:extLst>
          </p:nvPr>
        </p:nvGraphicFramePr>
        <p:xfrm>
          <a:off x="5257799" y="2047875"/>
          <a:ext cx="6286199" cy="337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 name="Group 27">
            <a:extLst>
              <a:ext uri="{FF2B5EF4-FFF2-40B4-BE49-F238E27FC236}">
                <a16:creationId xmlns:a16="http://schemas.microsoft.com/office/drawing/2014/main" id="{3C38C6A5-D229-D074-F02E-8903BBBF8279}"/>
              </a:ext>
            </a:extLst>
          </p:cNvPr>
          <p:cNvGrpSpPr/>
          <p:nvPr/>
        </p:nvGrpSpPr>
        <p:grpSpPr>
          <a:xfrm>
            <a:off x="648000" y="2206365"/>
            <a:ext cx="3800174" cy="428625"/>
            <a:chOff x="5172075" y="2206365"/>
            <a:chExt cx="3800174" cy="428625"/>
          </a:xfrm>
        </p:grpSpPr>
        <p:sp>
          <p:nvSpPr>
            <p:cNvPr id="7" name="Rectangle 6">
              <a:extLst>
                <a:ext uri="{FF2B5EF4-FFF2-40B4-BE49-F238E27FC236}">
                  <a16:creationId xmlns:a16="http://schemas.microsoft.com/office/drawing/2014/main" id="{2B40A51E-4319-9E6F-5185-ECF544B79101}"/>
                </a:ext>
              </a:extLst>
            </p:cNvPr>
            <p:cNvSpPr/>
            <p:nvPr/>
          </p:nvSpPr>
          <p:spPr>
            <a:xfrm>
              <a:off x="5172075" y="2206365"/>
              <a:ext cx="466725"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2000" noProof="0">
                  <a:solidFill>
                    <a:schemeClr val="bg1"/>
                  </a:solidFill>
                </a:rPr>
                <a:t>01</a:t>
              </a:r>
            </a:p>
          </p:txBody>
        </p:sp>
        <p:sp>
          <p:nvSpPr>
            <p:cNvPr id="12" name="TextBox 11">
              <a:extLst>
                <a:ext uri="{FF2B5EF4-FFF2-40B4-BE49-F238E27FC236}">
                  <a16:creationId xmlns:a16="http://schemas.microsoft.com/office/drawing/2014/main" id="{0028AE66-6B0D-3CD3-772C-CB91669DCD30}"/>
                </a:ext>
              </a:extLst>
            </p:cNvPr>
            <p:cNvSpPr txBox="1"/>
            <p:nvPr/>
          </p:nvSpPr>
          <p:spPr>
            <a:xfrm flipH="1">
              <a:off x="5657848" y="2206365"/>
              <a:ext cx="3314401" cy="215444"/>
            </a:xfrm>
            <a:prstGeom prst="rect">
              <a:avLst/>
            </a:prstGeom>
            <a:noFill/>
          </p:spPr>
          <p:txBody>
            <a:bodyPr wrap="square" lIns="0" tIns="0" rIns="0" bIns="0" rtlCol="0">
              <a:spAutoFit/>
            </a:bodyPr>
            <a:lstStyle/>
            <a:p>
              <a:pPr algn="l"/>
              <a:r>
                <a:rPr lang="en-GB" sz="1400"/>
                <a:t>Identify all active personnel.</a:t>
              </a:r>
              <a:endParaRPr lang="en-GB" sz="1400">
                <a:solidFill>
                  <a:schemeClr val="tx1"/>
                </a:solidFill>
              </a:endParaRPr>
            </a:p>
          </p:txBody>
        </p:sp>
      </p:grpSp>
      <p:grpSp>
        <p:nvGrpSpPr>
          <p:cNvPr id="27" name="Group 26">
            <a:extLst>
              <a:ext uri="{FF2B5EF4-FFF2-40B4-BE49-F238E27FC236}">
                <a16:creationId xmlns:a16="http://schemas.microsoft.com/office/drawing/2014/main" id="{0906762C-120A-0B20-213C-C1A95948265A}"/>
              </a:ext>
            </a:extLst>
          </p:cNvPr>
          <p:cNvGrpSpPr/>
          <p:nvPr/>
        </p:nvGrpSpPr>
        <p:grpSpPr>
          <a:xfrm>
            <a:off x="648000" y="2866792"/>
            <a:ext cx="3800173" cy="428625"/>
            <a:chOff x="5862637" y="2866792"/>
            <a:chExt cx="3800173" cy="428625"/>
          </a:xfrm>
        </p:grpSpPr>
        <p:sp>
          <p:nvSpPr>
            <p:cNvPr id="13" name="Rectangle 12">
              <a:extLst>
                <a:ext uri="{FF2B5EF4-FFF2-40B4-BE49-F238E27FC236}">
                  <a16:creationId xmlns:a16="http://schemas.microsoft.com/office/drawing/2014/main" id="{FED3143B-562F-7862-EB29-E44247D42C81}"/>
                </a:ext>
              </a:extLst>
            </p:cNvPr>
            <p:cNvSpPr/>
            <p:nvPr/>
          </p:nvSpPr>
          <p:spPr>
            <a:xfrm>
              <a:off x="5862637" y="2866792"/>
              <a:ext cx="466725" cy="428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2000" noProof="0">
                  <a:solidFill>
                    <a:schemeClr val="bg1"/>
                  </a:solidFill>
                </a:rPr>
                <a:t>02</a:t>
              </a:r>
            </a:p>
          </p:txBody>
        </p:sp>
        <p:sp>
          <p:nvSpPr>
            <p:cNvPr id="14" name="TextBox 13">
              <a:extLst>
                <a:ext uri="{FF2B5EF4-FFF2-40B4-BE49-F238E27FC236}">
                  <a16:creationId xmlns:a16="http://schemas.microsoft.com/office/drawing/2014/main" id="{EF659D80-999C-7C88-19A7-B8BCF5FAFA66}"/>
                </a:ext>
              </a:extLst>
            </p:cNvPr>
            <p:cNvSpPr txBox="1"/>
            <p:nvPr/>
          </p:nvSpPr>
          <p:spPr>
            <a:xfrm flipH="1">
              <a:off x="6348410" y="2866792"/>
              <a:ext cx="3314400" cy="215444"/>
            </a:xfrm>
            <a:prstGeom prst="rect">
              <a:avLst/>
            </a:prstGeom>
            <a:noFill/>
          </p:spPr>
          <p:txBody>
            <a:bodyPr wrap="square" lIns="0" tIns="0" rIns="0" bIns="0" rtlCol="0">
              <a:spAutoFit/>
            </a:bodyPr>
            <a:lstStyle/>
            <a:p>
              <a:pPr algn="l"/>
              <a:r>
                <a:rPr lang="en-GB" sz="1400"/>
                <a:t>Filter KOLs from Non-KOLs.</a:t>
              </a:r>
              <a:endParaRPr lang="en-GB" sz="1400">
                <a:solidFill>
                  <a:schemeClr val="tx1"/>
                </a:solidFill>
              </a:endParaRPr>
            </a:p>
          </p:txBody>
        </p:sp>
      </p:grpSp>
      <p:grpSp>
        <p:nvGrpSpPr>
          <p:cNvPr id="24" name="Group 23">
            <a:extLst>
              <a:ext uri="{FF2B5EF4-FFF2-40B4-BE49-F238E27FC236}">
                <a16:creationId xmlns:a16="http://schemas.microsoft.com/office/drawing/2014/main" id="{E7701E28-EE87-0869-1237-C5B8E4E69F6D}"/>
              </a:ext>
            </a:extLst>
          </p:cNvPr>
          <p:cNvGrpSpPr/>
          <p:nvPr/>
        </p:nvGrpSpPr>
        <p:grpSpPr>
          <a:xfrm>
            <a:off x="648000" y="3562583"/>
            <a:ext cx="4762200" cy="430887"/>
            <a:chOff x="6248400" y="3562583"/>
            <a:chExt cx="4762200" cy="430887"/>
          </a:xfrm>
        </p:grpSpPr>
        <p:sp>
          <p:nvSpPr>
            <p:cNvPr id="17" name="Rectangle 16">
              <a:extLst>
                <a:ext uri="{FF2B5EF4-FFF2-40B4-BE49-F238E27FC236}">
                  <a16:creationId xmlns:a16="http://schemas.microsoft.com/office/drawing/2014/main" id="{93207C9F-31D6-038B-FD9E-3573C1140A92}"/>
                </a:ext>
              </a:extLst>
            </p:cNvPr>
            <p:cNvSpPr/>
            <p:nvPr/>
          </p:nvSpPr>
          <p:spPr>
            <a:xfrm>
              <a:off x="6248400" y="3562583"/>
              <a:ext cx="466725" cy="4286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2000" noProof="0">
                  <a:solidFill>
                    <a:schemeClr val="bg1"/>
                  </a:solidFill>
                </a:rPr>
                <a:t>03</a:t>
              </a:r>
            </a:p>
          </p:txBody>
        </p:sp>
        <p:sp>
          <p:nvSpPr>
            <p:cNvPr id="18" name="TextBox 17">
              <a:extLst>
                <a:ext uri="{FF2B5EF4-FFF2-40B4-BE49-F238E27FC236}">
                  <a16:creationId xmlns:a16="http://schemas.microsoft.com/office/drawing/2014/main" id="{D3E6F7B8-A2D2-CF50-3CC5-CE556AA9E5B5}"/>
                </a:ext>
              </a:extLst>
            </p:cNvPr>
            <p:cNvSpPr txBox="1"/>
            <p:nvPr/>
          </p:nvSpPr>
          <p:spPr>
            <a:xfrm flipH="1">
              <a:off x="6734172" y="3562583"/>
              <a:ext cx="4276428" cy="430887"/>
            </a:xfrm>
            <a:prstGeom prst="rect">
              <a:avLst/>
            </a:prstGeom>
            <a:noFill/>
          </p:spPr>
          <p:txBody>
            <a:bodyPr wrap="square" lIns="0" tIns="0" rIns="0" bIns="0" rtlCol="0">
              <a:spAutoFit/>
            </a:bodyPr>
            <a:lstStyle/>
            <a:p>
              <a:pPr algn="l"/>
              <a:r>
                <a:rPr lang="en-GB" sz="1400">
                  <a:solidFill>
                    <a:schemeClr val="tx1"/>
                  </a:solidFill>
                </a:rPr>
                <a:t>Create an initial shortlist of KOLs on highest scoring and specific MeSH terms.</a:t>
              </a:r>
            </a:p>
          </p:txBody>
        </p:sp>
      </p:grpSp>
      <p:grpSp>
        <p:nvGrpSpPr>
          <p:cNvPr id="23" name="Group 22">
            <a:extLst>
              <a:ext uri="{FF2B5EF4-FFF2-40B4-BE49-F238E27FC236}">
                <a16:creationId xmlns:a16="http://schemas.microsoft.com/office/drawing/2014/main" id="{9B0B6D60-8D1F-71FD-3046-0A00280B0CF0}"/>
              </a:ext>
            </a:extLst>
          </p:cNvPr>
          <p:cNvGrpSpPr/>
          <p:nvPr/>
        </p:nvGrpSpPr>
        <p:grpSpPr>
          <a:xfrm>
            <a:off x="648000" y="4248069"/>
            <a:ext cx="6067129" cy="430887"/>
            <a:chOff x="5172075" y="4248069"/>
            <a:chExt cx="6067129" cy="430887"/>
          </a:xfrm>
        </p:grpSpPr>
        <p:sp>
          <p:nvSpPr>
            <p:cNvPr id="21" name="Rectangle 20">
              <a:extLst>
                <a:ext uri="{FF2B5EF4-FFF2-40B4-BE49-F238E27FC236}">
                  <a16:creationId xmlns:a16="http://schemas.microsoft.com/office/drawing/2014/main" id="{11DD7363-5C70-CD4F-D6C7-DC08CA963D31}"/>
                </a:ext>
              </a:extLst>
            </p:cNvPr>
            <p:cNvSpPr/>
            <p:nvPr/>
          </p:nvSpPr>
          <p:spPr>
            <a:xfrm>
              <a:off x="5172075" y="4248069"/>
              <a:ext cx="466725" cy="428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2000" noProof="0">
                  <a:solidFill>
                    <a:schemeClr val="bg1"/>
                  </a:solidFill>
                </a:rPr>
                <a:t>04</a:t>
              </a:r>
            </a:p>
          </p:txBody>
        </p:sp>
        <p:sp>
          <p:nvSpPr>
            <p:cNvPr id="22" name="TextBox 21">
              <a:extLst>
                <a:ext uri="{FF2B5EF4-FFF2-40B4-BE49-F238E27FC236}">
                  <a16:creationId xmlns:a16="http://schemas.microsoft.com/office/drawing/2014/main" id="{FE0E71AC-06A3-5460-6B12-BE800C061F47}"/>
                </a:ext>
              </a:extLst>
            </p:cNvPr>
            <p:cNvSpPr txBox="1"/>
            <p:nvPr/>
          </p:nvSpPr>
          <p:spPr>
            <a:xfrm flipH="1">
              <a:off x="5657846" y="4248069"/>
              <a:ext cx="5581358" cy="430887"/>
            </a:xfrm>
            <a:prstGeom prst="rect">
              <a:avLst/>
            </a:prstGeom>
            <a:noFill/>
          </p:spPr>
          <p:txBody>
            <a:bodyPr wrap="square" lIns="0" tIns="0" rIns="0" bIns="0" rtlCol="0">
              <a:spAutoFit/>
            </a:bodyPr>
            <a:lstStyle/>
            <a:p>
              <a:pPr algn="l"/>
              <a:r>
                <a:rPr lang="en-GB" sz="1400"/>
                <a:t>Compare high-scoring KOLs to the individuals recommended in the CHE and AD mapping projects to ensure unique recommendations are included.</a:t>
              </a:r>
              <a:endParaRPr lang="en-GB" sz="1400">
                <a:solidFill>
                  <a:schemeClr val="tx1"/>
                </a:solidFill>
              </a:endParaRPr>
            </a:p>
          </p:txBody>
        </p:sp>
      </p:grpSp>
      <p:grpSp>
        <p:nvGrpSpPr>
          <p:cNvPr id="31" name="Group 30">
            <a:extLst>
              <a:ext uri="{FF2B5EF4-FFF2-40B4-BE49-F238E27FC236}">
                <a16:creationId xmlns:a16="http://schemas.microsoft.com/office/drawing/2014/main" id="{F800D9DC-211A-03F8-90CE-5A7AAC0C26FD}"/>
              </a:ext>
            </a:extLst>
          </p:cNvPr>
          <p:cNvGrpSpPr/>
          <p:nvPr/>
        </p:nvGrpSpPr>
        <p:grpSpPr>
          <a:xfrm>
            <a:off x="648000" y="4856241"/>
            <a:ext cx="4866972" cy="428625"/>
            <a:chOff x="7400925" y="4856241"/>
            <a:chExt cx="4866972" cy="428625"/>
          </a:xfrm>
        </p:grpSpPr>
        <p:sp>
          <p:nvSpPr>
            <p:cNvPr id="29" name="Rectangle 28">
              <a:extLst>
                <a:ext uri="{FF2B5EF4-FFF2-40B4-BE49-F238E27FC236}">
                  <a16:creationId xmlns:a16="http://schemas.microsoft.com/office/drawing/2014/main" id="{A0AEE7AB-B611-FC04-E9C7-3837A74511EF}"/>
                </a:ext>
              </a:extLst>
            </p:cNvPr>
            <p:cNvSpPr/>
            <p:nvPr/>
          </p:nvSpPr>
          <p:spPr>
            <a:xfrm>
              <a:off x="7400925" y="4856241"/>
              <a:ext cx="466725" cy="428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2000" noProof="0">
                  <a:solidFill>
                    <a:schemeClr val="bg1"/>
                  </a:solidFill>
                </a:rPr>
                <a:t>05</a:t>
              </a:r>
            </a:p>
          </p:txBody>
        </p:sp>
        <p:sp>
          <p:nvSpPr>
            <p:cNvPr id="30" name="TextBox 29">
              <a:extLst>
                <a:ext uri="{FF2B5EF4-FFF2-40B4-BE49-F238E27FC236}">
                  <a16:creationId xmlns:a16="http://schemas.microsoft.com/office/drawing/2014/main" id="{8C0AD013-07BB-D712-F9FB-EB571F48554A}"/>
                </a:ext>
              </a:extLst>
            </p:cNvPr>
            <p:cNvSpPr txBox="1"/>
            <p:nvPr/>
          </p:nvSpPr>
          <p:spPr>
            <a:xfrm flipH="1">
              <a:off x="7886697" y="4856241"/>
              <a:ext cx="4381200" cy="215444"/>
            </a:xfrm>
            <a:prstGeom prst="rect">
              <a:avLst/>
            </a:prstGeom>
            <a:noFill/>
          </p:spPr>
          <p:txBody>
            <a:bodyPr wrap="square" lIns="0" tIns="0" rIns="0" bIns="0" rtlCol="0">
              <a:spAutoFit/>
            </a:bodyPr>
            <a:lstStyle/>
            <a:p>
              <a:pPr algn="l"/>
              <a:r>
                <a:rPr lang="en-GB" sz="1400">
                  <a:solidFill>
                    <a:schemeClr val="tx1"/>
                  </a:solidFill>
                </a:rPr>
                <a:t>Create short biographies for selected KOLs.</a:t>
              </a:r>
            </a:p>
          </p:txBody>
        </p:sp>
      </p:grpSp>
      <p:sp>
        <p:nvSpPr>
          <p:cNvPr id="10" name="TextBox 9">
            <a:extLst>
              <a:ext uri="{FF2B5EF4-FFF2-40B4-BE49-F238E27FC236}">
                <a16:creationId xmlns:a16="http://schemas.microsoft.com/office/drawing/2014/main" id="{FE13130F-59FE-EB1B-6D42-FBAAA9D69E2C}"/>
              </a:ext>
            </a:extLst>
          </p:cNvPr>
          <p:cNvSpPr txBox="1"/>
          <p:nvPr/>
        </p:nvSpPr>
        <p:spPr>
          <a:xfrm>
            <a:off x="9625492" y="6210000"/>
            <a:ext cx="1918506" cy="153888"/>
          </a:xfrm>
          <a:prstGeom prst="rect">
            <a:avLst/>
          </a:prstGeom>
          <a:noFill/>
        </p:spPr>
        <p:txBody>
          <a:bodyPr wrap="square" lIns="0" tIns="0" rIns="0" bIns="0" rtlCol="0">
            <a:spAutoFit/>
          </a:bodyPr>
          <a:lstStyle/>
          <a:p>
            <a:pPr algn="l"/>
            <a:r>
              <a:rPr lang="en-GB" sz="1000">
                <a:solidFill>
                  <a:schemeClr val="tx1"/>
                </a:solidFill>
              </a:rPr>
              <a:t>*Includes back-ups and rising stars.</a:t>
            </a:r>
          </a:p>
        </p:txBody>
      </p:sp>
    </p:spTree>
    <p:extLst>
      <p:ext uri="{BB962C8B-B14F-4D97-AF65-F5344CB8AC3E}">
        <p14:creationId xmlns:p14="http://schemas.microsoft.com/office/powerpoint/2010/main" val="3040586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389C71-56EB-34E0-ADA9-A292999C613F}"/>
              </a:ext>
            </a:extLst>
          </p:cNvPr>
          <p:cNvSpPr>
            <a:spLocks noGrp="1"/>
          </p:cNvSpPr>
          <p:nvPr>
            <p:ph type="title"/>
          </p:nvPr>
        </p:nvSpPr>
        <p:spPr/>
        <p:txBody>
          <a:bodyPr/>
          <a:lstStyle/>
          <a:p>
            <a:r>
              <a:rPr lang="en-GB"/>
              <a:t>Creating a Shortlist</a:t>
            </a:r>
          </a:p>
        </p:txBody>
      </p:sp>
      <p:sp>
        <p:nvSpPr>
          <p:cNvPr id="7" name="Subtitle 6">
            <a:extLst>
              <a:ext uri="{FF2B5EF4-FFF2-40B4-BE49-F238E27FC236}">
                <a16:creationId xmlns:a16="http://schemas.microsoft.com/office/drawing/2014/main" id="{A1C05BB3-5683-F6D0-0F94-5A7A6A47FB62}"/>
              </a:ext>
            </a:extLst>
          </p:cNvPr>
          <p:cNvSpPr>
            <a:spLocks noGrp="1"/>
          </p:cNvSpPr>
          <p:nvPr>
            <p:ph type="subTitle" idx="19"/>
          </p:nvPr>
        </p:nvSpPr>
        <p:spPr/>
        <p:txBody>
          <a:bodyPr/>
          <a:lstStyle/>
          <a:p>
            <a:r>
              <a:rPr lang="en-GB"/>
              <a:t>After completing steps 1 and 2, 63 amount of KOLs were identified. The following parameters were search to compile a shortlist.</a:t>
            </a:r>
          </a:p>
        </p:txBody>
      </p:sp>
      <p:sp>
        <p:nvSpPr>
          <p:cNvPr id="4" name="Date Placeholder 3">
            <a:extLst>
              <a:ext uri="{FF2B5EF4-FFF2-40B4-BE49-F238E27FC236}">
                <a16:creationId xmlns:a16="http://schemas.microsoft.com/office/drawing/2014/main" id="{FE934EC0-27CC-E692-5B62-03A1ED47B32E}"/>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792EA396-CF07-FE53-749B-ED513C2F0CAD}"/>
              </a:ext>
            </a:extLst>
          </p:cNvPr>
          <p:cNvSpPr>
            <a:spLocks noGrp="1"/>
          </p:cNvSpPr>
          <p:nvPr>
            <p:ph type="sldNum" sz="quarter" idx="22"/>
          </p:nvPr>
        </p:nvSpPr>
        <p:spPr/>
        <p:txBody>
          <a:bodyPr/>
          <a:lstStyle/>
          <a:p>
            <a:fld id="{24C8C45C-947F-4981-8B3F-4F32E973C901}" type="slidenum">
              <a:rPr lang="en-US" smtClean="0"/>
              <a:pPr/>
              <a:t>49</a:t>
            </a:fld>
            <a:endParaRPr lang="en-US"/>
          </a:p>
        </p:txBody>
      </p:sp>
      <p:sp>
        <p:nvSpPr>
          <p:cNvPr id="175" name="Text Placeholder 107">
            <a:extLst>
              <a:ext uri="{FF2B5EF4-FFF2-40B4-BE49-F238E27FC236}">
                <a16:creationId xmlns:a16="http://schemas.microsoft.com/office/drawing/2014/main" id="{0074D793-78B5-4E81-26B4-66948F0562CF}"/>
              </a:ext>
            </a:extLst>
          </p:cNvPr>
          <p:cNvSpPr txBox="1">
            <a:spLocks/>
          </p:cNvSpPr>
          <p:nvPr/>
        </p:nvSpPr>
        <p:spPr>
          <a:xfrm>
            <a:off x="648000" y="1980895"/>
            <a:ext cx="4993498" cy="520700"/>
          </a:xfrm>
          <a:prstGeom prst="rect">
            <a:avLst/>
          </a:prstGeom>
          <a:ln w="3175">
            <a:noFill/>
          </a:ln>
        </p:spPr>
        <p:txBody>
          <a:bodyPr vert="horz" lIns="0" tIns="91440" rIns="0" bIns="45720" rtlCol="0" anchor="t">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US" sz="1600">
                <a:cs typeface="Arial"/>
              </a:rPr>
              <a:t>Highest Scoring Stakeholders within International, Regional and National for the following:</a:t>
            </a:r>
            <a:endParaRPr lang="en-US" sz="1600"/>
          </a:p>
        </p:txBody>
      </p:sp>
      <p:sp>
        <p:nvSpPr>
          <p:cNvPr id="176" name="Text Placeholder 109">
            <a:extLst>
              <a:ext uri="{FF2B5EF4-FFF2-40B4-BE49-F238E27FC236}">
                <a16:creationId xmlns:a16="http://schemas.microsoft.com/office/drawing/2014/main" id="{49224C27-9328-10E2-4851-E18988B69EB2}"/>
              </a:ext>
            </a:extLst>
          </p:cNvPr>
          <p:cNvSpPr txBox="1">
            <a:spLocks/>
          </p:cNvSpPr>
          <p:nvPr/>
        </p:nvSpPr>
        <p:spPr>
          <a:xfrm>
            <a:off x="6626268" y="1905324"/>
            <a:ext cx="4437192" cy="520700"/>
          </a:xfrm>
          <a:prstGeom prst="rect">
            <a:avLst/>
          </a:prstGeom>
          <a:ln w="3175">
            <a:noFill/>
          </a:ln>
        </p:spPr>
        <p:txBody>
          <a:bodyPr vert="horz" lIns="0" tIns="91440" rIns="0" bIns="45720" rtlCol="0" anchor="t">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Font typeface="Arial" panose="020B0604020202020204" pitchFamily="34" charset="0"/>
              <a:buNone/>
            </a:pPr>
            <a:r>
              <a:rPr lang="en-US" sz="1600">
                <a:cs typeface="Arial"/>
              </a:rPr>
              <a:t>Top scores within selected MeSH terms: (see notes for MeSH terms)</a:t>
            </a:r>
            <a:endParaRPr lang="en-US">
              <a:cs typeface="Arial" panose="020B0604020202020204"/>
            </a:endParaRPr>
          </a:p>
        </p:txBody>
      </p:sp>
      <p:grpSp>
        <p:nvGrpSpPr>
          <p:cNvPr id="277" name="Group 276">
            <a:extLst>
              <a:ext uri="{FF2B5EF4-FFF2-40B4-BE49-F238E27FC236}">
                <a16:creationId xmlns:a16="http://schemas.microsoft.com/office/drawing/2014/main" id="{68395337-D342-CAD0-F270-41A8B60CAD9A}"/>
              </a:ext>
            </a:extLst>
          </p:cNvPr>
          <p:cNvGrpSpPr/>
          <p:nvPr/>
        </p:nvGrpSpPr>
        <p:grpSpPr>
          <a:xfrm>
            <a:off x="3261571" y="2775769"/>
            <a:ext cx="989746" cy="2709233"/>
            <a:chOff x="3426671" y="2775769"/>
            <a:chExt cx="989746" cy="2709233"/>
          </a:xfrm>
        </p:grpSpPr>
        <p:grpSp>
          <p:nvGrpSpPr>
            <p:cNvPr id="184" name="Group 183">
              <a:extLst>
                <a:ext uri="{FF2B5EF4-FFF2-40B4-BE49-F238E27FC236}">
                  <a16:creationId xmlns:a16="http://schemas.microsoft.com/office/drawing/2014/main" id="{04B9416B-3E1E-24FA-A344-7E035194C991}"/>
                </a:ext>
              </a:extLst>
            </p:cNvPr>
            <p:cNvGrpSpPr/>
            <p:nvPr/>
          </p:nvGrpSpPr>
          <p:grpSpPr>
            <a:xfrm>
              <a:off x="3434344" y="2775769"/>
              <a:ext cx="902496" cy="1135718"/>
              <a:chOff x="6124616" y="2005331"/>
              <a:chExt cx="902496" cy="1135718"/>
            </a:xfrm>
          </p:grpSpPr>
          <p:sp>
            <p:nvSpPr>
              <p:cNvPr id="185" name="Rectangle: Rounded Corners 184">
                <a:extLst>
                  <a:ext uri="{FF2B5EF4-FFF2-40B4-BE49-F238E27FC236}">
                    <a16:creationId xmlns:a16="http://schemas.microsoft.com/office/drawing/2014/main" id="{1AAC3F23-0BFC-C7E8-F183-E56AB6072C8B}"/>
                  </a:ext>
                </a:extLst>
              </p:cNvPr>
              <p:cNvSpPr/>
              <p:nvPr/>
            </p:nvSpPr>
            <p:spPr>
              <a:xfrm>
                <a:off x="6124616" y="2016931"/>
                <a:ext cx="902496" cy="112411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186" name="Group 185">
                <a:extLst>
                  <a:ext uri="{FF2B5EF4-FFF2-40B4-BE49-F238E27FC236}">
                    <a16:creationId xmlns:a16="http://schemas.microsoft.com/office/drawing/2014/main" id="{4E902443-CE56-1E69-6B0C-69F365209C49}"/>
                  </a:ext>
                </a:extLst>
              </p:cNvPr>
              <p:cNvGrpSpPr/>
              <p:nvPr/>
            </p:nvGrpSpPr>
            <p:grpSpPr>
              <a:xfrm>
                <a:off x="6436333" y="2341443"/>
                <a:ext cx="299806" cy="399730"/>
                <a:chOff x="6034549" y="2530806"/>
                <a:chExt cx="299806" cy="399730"/>
              </a:xfrm>
              <a:solidFill>
                <a:schemeClr val="bg1"/>
              </a:solidFill>
            </p:grpSpPr>
            <p:sp>
              <p:nvSpPr>
                <p:cNvPr id="189" name="Freeform: Shape 188">
                  <a:extLst>
                    <a:ext uri="{FF2B5EF4-FFF2-40B4-BE49-F238E27FC236}">
                      <a16:creationId xmlns:a16="http://schemas.microsoft.com/office/drawing/2014/main" id="{4BF3C2AD-0474-4C61-5F7D-412F5FEAD8DE}"/>
                    </a:ext>
                  </a:extLst>
                </p:cNvPr>
                <p:cNvSpPr/>
                <p:nvPr/>
              </p:nvSpPr>
              <p:spPr>
                <a:xfrm>
                  <a:off x="6106394" y="2637576"/>
                  <a:ext cx="156972" cy="112141"/>
                </a:xfrm>
                <a:custGeom>
                  <a:avLst/>
                  <a:gdLst>
                    <a:gd name="connsiteX0" fmla="*/ 157465 w 156972"/>
                    <a:gd name="connsiteY0" fmla="*/ 13203 h 112141"/>
                    <a:gd name="connsiteX1" fmla="*/ 157465 w 156972"/>
                    <a:gd name="connsiteY1" fmla="*/ 112357 h 112141"/>
                    <a:gd name="connsiteX2" fmla="*/ 493 w 156972"/>
                    <a:gd name="connsiteY2" fmla="*/ 112357 h 112141"/>
                    <a:gd name="connsiteX3" fmla="*/ 493 w 156972"/>
                    <a:gd name="connsiteY3" fmla="*/ 13203 h 112141"/>
                    <a:gd name="connsiteX4" fmla="*/ 13350 w 156972"/>
                    <a:gd name="connsiteY4" fmla="*/ 215 h 112141"/>
                    <a:gd name="connsiteX5" fmla="*/ 144595 w 156972"/>
                    <a:gd name="connsiteY5" fmla="*/ 215 h 112141"/>
                    <a:gd name="connsiteX6" fmla="*/ 157465 w 156972"/>
                    <a:gd name="connsiteY6" fmla="*/ 13203 h 11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972" h="112141">
                      <a:moveTo>
                        <a:pt x="157465" y="13203"/>
                      </a:moveTo>
                      <a:lnTo>
                        <a:pt x="157465" y="112357"/>
                      </a:lnTo>
                      <a:lnTo>
                        <a:pt x="493" y="112357"/>
                      </a:lnTo>
                      <a:lnTo>
                        <a:pt x="493" y="13203"/>
                      </a:lnTo>
                      <a:cubicBezTo>
                        <a:pt x="467" y="6070"/>
                        <a:pt x="6219" y="264"/>
                        <a:pt x="13350" y="215"/>
                      </a:cubicBezTo>
                      <a:lnTo>
                        <a:pt x="144595" y="215"/>
                      </a:lnTo>
                      <a:cubicBezTo>
                        <a:pt x="151726" y="264"/>
                        <a:pt x="157478" y="6070"/>
                        <a:pt x="157465" y="13203"/>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190" name="Freeform: Shape 189">
                  <a:extLst>
                    <a:ext uri="{FF2B5EF4-FFF2-40B4-BE49-F238E27FC236}">
                      <a16:creationId xmlns:a16="http://schemas.microsoft.com/office/drawing/2014/main" id="{27AF7127-A228-3CCC-6FF5-08BC966C88AF}"/>
                    </a:ext>
                  </a:extLst>
                </p:cNvPr>
                <p:cNvSpPr/>
                <p:nvPr/>
              </p:nvSpPr>
              <p:spPr>
                <a:xfrm>
                  <a:off x="6140478" y="2530806"/>
                  <a:ext cx="88919" cy="88790"/>
                </a:xfrm>
                <a:custGeom>
                  <a:avLst/>
                  <a:gdLst>
                    <a:gd name="connsiteX0" fmla="*/ 44946 w 88919"/>
                    <a:gd name="connsiteY0" fmla="*/ 215 h 88790"/>
                    <a:gd name="connsiteX1" fmla="*/ 89412 w 88919"/>
                    <a:gd name="connsiteY1" fmla="*/ 44539 h 88790"/>
                    <a:gd name="connsiteX2" fmla="*/ 44946 w 88919"/>
                    <a:gd name="connsiteY2" fmla="*/ 89005 h 88790"/>
                    <a:gd name="connsiteX3" fmla="*/ 493 w 88919"/>
                    <a:gd name="connsiteY3" fmla="*/ 44668 h 88790"/>
                    <a:gd name="connsiteX4" fmla="*/ 493 w 88919"/>
                    <a:gd name="connsiteY4" fmla="*/ 44539 h 88790"/>
                    <a:gd name="connsiteX5" fmla="*/ 44894 w 88919"/>
                    <a:gd name="connsiteY5" fmla="*/ 215 h 88790"/>
                    <a:gd name="connsiteX6" fmla="*/ 44946 w 88919"/>
                    <a:gd name="connsiteY6" fmla="*/ 215 h 8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19" h="88790">
                      <a:moveTo>
                        <a:pt x="44946" y="215"/>
                      </a:moveTo>
                      <a:cubicBezTo>
                        <a:pt x="69462" y="215"/>
                        <a:pt x="89347" y="20037"/>
                        <a:pt x="89412" y="44539"/>
                      </a:cubicBezTo>
                      <a:cubicBezTo>
                        <a:pt x="89399" y="69094"/>
                        <a:pt x="69500" y="88993"/>
                        <a:pt x="44946" y="89005"/>
                      </a:cubicBezTo>
                      <a:cubicBezTo>
                        <a:pt x="20430" y="89031"/>
                        <a:pt x="531" y="69184"/>
                        <a:pt x="493" y="44668"/>
                      </a:cubicBezTo>
                      <a:cubicBezTo>
                        <a:pt x="493" y="44630"/>
                        <a:pt x="493" y="44591"/>
                        <a:pt x="493" y="44539"/>
                      </a:cubicBezTo>
                      <a:cubicBezTo>
                        <a:pt x="519" y="20037"/>
                        <a:pt x="20392" y="189"/>
                        <a:pt x="44894" y="215"/>
                      </a:cubicBezTo>
                      <a:cubicBezTo>
                        <a:pt x="44920" y="215"/>
                        <a:pt x="44933" y="215"/>
                        <a:pt x="44946" y="215"/>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191" name="Freeform: Shape 190">
                  <a:extLst>
                    <a:ext uri="{FF2B5EF4-FFF2-40B4-BE49-F238E27FC236}">
                      <a16:creationId xmlns:a16="http://schemas.microsoft.com/office/drawing/2014/main" id="{431F553B-1F3A-AA78-3BF3-E166D93A7F98}"/>
                    </a:ext>
                  </a:extLst>
                </p:cNvPr>
                <p:cNvSpPr/>
                <p:nvPr/>
              </p:nvSpPr>
              <p:spPr>
                <a:xfrm>
                  <a:off x="6034549" y="2764652"/>
                  <a:ext cx="299806" cy="47565"/>
                </a:xfrm>
                <a:custGeom>
                  <a:avLst/>
                  <a:gdLst>
                    <a:gd name="connsiteX0" fmla="*/ 286910 w 299806"/>
                    <a:gd name="connsiteY0" fmla="*/ 0 h 47565"/>
                    <a:gd name="connsiteX1" fmla="*/ 299806 w 299806"/>
                    <a:gd name="connsiteY1" fmla="*/ 0 h 47565"/>
                    <a:gd name="connsiteX2" fmla="*/ 299806 w 299806"/>
                    <a:gd name="connsiteY2" fmla="*/ 47565 h 47565"/>
                    <a:gd name="connsiteX3" fmla="*/ 286910 w 299806"/>
                    <a:gd name="connsiteY3" fmla="*/ 47565 h 47565"/>
                    <a:gd name="connsiteX4" fmla="*/ 12896 w 299806"/>
                    <a:gd name="connsiteY4" fmla="*/ 47565 h 47565"/>
                    <a:gd name="connsiteX5" fmla="*/ 0 w 299806"/>
                    <a:gd name="connsiteY5" fmla="*/ 47565 h 47565"/>
                    <a:gd name="connsiteX6" fmla="*/ 0 w 299806"/>
                    <a:gd name="connsiteY6" fmla="*/ 0 h 47565"/>
                    <a:gd name="connsiteX7" fmla="*/ 12896 w 299806"/>
                    <a:gd name="connsiteY7" fmla="*/ 0 h 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06" h="47565">
                      <a:moveTo>
                        <a:pt x="286910" y="0"/>
                      </a:moveTo>
                      <a:cubicBezTo>
                        <a:pt x="294033" y="0"/>
                        <a:pt x="299806" y="0"/>
                        <a:pt x="299806" y="0"/>
                      </a:cubicBezTo>
                      <a:lnTo>
                        <a:pt x="299806" y="47565"/>
                      </a:lnTo>
                      <a:cubicBezTo>
                        <a:pt x="299806" y="47565"/>
                        <a:pt x="294033" y="47565"/>
                        <a:pt x="286910" y="47565"/>
                      </a:cubicBezTo>
                      <a:lnTo>
                        <a:pt x="12896" y="47565"/>
                      </a:lnTo>
                      <a:cubicBezTo>
                        <a:pt x="5774" y="47565"/>
                        <a:pt x="0" y="47565"/>
                        <a:pt x="0" y="47565"/>
                      </a:cubicBezTo>
                      <a:lnTo>
                        <a:pt x="0" y="0"/>
                      </a:lnTo>
                      <a:cubicBezTo>
                        <a:pt x="0" y="0"/>
                        <a:pt x="5774" y="0"/>
                        <a:pt x="12896" y="0"/>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192" name="Freeform: Shape 191">
                  <a:extLst>
                    <a:ext uri="{FF2B5EF4-FFF2-40B4-BE49-F238E27FC236}">
                      <a16:creationId xmlns:a16="http://schemas.microsoft.com/office/drawing/2014/main" id="{57D79A65-50AD-C61F-D302-52F872ACEB56}"/>
                    </a:ext>
                  </a:extLst>
                </p:cNvPr>
                <p:cNvSpPr/>
                <p:nvPr/>
              </p:nvSpPr>
              <p:spPr>
                <a:xfrm>
                  <a:off x="6075843" y="2812214"/>
                  <a:ext cx="217223" cy="118322"/>
                </a:xfrm>
                <a:custGeom>
                  <a:avLst/>
                  <a:gdLst>
                    <a:gd name="connsiteX0" fmla="*/ 0 w 217223"/>
                    <a:gd name="connsiteY0" fmla="*/ 0 h 118322"/>
                    <a:gd name="connsiteX1" fmla="*/ 217223 w 217223"/>
                    <a:gd name="connsiteY1" fmla="*/ 0 h 118322"/>
                    <a:gd name="connsiteX2" fmla="*/ 217223 w 217223"/>
                    <a:gd name="connsiteY2" fmla="*/ 0 h 118322"/>
                    <a:gd name="connsiteX3" fmla="*/ 217223 w 217223"/>
                    <a:gd name="connsiteY3" fmla="*/ 105426 h 118322"/>
                    <a:gd name="connsiteX4" fmla="*/ 204327 w 217223"/>
                    <a:gd name="connsiteY4" fmla="*/ 118322 h 118322"/>
                    <a:gd name="connsiteX5" fmla="*/ 12896 w 217223"/>
                    <a:gd name="connsiteY5" fmla="*/ 118322 h 118322"/>
                    <a:gd name="connsiteX6" fmla="*/ 0 w 217223"/>
                    <a:gd name="connsiteY6" fmla="*/ 105426 h 118322"/>
                    <a:gd name="connsiteX7" fmla="*/ 0 w 217223"/>
                    <a:gd name="connsiteY7" fmla="*/ 0 h 118322"/>
                    <a:gd name="connsiteX8" fmla="*/ 0 w 217223"/>
                    <a:gd name="connsiteY8" fmla="*/ 0 h 11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223" h="118322">
                      <a:moveTo>
                        <a:pt x="0" y="0"/>
                      </a:moveTo>
                      <a:lnTo>
                        <a:pt x="217223" y="0"/>
                      </a:lnTo>
                      <a:lnTo>
                        <a:pt x="217223" y="0"/>
                      </a:lnTo>
                      <a:lnTo>
                        <a:pt x="217223" y="105426"/>
                      </a:lnTo>
                      <a:cubicBezTo>
                        <a:pt x="217223" y="112545"/>
                        <a:pt x="211446" y="118322"/>
                        <a:pt x="204327" y="118322"/>
                      </a:cubicBezTo>
                      <a:lnTo>
                        <a:pt x="12896" y="118322"/>
                      </a:lnTo>
                      <a:cubicBezTo>
                        <a:pt x="5777" y="118322"/>
                        <a:pt x="0" y="112545"/>
                        <a:pt x="0" y="105426"/>
                      </a:cubicBezTo>
                      <a:lnTo>
                        <a:pt x="0" y="0"/>
                      </a:lnTo>
                      <a:lnTo>
                        <a:pt x="0" y="0"/>
                      </a:ln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187" name="Title 1">
                <a:extLst>
                  <a:ext uri="{FF2B5EF4-FFF2-40B4-BE49-F238E27FC236}">
                    <a16:creationId xmlns:a16="http://schemas.microsoft.com/office/drawing/2014/main" id="{11D07E32-FFBB-FB1E-DF3B-82BAD857444E}"/>
                  </a:ext>
                </a:extLst>
              </p:cNvPr>
              <p:cNvSpPr txBox="1">
                <a:spLocks/>
              </p:cNvSpPr>
              <p:nvPr/>
            </p:nvSpPr>
            <p:spPr bwMode="gray">
              <a:xfrm>
                <a:off x="6142426" y="2788830"/>
                <a:ext cx="866876"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ea typeface="Lato"/>
                    <a:cs typeface="Lato"/>
                  </a:rPr>
                  <a:t>Congresses</a:t>
                </a:r>
                <a:endParaRPr kumimoji="0" lang="en-GB" sz="1000" b="0" i="0" u="none" strike="noStrike" kern="1200" cap="none" spc="0" normalizeH="0" baseline="0" noProof="0">
                  <a:ln>
                    <a:noFill/>
                  </a:ln>
                  <a:solidFill>
                    <a:srgbClr val="FFFFFF"/>
                  </a:solidFill>
                  <a:effectLst/>
                  <a:uLnTx/>
                  <a:uFillTx/>
                  <a:latin typeface="+mn-lt"/>
                  <a:ea typeface="Lato"/>
                  <a:cs typeface="Lato"/>
                </a:endParaRPr>
              </a:p>
            </p:txBody>
          </p:sp>
          <p:sp>
            <p:nvSpPr>
              <p:cNvPr id="188" name="TextBox 187">
                <a:extLst>
                  <a:ext uri="{FF2B5EF4-FFF2-40B4-BE49-F238E27FC236}">
                    <a16:creationId xmlns:a16="http://schemas.microsoft.com/office/drawing/2014/main" id="{CC7B27E8-A6A1-D4F5-6092-38BA025EB74C}"/>
                  </a:ext>
                </a:extLst>
              </p:cNvPr>
              <p:cNvSpPr txBox="1"/>
              <p:nvPr/>
            </p:nvSpPr>
            <p:spPr>
              <a:xfrm>
                <a:off x="6210605" y="2005331"/>
                <a:ext cx="748644"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ea typeface="Lato"/>
                    <a:cs typeface="Lato"/>
                  </a:rPr>
                  <a:t>97</a:t>
                </a:r>
              </a:p>
            </p:txBody>
          </p:sp>
        </p:grpSp>
        <p:grpSp>
          <p:nvGrpSpPr>
            <p:cNvPr id="193" name="Group 192">
              <a:extLst>
                <a:ext uri="{FF2B5EF4-FFF2-40B4-BE49-F238E27FC236}">
                  <a16:creationId xmlns:a16="http://schemas.microsoft.com/office/drawing/2014/main" id="{3BCB9365-9A58-A776-B665-B10DE6607EAC}"/>
                </a:ext>
              </a:extLst>
            </p:cNvPr>
            <p:cNvGrpSpPr/>
            <p:nvPr/>
          </p:nvGrpSpPr>
          <p:grpSpPr>
            <a:xfrm>
              <a:off x="3426671" y="4400828"/>
              <a:ext cx="989746" cy="1084174"/>
              <a:chOff x="7126678" y="3273355"/>
              <a:chExt cx="960810" cy="1142047"/>
            </a:xfrm>
          </p:grpSpPr>
          <p:sp>
            <p:nvSpPr>
              <p:cNvPr id="194" name="Rectangle: Rounded Corners 193">
                <a:extLst>
                  <a:ext uri="{FF2B5EF4-FFF2-40B4-BE49-F238E27FC236}">
                    <a16:creationId xmlns:a16="http://schemas.microsoft.com/office/drawing/2014/main" id="{2C5B6E58-F8E3-2612-B9ED-D22747B3E545}"/>
                  </a:ext>
                </a:extLst>
              </p:cNvPr>
              <p:cNvSpPr/>
              <p:nvPr/>
            </p:nvSpPr>
            <p:spPr>
              <a:xfrm>
                <a:off x="7141477" y="3291284"/>
                <a:ext cx="902496" cy="11241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195" name="Group 194">
                <a:extLst>
                  <a:ext uri="{FF2B5EF4-FFF2-40B4-BE49-F238E27FC236}">
                    <a16:creationId xmlns:a16="http://schemas.microsoft.com/office/drawing/2014/main" id="{99671396-05F7-39DA-60AA-AD5275C767D0}"/>
                  </a:ext>
                </a:extLst>
              </p:cNvPr>
              <p:cNvGrpSpPr/>
              <p:nvPr/>
            </p:nvGrpSpPr>
            <p:grpSpPr>
              <a:xfrm>
                <a:off x="7126678" y="3581721"/>
                <a:ext cx="960810" cy="672784"/>
                <a:chOff x="2523661" y="5367032"/>
                <a:chExt cx="960810" cy="672784"/>
              </a:xfrm>
              <a:solidFill>
                <a:schemeClr val="bg1"/>
              </a:solidFill>
            </p:grpSpPr>
            <p:sp>
              <p:nvSpPr>
                <p:cNvPr id="197" name="Freeform: Shape 196">
                  <a:extLst>
                    <a:ext uri="{FF2B5EF4-FFF2-40B4-BE49-F238E27FC236}">
                      <a16:creationId xmlns:a16="http://schemas.microsoft.com/office/drawing/2014/main" id="{1217B14A-DDEA-49BE-7E9F-071E28D40CA4}"/>
                    </a:ext>
                  </a:extLst>
                </p:cNvPr>
                <p:cNvSpPr/>
                <p:nvPr/>
              </p:nvSpPr>
              <p:spPr>
                <a:xfrm>
                  <a:off x="2807013" y="5367032"/>
                  <a:ext cx="375537" cy="375536"/>
                </a:xfrm>
                <a:custGeom>
                  <a:avLst/>
                  <a:gdLst>
                    <a:gd name="connsiteX0" fmla="*/ 376030 w 375537"/>
                    <a:gd name="connsiteY0" fmla="*/ 187984 h 375536"/>
                    <a:gd name="connsiteX1" fmla="*/ 360683 w 375537"/>
                    <a:gd name="connsiteY1" fmla="*/ 170961 h 375536"/>
                    <a:gd name="connsiteX2" fmla="*/ 372419 w 375537"/>
                    <a:gd name="connsiteY2" fmla="*/ 151358 h 375536"/>
                    <a:gd name="connsiteX3" fmla="*/ 354106 w 375537"/>
                    <a:gd name="connsiteY3" fmla="*/ 137559 h 375536"/>
                    <a:gd name="connsiteX4" fmla="*/ 361715 w 375537"/>
                    <a:gd name="connsiteY4" fmla="*/ 116023 h 375536"/>
                    <a:gd name="connsiteX5" fmla="*/ 341081 w 375537"/>
                    <a:gd name="connsiteY5" fmla="*/ 106222 h 375536"/>
                    <a:gd name="connsiteX6" fmla="*/ 344434 w 375537"/>
                    <a:gd name="connsiteY6" fmla="*/ 83653 h 375536"/>
                    <a:gd name="connsiteX7" fmla="*/ 322253 w 375537"/>
                    <a:gd name="connsiteY7" fmla="*/ 77979 h 375536"/>
                    <a:gd name="connsiteX8" fmla="*/ 320963 w 375537"/>
                    <a:gd name="connsiteY8" fmla="*/ 55153 h 375536"/>
                    <a:gd name="connsiteX9" fmla="*/ 298137 w 375537"/>
                    <a:gd name="connsiteY9" fmla="*/ 53992 h 375536"/>
                    <a:gd name="connsiteX10" fmla="*/ 292591 w 375537"/>
                    <a:gd name="connsiteY10" fmla="*/ 31811 h 375536"/>
                    <a:gd name="connsiteX11" fmla="*/ 269894 w 375537"/>
                    <a:gd name="connsiteY11" fmla="*/ 35035 h 375536"/>
                    <a:gd name="connsiteX12" fmla="*/ 260093 w 375537"/>
                    <a:gd name="connsiteY12" fmla="*/ 14401 h 375536"/>
                    <a:gd name="connsiteX13" fmla="*/ 238556 w 375537"/>
                    <a:gd name="connsiteY13" fmla="*/ 22010 h 375536"/>
                    <a:gd name="connsiteX14" fmla="*/ 224887 w 375537"/>
                    <a:gd name="connsiteY14" fmla="*/ 3697 h 375536"/>
                    <a:gd name="connsiteX15" fmla="*/ 205284 w 375537"/>
                    <a:gd name="connsiteY15" fmla="*/ 15433 h 375536"/>
                    <a:gd name="connsiteX16" fmla="*/ 188261 w 375537"/>
                    <a:gd name="connsiteY16" fmla="*/ 215 h 375536"/>
                    <a:gd name="connsiteX17" fmla="*/ 171238 w 375537"/>
                    <a:gd name="connsiteY17" fmla="*/ 15433 h 375536"/>
                    <a:gd name="connsiteX18" fmla="*/ 151636 w 375537"/>
                    <a:gd name="connsiteY18" fmla="*/ 3697 h 375536"/>
                    <a:gd name="connsiteX19" fmla="*/ 137837 w 375537"/>
                    <a:gd name="connsiteY19" fmla="*/ 22010 h 375536"/>
                    <a:gd name="connsiteX20" fmla="*/ 116301 w 375537"/>
                    <a:gd name="connsiteY20" fmla="*/ 14401 h 375536"/>
                    <a:gd name="connsiteX21" fmla="*/ 106499 w 375537"/>
                    <a:gd name="connsiteY21" fmla="*/ 35035 h 375536"/>
                    <a:gd name="connsiteX22" fmla="*/ 83931 w 375537"/>
                    <a:gd name="connsiteY22" fmla="*/ 31811 h 375536"/>
                    <a:gd name="connsiteX23" fmla="*/ 78257 w 375537"/>
                    <a:gd name="connsiteY23" fmla="*/ 53992 h 375536"/>
                    <a:gd name="connsiteX24" fmla="*/ 55431 w 375537"/>
                    <a:gd name="connsiteY24" fmla="*/ 55153 h 375536"/>
                    <a:gd name="connsiteX25" fmla="*/ 54270 w 375537"/>
                    <a:gd name="connsiteY25" fmla="*/ 77979 h 375536"/>
                    <a:gd name="connsiteX26" fmla="*/ 32089 w 375537"/>
                    <a:gd name="connsiteY26" fmla="*/ 83653 h 375536"/>
                    <a:gd name="connsiteX27" fmla="*/ 35313 w 375537"/>
                    <a:gd name="connsiteY27" fmla="*/ 106222 h 375536"/>
                    <a:gd name="connsiteX28" fmla="*/ 14679 w 375537"/>
                    <a:gd name="connsiteY28" fmla="*/ 116023 h 375536"/>
                    <a:gd name="connsiteX29" fmla="*/ 22287 w 375537"/>
                    <a:gd name="connsiteY29" fmla="*/ 137559 h 375536"/>
                    <a:gd name="connsiteX30" fmla="*/ 3975 w 375537"/>
                    <a:gd name="connsiteY30" fmla="*/ 151358 h 375536"/>
                    <a:gd name="connsiteX31" fmla="*/ 15711 w 375537"/>
                    <a:gd name="connsiteY31" fmla="*/ 170961 h 375536"/>
                    <a:gd name="connsiteX32" fmla="*/ 493 w 375537"/>
                    <a:gd name="connsiteY32" fmla="*/ 187984 h 375536"/>
                    <a:gd name="connsiteX33" fmla="*/ 15711 w 375537"/>
                    <a:gd name="connsiteY33" fmla="*/ 205006 h 375536"/>
                    <a:gd name="connsiteX34" fmla="*/ 3975 w 375537"/>
                    <a:gd name="connsiteY34" fmla="*/ 224609 h 375536"/>
                    <a:gd name="connsiteX35" fmla="*/ 22287 w 375537"/>
                    <a:gd name="connsiteY35" fmla="*/ 238279 h 375536"/>
                    <a:gd name="connsiteX36" fmla="*/ 14679 w 375537"/>
                    <a:gd name="connsiteY36" fmla="*/ 259815 h 375536"/>
                    <a:gd name="connsiteX37" fmla="*/ 35313 w 375537"/>
                    <a:gd name="connsiteY37" fmla="*/ 269616 h 375536"/>
                    <a:gd name="connsiteX38" fmla="*/ 32089 w 375537"/>
                    <a:gd name="connsiteY38" fmla="*/ 292314 h 375536"/>
                    <a:gd name="connsiteX39" fmla="*/ 54270 w 375537"/>
                    <a:gd name="connsiteY39" fmla="*/ 297859 h 375536"/>
                    <a:gd name="connsiteX40" fmla="*/ 55431 w 375537"/>
                    <a:gd name="connsiteY40" fmla="*/ 320685 h 375536"/>
                    <a:gd name="connsiteX41" fmla="*/ 78257 w 375537"/>
                    <a:gd name="connsiteY41" fmla="*/ 321975 h 375536"/>
                    <a:gd name="connsiteX42" fmla="*/ 83931 w 375537"/>
                    <a:gd name="connsiteY42" fmla="*/ 344027 h 375536"/>
                    <a:gd name="connsiteX43" fmla="*/ 106499 w 375537"/>
                    <a:gd name="connsiteY43" fmla="*/ 340803 h 375536"/>
                    <a:gd name="connsiteX44" fmla="*/ 116301 w 375537"/>
                    <a:gd name="connsiteY44" fmla="*/ 361437 h 375536"/>
                    <a:gd name="connsiteX45" fmla="*/ 137837 w 375537"/>
                    <a:gd name="connsiteY45" fmla="*/ 353828 h 375536"/>
                    <a:gd name="connsiteX46" fmla="*/ 151636 w 375537"/>
                    <a:gd name="connsiteY46" fmla="*/ 372141 h 375536"/>
                    <a:gd name="connsiteX47" fmla="*/ 171238 w 375537"/>
                    <a:gd name="connsiteY47" fmla="*/ 360405 h 375536"/>
                    <a:gd name="connsiteX48" fmla="*/ 188261 w 375537"/>
                    <a:gd name="connsiteY48" fmla="*/ 375752 h 375536"/>
                    <a:gd name="connsiteX49" fmla="*/ 205284 w 375537"/>
                    <a:gd name="connsiteY49" fmla="*/ 360405 h 375536"/>
                    <a:gd name="connsiteX50" fmla="*/ 224887 w 375537"/>
                    <a:gd name="connsiteY50" fmla="*/ 372141 h 375536"/>
                    <a:gd name="connsiteX51" fmla="*/ 238556 w 375537"/>
                    <a:gd name="connsiteY51" fmla="*/ 353828 h 375536"/>
                    <a:gd name="connsiteX52" fmla="*/ 260093 w 375537"/>
                    <a:gd name="connsiteY52" fmla="*/ 361437 h 375536"/>
                    <a:gd name="connsiteX53" fmla="*/ 269894 w 375537"/>
                    <a:gd name="connsiteY53" fmla="*/ 340803 h 375536"/>
                    <a:gd name="connsiteX54" fmla="*/ 292591 w 375537"/>
                    <a:gd name="connsiteY54" fmla="*/ 344027 h 375536"/>
                    <a:gd name="connsiteX55" fmla="*/ 298137 w 375537"/>
                    <a:gd name="connsiteY55" fmla="*/ 321975 h 375536"/>
                    <a:gd name="connsiteX56" fmla="*/ 320963 w 375537"/>
                    <a:gd name="connsiteY56" fmla="*/ 320685 h 375536"/>
                    <a:gd name="connsiteX57" fmla="*/ 322253 w 375537"/>
                    <a:gd name="connsiteY57" fmla="*/ 297859 h 375536"/>
                    <a:gd name="connsiteX58" fmla="*/ 344305 w 375537"/>
                    <a:gd name="connsiteY58" fmla="*/ 292314 h 375536"/>
                    <a:gd name="connsiteX59" fmla="*/ 341081 w 375537"/>
                    <a:gd name="connsiteY59" fmla="*/ 269616 h 375536"/>
                    <a:gd name="connsiteX60" fmla="*/ 361715 w 375537"/>
                    <a:gd name="connsiteY60" fmla="*/ 259815 h 375536"/>
                    <a:gd name="connsiteX61" fmla="*/ 354106 w 375537"/>
                    <a:gd name="connsiteY61" fmla="*/ 238279 h 375536"/>
                    <a:gd name="connsiteX62" fmla="*/ 372419 w 375537"/>
                    <a:gd name="connsiteY62" fmla="*/ 224609 h 375536"/>
                    <a:gd name="connsiteX63" fmla="*/ 360683 w 375537"/>
                    <a:gd name="connsiteY63" fmla="*/ 205006 h 375536"/>
                    <a:gd name="connsiteX64" fmla="*/ 376030 w 375537"/>
                    <a:gd name="connsiteY64" fmla="*/ 187984 h 375536"/>
                    <a:gd name="connsiteX65" fmla="*/ 274408 w 375537"/>
                    <a:gd name="connsiteY65" fmla="*/ 137431 h 375536"/>
                    <a:gd name="connsiteX66" fmla="*/ 157826 w 375537"/>
                    <a:gd name="connsiteY66" fmla="*/ 257494 h 375536"/>
                    <a:gd name="connsiteX67" fmla="*/ 153184 w 375537"/>
                    <a:gd name="connsiteY67" fmla="*/ 259557 h 375536"/>
                    <a:gd name="connsiteX68" fmla="*/ 152797 w 375537"/>
                    <a:gd name="connsiteY68" fmla="*/ 259428 h 375536"/>
                    <a:gd name="connsiteX69" fmla="*/ 148025 w 375537"/>
                    <a:gd name="connsiteY69" fmla="*/ 256849 h 375536"/>
                    <a:gd name="connsiteX70" fmla="*/ 110368 w 375537"/>
                    <a:gd name="connsiteY70" fmla="*/ 206425 h 375536"/>
                    <a:gd name="connsiteX71" fmla="*/ 111607 w 375537"/>
                    <a:gd name="connsiteY71" fmla="*/ 197436 h 375536"/>
                    <a:gd name="connsiteX72" fmla="*/ 111658 w 375537"/>
                    <a:gd name="connsiteY72" fmla="*/ 197398 h 375536"/>
                    <a:gd name="connsiteX73" fmla="*/ 120660 w 375537"/>
                    <a:gd name="connsiteY73" fmla="*/ 198790 h 375536"/>
                    <a:gd name="connsiteX74" fmla="*/ 120685 w 375537"/>
                    <a:gd name="connsiteY74" fmla="*/ 198816 h 375536"/>
                    <a:gd name="connsiteX75" fmla="*/ 153828 w 375537"/>
                    <a:gd name="connsiteY75" fmla="*/ 243179 h 375536"/>
                    <a:gd name="connsiteX76" fmla="*/ 265123 w 375537"/>
                    <a:gd name="connsiteY76" fmla="*/ 128532 h 375536"/>
                    <a:gd name="connsiteX77" fmla="*/ 274150 w 375537"/>
                    <a:gd name="connsiteY77" fmla="*/ 128274 h 375536"/>
                    <a:gd name="connsiteX78" fmla="*/ 274279 w 375537"/>
                    <a:gd name="connsiteY78" fmla="*/ 128403 h 375536"/>
                    <a:gd name="connsiteX79" fmla="*/ 274408 w 375537"/>
                    <a:gd name="connsiteY79" fmla="*/ 137431 h 3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75537" h="375536">
                      <a:moveTo>
                        <a:pt x="376030" y="187984"/>
                      </a:moveTo>
                      <a:cubicBezTo>
                        <a:pt x="376030" y="181922"/>
                        <a:pt x="361328" y="176764"/>
                        <a:pt x="360683" y="170961"/>
                      </a:cubicBezTo>
                      <a:cubicBezTo>
                        <a:pt x="360167" y="165028"/>
                        <a:pt x="373579" y="157033"/>
                        <a:pt x="372419" y="151358"/>
                      </a:cubicBezTo>
                      <a:cubicBezTo>
                        <a:pt x="371258" y="145426"/>
                        <a:pt x="355783" y="143234"/>
                        <a:pt x="354106" y="137559"/>
                      </a:cubicBezTo>
                      <a:cubicBezTo>
                        <a:pt x="352430" y="131885"/>
                        <a:pt x="364036" y="121568"/>
                        <a:pt x="361715" y="116023"/>
                      </a:cubicBezTo>
                      <a:cubicBezTo>
                        <a:pt x="359523" y="110606"/>
                        <a:pt x="343918" y="111380"/>
                        <a:pt x="341081" y="106222"/>
                      </a:cubicBezTo>
                      <a:cubicBezTo>
                        <a:pt x="338373" y="101063"/>
                        <a:pt x="347658" y="88554"/>
                        <a:pt x="344434" y="83653"/>
                      </a:cubicBezTo>
                      <a:cubicBezTo>
                        <a:pt x="341081" y="78753"/>
                        <a:pt x="325993" y="82622"/>
                        <a:pt x="322253" y="77979"/>
                      </a:cubicBezTo>
                      <a:cubicBezTo>
                        <a:pt x="318513" y="73465"/>
                        <a:pt x="325219" y="59409"/>
                        <a:pt x="320963" y="55153"/>
                      </a:cubicBezTo>
                      <a:cubicBezTo>
                        <a:pt x="316836" y="51026"/>
                        <a:pt x="302779" y="57732"/>
                        <a:pt x="298137" y="53992"/>
                      </a:cubicBezTo>
                      <a:cubicBezTo>
                        <a:pt x="293623" y="50252"/>
                        <a:pt x="297492" y="35164"/>
                        <a:pt x="292591" y="31811"/>
                      </a:cubicBezTo>
                      <a:cubicBezTo>
                        <a:pt x="287691" y="28587"/>
                        <a:pt x="275182" y="37872"/>
                        <a:pt x="269894" y="35035"/>
                      </a:cubicBezTo>
                      <a:cubicBezTo>
                        <a:pt x="264736" y="32327"/>
                        <a:pt x="265639" y="16722"/>
                        <a:pt x="260093" y="14401"/>
                      </a:cubicBezTo>
                      <a:cubicBezTo>
                        <a:pt x="254677" y="12209"/>
                        <a:pt x="244231" y="23815"/>
                        <a:pt x="238556" y="22010"/>
                      </a:cubicBezTo>
                      <a:cubicBezTo>
                        <a:pt x="233011" y="20333"/>
                        <a:pt x="230690" y="4858"/>
                        <a:pt x="224887" y="3697"/>
                      </a:cubicBezTo>
                      <a:cubicBezTo>
                        <a:pt x="219083" y="2665"/>
                        <a:pt x="211217" y="16077"/>
                        <a:pt x="205284" y="15433"/>
                      </a:cubicBezTo>
                      <a:cubicBezTo>
                        <a:pt x="199352" y="14917"/>
                        <a:pt x="194194" y="215"/>
                        <a:pt x="188261" y="215"/>
                      </a:cubicBezTo>
                      <a:cubicBezTo>
                        <a:pt x="182200" y="215"/>
                        <a:pt x="177041" y="14917"/>
                        <a:pt x="171238" y="15433"/>
                      </a:cubicBezTo>
                      <a:cubicBezTo>
                        <a:pt x="165306" y="16077"/>
                        <a:pt x="157310" y="2665"/>
                        <a:pt x="151636" y="3697"/>
                      </a:cubicBezTo>
                      <a:cubicBezTo>
                        <a:pt x="145704" y="4858"/>
                        <a:pt x="143512" y="20333"/>
                        <a:pt x="137837" y="22010"/>
                      </a:cubicBezTo>
                      <a:cubicBezTo>
                        <a:pt x="132163" y="23815"/>
                        <a:pt x="121846" y="12209"/>
                        <a:pt x="116301" y="14401"/>
                      </a:cubicBezTo>
                      <a:cubicBezTo>
                        <a:pt x="110884" y="16722"/>
                        <a:pt x="111658" y="32327"/>
                        <a:pt x="106499" y="35035"/>
                      </a:cubicBezTo>
                      <a:cubicBezTo>
                        <a:pt x="101341" y="37872"/>
                        <a:pt x="88832" y="28587"/>
                        <a:pt x="83931" y="31811"/>
                      </a:cubicBezTo>
                      <a:cubicBezTo>
                        <a:pt x="79031" y="35035"/>
                        <a:pt x="82899" y="50252"/>
                        <a:pt x="78257" y="53992"/>
                      </a:cubicBezTo>
                      <a:cubicBezTo>
                        <a:pt x="73743" y="57732"/>
                        <a:pt x="59687" y="51026"/>
                        <a:pt x="55431" y="55153"/>
                      </a:cubicBezTo>
                      <a:cubicBezTo>
                        <a:pt x="51304" y="59280"/>
                        <a:pt x="58010" y="73465"/>
                        <a:pt x="54270" y="77979"/>
                      </a:cubicBezTo>
                      <a:cubicBezTo>
                        <a:pt x="50530" y="82493"/>
                        <a:pt x="35442" y="78624"/>
                        <a:pt x="32089" y="83653"/>
                      </a:cubicBezTo>
                      <a:cubicBezTo>
                        <a:pt x="28864" y="88554"/>
                        <a:pt x="38150" y="101063"/>
                        <a:pt x="35313" y="106222"/>
                      </a:cubicBezTo>
                      <a:cubicBezTo>
                        <a:pt x="32604" y="111380"/>
                        <a:pt x="17000" y="110606"/>
                        <a:pt x="14679" y="116023"/>
                      </a:cubicBezTo>
                      <a:cubicBezTo>
                        <a:pt x="12486" y="121439"/>
                        <a:pt x="24093" y="131885"/>
                        <a:pt x="22287" y="137559"/>
                      </a:cubicBezTo>
                      <a:cubicBezTo>
                        <a:pt x="20611" y="143234"/>
                        <a:pt x="5136" y="145426"/>
                        <a:pt x="3975" y="151358"/>
                      </a:cubicBezTo>
                      <a:cubicBezTo>
                        <a:pt x="2943" y="157033"/>
                        <a:pt x="16355" y="165028"/>
                        <a:pt x="15711" y="170961"/>
                      </a:cubicBezTo>
                      <a:cubicBezTo>
                        <a:pt x="15195" y="176764"/>
                        <a:pt x="493" y="181922"/>
                        <a:pt x="493" y="187984"/>
                      </a:cubicBezTo>
                      <a:cubicBezTo>
                        <a:pt x="493" y="193916"/>
                        <a:pt x="15195" y="199074"/>
                        <a:pt x="15711" y="205006"/>
                      </a:cubicBezTo>
                      <a:cubicBezTo>
                        <a:pt x="16355" y="210939"/>
                        <a:pt x="2943" y="218805"/>
                        <a:pt x="3975" y="224609"/>
                      </a:cubicBezTo>
                      <a:cubicBezTo>
                        <a:pt x="5136" y="230412"/>
                        <a:pt x="20611" y="232604"/>
                        <a:pt x="22287" y="238279"/>
                      </a:cubicBezTo>
                      <a:cubicBezTo>
                        <a:pt x="24093" y="243953"/>
                        <a:pt x="12486" y="254399"/>
                        <a:pt x="14679" y="259815"/>
                      </a:cubicBezTo>
                      <a:cubicBezTo>
                        <a:pt x="17000" y="265361"/>
                        <a:pt x="32604" y="264458"/>
                        <a:pt x="35313" y="269616"/>
                      </a:cubicBezTo>
                      <a:cubicBezTo>
                        <a:pt x="38150" y="274904"/>
                        <a:pt x="28864" y="287413"/>
                        <a:pt x="32089" y="292314"/>
                      </a:cubicBezTo>
                      <a:cubicBezTo>
                        <a:pt x="35442" y="297214"/>
                        <a:pt x="50530" y="293345"/>
                        <a:pt x="54270" y="297859"/>
                      </a:cubicBezTo>
                      <a:cubicBezTo>
                        <a:pt x="58010" y="302502"/>
                        <a:pt x="51304" y="316558"/>
                        <a:pt x="55431" y="320685"/>
                      </a:cubicBezTo>
                      <a:cubicBezTo>
                        <a:pt x="59687" y="324941"/>
                        <a:pt x="73743" y="318235"/>
                        <a:pt x="78257" y="321975"/>
                      </a:cubicBezTo>
                      <a:cubicBezTo>
                        <a:pt x="82770" y="325715"/>
                        <a:pt x="79031" y="340803"/>
                        <a:pt x="83931" y="344027"/>
                      </a:cubicBezTo>
                      <a:cubicBezTo>
                        <a:pt x="88832" y="347380"/>
                        <a:pt x="101341" y="338095"/>
                        <a:pt x="106499" y="340803"/>
                      </a:cubicBezTo>
                      <a:cubicBezTo>
                        <a:pt x="111658" y="343640"/>
                        <a:pt x="110884" y="359245"/>
                        <a:pt x="116301" y="361437"/>
                      </a:cubicBezTo>
                      <a:cubicBezTo>
                        <a:pt x="121717" y="363758"/>
                        <a:pt x="132163" y="352152"/>
                        <a:pt x="137837" y="353828"/>
                      </a:cubicBezTo>
                      <a:cubicBezTo>
                        <a:pt x="143512" y="355505"/>
                        <a:pt x="145704" y="370980"/>
                        <a:pt x="151636" y="372141"/>
                      </a:cubicBezTo>
                      <a:cubicBezTo>
                        <a:pt x="157310" y="373302"/>
                        <a:pt x="165306" y="359890"/>
                        <a:pt x="171238" y="360405"/>
                      </a:cubicBezTo>
                      <a:cubicBezTo>
                        <a:pt x="177041" y="361050"/>
                        <a:pt x="182200" y="375752"/>
                        <a:pt x="188261" y="375752"/>
                      </a:cubicBezTo>
                      <a:cubicBezTo>
                        <a:pt x="194194" y="375752"/>
                        <a:pt x="199352" y="361050"/>
                        <a:pt x="205284" y="360405"/>
                      </a:cubicBezTo>
                      <a:cubicBezTo>
                        <a:pt x="211217" y="359890"/>
                        <a:pt x="219083" y="373302"/>
                        <a:pt x="224887" y="372141"/>
                      </a:cubicBezTo>
                      <a:cubicBezTo>
                        <a:pt x="230690" y="370980"/>
                        <a:pt x="232882" y="355505"/>
                        <a:pt x="238556" y="353828"/>
                      </a:cubicBezTo>
                      <a:cubicBezTo>
                        <a:pt x="244231" y="352152"/>
                        <a:pt x="254677" y="363758"/>
                        <a:pt x="260093" y="361437"/>
                      </a:cubicBezTo>
                      <a:cubicBezTo>
                        <a:pt x="265639" y="359245"/>
                        <a:pt x="264736" y="343640"/>
                        <a:pt x="269894" y="340803"/>
                      </a:cubicBezTo>
                      <a:cubicBezTo>
                        <a:pt x="275182" y="338095"/>
                        <a:pt x="287691" y="347380"/>
                        <a:pt x="292591" y="344027"/>
                      </a:cubicBezTo>
                      <a:cubicBezTo>
                        <a:pt x="297492" y="340803"/>
                        <a:pt x="293623" y="325715"/>
                        <a:pt x="298137" y="321975"/>
                      </a:cubicBezTo>
                      <a:cubicBezTo>
                        <a:pt x="302779" y="318235"/>
                        <a:pt x="316836" y="324941"/>
                        <a:pt x="320963" y="320685"/>
                      </a:cubicBezTo>
                      <a:cubicBezTo>
                        <a:pt x="325219" y="316558"/>
                        <a:pt x="318513" y="302502"/>
                        <a:pt x="322253" y="297859"/>
                      </a:cubicBezTo>
                      <a:cubicBezTo>
                        <a:pt x="325993" y="293345"/>
                        <a:pt x="341081" y="297214"/>
                        <a:pt x="344305" y="292314"/>
                      </a:cubicBezTo>
                      <a:cubicBezTo>
                        <a:pt x="347658" y="287426"/>
                        <a:pt x="338373" y="274904"/>
                        <a:pt x="341081" y="269616"/>
                      </a:cubicBezTo>
                      <a:cubicBezTo>
                        <a:pt x="343918" y="264458"/>
                        <a:pt x="359523" y="265361"/>
                        <a:pt x="361715" y="259815"/>
                      </a:cubicBezTo>
                      <a:cubicBezTo>
                        <a:pt x="364036" y="254399"/>
                        <a:pt x="352430" y="243953"/>
                        <a:pt x="354106" y="238279"/>
                      </a:cubicBezTo>
                      <a:cubicBezTo>
                        <a:pt x="355783" y="232604"/>
                        <a:pt x="371258" y="230412"/>
                        <a:pt x="372419" y="224609"/>
                      </a:cubicBezTo>
                      <a:cubicBezTo>
                        <a:pt x="373579" y="218805"/>
                        <a:pt x="360167" y="210939"/>
                        <a:pt x="360683" y="205006"/>
                      </a:cubicBezTo>
                      <a:cubicBezTo>
                        <a:pt x="361328" y="199074"/>
                        <a:pt x="376030" y="193916"/>
                        <a:pt x="376030" y="187984"/>
                      </a:cubicBezTo>
                      <a:close/>
                      <a:moveTo>
                        <a:pt x="274408" y="137431"/>
                      </a:moveTo>
                      <a:lnTo>
                        <a:pt x="157826" y="257494"/>
                      </a:lnTo>
                      <a:cubicBezTo>
                        <a:pt x="156614" y="258771"/>
                        <a:pt x="154938" y="259506"/>
                        <a:pt x="153184" y="259557"/>
                      </a:cubicBezTo>
                      <a:cubicBezTo>
                        <a:pt x="153042" y="259583"/>
                        <a:pt x="152900" y="259532"/>
                        <a:pt x="152797" y="259428"/>
                      </a:cubicBezTo>
                      <a:cubicBezTo>
                        <a:pt x="150901" y="259325"/>
                        <a:pt x="149147" y="258384"/>
                        <a:pt x="148025" y="256849"/>
                      </a:cubicBezTo>
                      <a:lnTo>
                        <a:pt x="110368" y="206425"/>
                      </a:lnTo>
                      <a:cubicBezTo>
                        <a:pt x="108227" y="203601"/>
                        <a:pt x="108782" y="199577"/>
                        <a:pt x="111607" y="197436"/>
                      </a:cubicBezTo>
                      <a:cubicBezTo>
                        <a:pt x="111632" y="197424"/>
                        <a:pt x="111645" y="197411"/>
                        <a:pt x="111658" y="197398"/>
                      </a:cubicBezTo>
                      <a:cubicBezTo>
                        <a:pt x="114521" y="195296"/>
                        <a:pt x="118558" y="195915"/>
                        <a:pt x="120660" y="198790"/>
                      </a:cubicBezTo>
                      <a:cubicBezTo>
                        <a:pt x="120672" y="198803"/>
                        <a:pt x="120672" y="198816"/>
                        <a:pt x="120685" y="198816"/>
                      </a:cubicBezTo>
                      <a:lnTo>
                        <a:pt x="153828" y="243179"/>
                      </a:lnTo>
                      <a:lnTo>
                        <a:pt x="265123" y="128532"/>
                      </a:lnTo>
                      <a:cubicBezTo>
                        <a:pt x="267547" y="125979"/>
                        <a:pt x="271584" y="125863"/>
                        <a:pt x="274150" y="128274"/>
                      </a:cubicBezTo>
                      <a:cubicBezTo>
                        <a:pt x="274189" y="128326"/>
                        <a:pt x="274240" y="128364"/>
                        <a:pt x="274279" y="128403"/>
                      </a:cubicBezTo>
                      <a:cubicBezTo>
                        <a:pt x="276768" y="130879"/>
                        <a:pt x="276819" y="134890"/>
                        <a:pt x="274408" y="137431"/>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198" name="Title 1">
                  <a:extLst>
                    <a:ext uri="{FF2B5EF4-FFF2-40B4-BE49-F238E27FC236}">
                      <a16:creationId xmlns:a16="http://schemas.microsoft.com/office/drawing/2014/main" id="{CA4D92CF-6EEC-751F-1442-25386C990D15}"/>
                    </a:ext>
                  </a:extLst>
                </p:cNvPr>
                <p:cNvSpPr txBox="1">
                  <a:spLocks/>
                </p:cNvSpPr>
                <p:nvPr/>
              </p:nvSpPr>
              <p:spPr bwMode="gray">
                <a:xfrm>
                  <a:off x="2523661" y="5807287"/>
                  <a:ext cx="960810"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Guidelines</a:t>
                  </a:r>
                </a:p>
              </p:txBody>
            </p:sp>
          </p:grpSp>
          <p:sp>
            <p:nvSpPr>
              <p:cNvPr id="196" name="TextBox 195">
                <a:extLst>
                  <a:ext uri="{FF2B5EF4-FFF2-40B4-BE49-F238E27FC236}">
                    <a16:creationId xmlns:a16="http://schemas.microsoft.com/office/drawing/2014/main" id="{337457F8-9354-D179-B005-B22354DB9DA7}"/>
                  </a:ext>
                </a:extLst>
              </p:cNvPr>
              <p:cNvSpPr txBox="1"/>
              <p:nvPr/>
            </p:nvSpPr>
            <p:spPr>
              <a:xfrm>
                <a:off x="7237154" y="3273355"/>
                <a:ext cx="748644" cy="389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rPr>
                  <a:t>30</a:t>
                </a: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grpSp>
      <p:grpSp>
        <p:nvGrpSpPr>
          <p:cNvPr id="276" name="Group 275">
            <a:extLst>
              <a:ext uri="{FF2B5EF4-FFF2-40B4-BE49-F238E27FC236}">
                <a16:creationId xmlns:a16="http://schemas.microsoft.com/office/drawing/2014/main" id="{22A83565-D85A-1AF9-1B65-C962E3F1EFE2}"/>
              </a:ext>
            </a:extLst>
          </p:cNvPr>
          <p:cNvGrpSpPr/>
          <p:nvPr/>
        </p:nvGrpSpPr>
        <p:grpSpPr>
          <a:xfrm>
            <a:off x="1956915" y="2769419"/>
            <a:ext cx="992477" cy="2772903"/>
            <a:chOff x="2122015" y="2769419"/>
            <a:chExt cx="992477" cy="2772903"/>
          </a:xfrm>
        </p:grpSpPr>
        <p:grpSp>
          <p:nvGrpSpPr>
            <p:cNvPr id="177" name="Group 176">
              <a:extLst>
                <a:ext uri="{FF2B5EF4-FFF2-40B4-BE49-F238E27FC236}">
                  <a16:creationId xmlns:a16="http://schemas.microsoft.com/office/drawing/2014/main" id="{AEE15163-2B37-3F9F-F3F7-B5636E75DAF4}"/>
                </a:ext>
              </a:extLst>
            </p:cNvPr>
            <p:cNvGrpSpPr/>
            <p:nvPr/>
          </p:nvGrpSpPr>
          <p:grpSpPr>
            <a:xfrm>
              <a:off x="2122015" y="2769419"/>
              <a:ext cx="960810" cy="1142035"/>
              <a:chOff x="5062094" y="2000324"/>
              <a:chExt cx="960810" cy="1142035"/>
            </a:xfrm>
          </p:grpSpPr>
          <p:sp>
            <p:nvSpPr>
              <p:cNvPr id="178" name="Rectangle: Rounded Corners 177">
                <a:extLst>
                  <a:ext uri="{FF2B5EF4-FFF2-40B4-BE49-F238E27FC236}">
                    <a16:creationId xmlns:a16="http://schemas.microsoft.com/office/drawing/2014/main" id="{62C08E0B-7009-6CB8-994D-9EDB8B3936CC}"/>
                  </a:ext>
                </a:extLst>
              </p:cNvPr>
              <p:cNvSpPr/>
              <p:nvPr/>
            </p:nvSpPr>
            <p:spPr>
              <a:xfrm>
                <a:off x="5092014" y="2018241"/>
                <a:ext cx="902496" cy="11241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179" name="Group 178">
                <a:extLst>
                  <a:ext uri="{FF2B5EF4-FFF2-40B4-BE49-F238E27FC236}">
                    <a16:creationId xmlns:a16="http://schemas.microsoft.com/office/drawing/2014/main" id="{28A9C199-4ECB-53FF-AC1B-0424F581D603}"/>
                  </a:ext>
                </a:extLst>
              </p:cNvPr>
              <p:cNvGrpSpPr/>
              <p:nvPr/>
            </p:nvGrpSpPr>
            <p:grpSpPr>
              <a:xfrm>
                <a:off x="5412012" y="2373762"/>
                <a:ext cx="269017" cy="410223"/>
                <a:chOff x="4029219" y="1140718"/>
                <a:chExt cx="269017" cy="410223"/>
              </a:xfrm>
              <a:solidFill>
                <a:schemeClr val="bg1"/>
              </a:solidFill>
            </p:grpSpPr>
            <p:sp>
              <p:nvSpPr>
                <p:cNvPr id="182" name="Freeform: Shape 181">
                  <a:extLst>
                    <a:ext uri="{FF2B5EF4-FFF2-40B4-BE49-F238E27FC236}">
                      <a16:creationId xmlns:a16="http://schemas.microsoft.com/office/drawing/2014/main" id="{26D3FFA4-751E-BBD0-78DC-700D2E06B1C1}"/>
                    </a:ext>
                  </a:extLst>
                </p:cNvPr>
                <p:cNvSpPr/>
                <p:nvPr/>
              </p:nvSpPr>
              <p:spPr>
                <a:xfrm>
                  <a:off x="4029219" y="1140718"/>
                  <a:ext cx="269017" cy="410223"/>
                </a:xfrm>
                <a:custGeom>
                  <a:avLst/>
                  <a:gdLst>
                    <a:gd name="connsiteX0" fmla="*/ 262281 w 269017"/>
                    <a:gd name="connsiteY0" fmla="*/ 67507 h 410223"/>
                    <a:gd name="connsiteX1" fmla="*/ 39401 w 269017"/>
                    <a:gd name="connsiteY1" fmla="*/ 67507 h 410223"/>
                    <a:gd name="connsiteX2" fmla="*/ 20005 w 269017"/>
                    <a:gd name="connsiteY2" fmla="*/ 59495 h 410223"/>
                    <a:gd name="connsiteX3" fmla="*/ 11993 w 269017"/>
                    <a:gd name="connsiteY3" fmla="*/ 40099 h 410223"/>
                    <a:gd name="connsiteX4" fmla="*/ 39401 w 269017"/>
                    <a:gd name="connsiteY4" fmla="*/ 12704 h 410223"/>
                    <a:gd name="connsiteX5" fmla="*/ 262281 w 269017"/>
                    <a:gd name="connsiteY5" fmla="*/ 12704 h 410223"/>
                    <a:gd name="connsiteX6" fmla="*/ 268524 w 269017"/>
                    <a:gd name="connsiteY6" fmla="*/ 6474 h 410223"/>
                    <a:gd name="connsiteX7" fmla="*/ 268524 w 269017"/>
                    <a:gd name="connsiteY7" fmla="*/ 6461 h 410223"/>
                    <a:gd name="connsiteX8" fmla="*/ 262281 w 269017"/>
                    <a:gd name="connsiteY8" fmla="*/ 218 h 410223"/>
                    <a:gd name="connsiteX9" fmla="*/ 262281 w 269017"/>
                    <a:gd name="connsiteY9" fmla="*/ 218 h 410223"/>
                    <a:gd name="connsiteX10" fmla="*/ 39401 w 269017"/>
                    <a:gd name="connsiteY10" fmla="*/ 218 h 410223"/>
                    <a:gd name="connsiteX11" fmla="*/ -493 w 269017"/>
                    <a:gd name="connsiteY11" fmla="*/ 40099 h 410223"/>
                    <a:gd name="connsiteX12" fmla="*/ -493 w 269017"/>
                    <a:gd name="connsiteY12" fmla="*/ 329346 h 410223"/>
                    <a:gd name="connsiteX13" fmla="*/ 32350 w 269017"/>
                    <a:gd name="connsiteY13" fmla="*/ 362189 h 410223"/>
                    <a:gd name="connsiteX14" fmla="*/ 35965 w 269017"/>
                    <a:gd name="connsiteY14" fmla="*/ 362189 h 410223"/>
                    <a:gd name="connsiteX15" fmla="*/ 35965 w 269017"/>
                    <a:gd name="connsiteY15" fmla="*/ 410442 h 410223"/>
                    <a:gd name="connsiteX16" fmla="*/ 59143 w 269017"/>
                    <a:gd name="connsiteY16" fmla="*/ 400161 h 410223"/>
                    <a:gd name="connsiteX17" fmla="*/ 82333 w 269017"/>
                    <a:gd name="connsiteY17" fmla="*/ 410442 h 410223"/>
                    <a:gd name="connsiteX18" fmla="*/ 82333 w 269017"/>
                    <a:gd name="connsiteY18" fmla="*/ 362189 h 410223"/>
                    <a:gd name="connsiteX19" fmla="*/ 262281 w 269017"/>
                    <a:gd name="connsiteY19" fmla="*/ 362189 h 410223"/>
                    <a:gd name="connsiteX20" fmla="*/ 268524 w 269017"/>
                    <a:gd name="connsiteY20" fmla="*/ 355946 h 410223"/>
                    <a:gd name="connsiteX21" fmla="*/ 268524 w 269017"/>
                    <a:gd name="connsiteY21" fmla="*/ 355946 h 410223"/>
                    <a:gd name="connsiteX22" fmla="*/ 268524 w 269017"/>
                    <a:gd name="connsiteY22" fmla="*/ 73751 h 410223"/>
                    <a:gd name="connsiteX23" fmla="*/ 262281 w 269017"/>
                    <a:gd name="connsiteY23" fmla="*/ 67507 h 410223"/>
                    <a:gd name="connsiteX24" fmla="*/ 262281 w 269017"/>
                    <a:gd name="connsiteY24" fmla="*/ 67507 h 410223"/>
                    <a:gd name="connsiteX25" fmla="*/ 183005 w 269017"/>
                    <a:gd name="connsiteY25" fmla="*/ 206355 h 410223"/>
                    <a:gd name="connsiteX26" fmla="*/ 183005 w 269017"/>
                    <a:gd name="connsiteY26" fmla="*/ 229956 h 410223"/>
                    <a:gd name="connsiteX27" fmla="*/ 149046 w 269017"/>
                    <a:gd name="connsiteY27" fmla="*/ 229956 h 410223"/>
                    <a:gd name="connsiteX28" fmla="*/ 149046 w 269017"/>
                    <a:gd name="connsiteY28" fmla="*/ 263915 h 410223"/>
                    <a:gd name="connsiteX29" fmla="*/ 125573 w 269017"/>
                    <a:gd name="connsiteY29" fmla="*/ 263915 h 410223"/>
                    <a:gd name="connsiteX30" fmla="*/ 125573 w 269017"/>
                    <a:gd name="connsiteY30" fmla="*/ 229956 h 410223"/>
                    <a:gd name="connsiteX31" fmla="*/ 91486 w 269017"/>
                    <a:gd name="connsiteY31" fmla="*/ 229956 h 410223"/>
                    <a:gd name="connsiteX32" fmla="*/ 91486 w 269017"/>
                    <a:gd name="connsiteY32" fmla="*/ 206355 h 410223"/>
                    <a:gd name="connsiteX33" fmla="*/ 125573 w 269017"/>
                    <a:gd name="connsiteY33" fmla="*/ 206355 h 410223"/>
                    <a:gd name="connsiteX34" fmla="*/ 125573 w 269017"/>
                    <a:gd name="connsiteY34" fmla="*/ 172397 h 410223"/>
                    <a:gd name="connsiteX35" fmla="*/ 149046 w 269017"/>
                    <a:gd name="connsiteY35" fmla="*/ 172397 h 410223"/>
                    <a:gd name="connsiteX36" fmla="*/ 149046 w 269017"/>
                    <a:gd name="connsiteY36" fmla="*/ 206355 h 41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9017" h="410223">
                      <a:moveTo>
                        <a:pt x="262281" y="67507"/>
                      </a:moveTo>
                      <a:lnTo>
                        <a:pt x="39401" y="67507"/>
                      </a:lnTo>
                      <a:cubicBezTo>
                        <a:pt x="32132" y="67482"/>
                        <a:pt x="25158" y="64610"/>
                        <a:pt x="20005" y="59495"/>
                      </a:cubicBezTo>
                      <a:cubicBezTo>
                        <a:pt x="14851" y="54355"/>
                        <a:pt x="11967" y="47381"/>
                        <a:pt x="11993" y="40099"/>
                      </a:cubicBezTo>
                      <a:cubicBezTo>
                        <a:pt x="12005" y="24972"/>
                        <a:pt x="24274" y="12717"/>
                        <a:pt x="39401" y="12704"/>
                      </a:cubicBezTo>
                      <a:lnTo>
                        <a:pt x="262281" y="12704"/>
                      </a:lnTo>
                      <a:cubicBezTo>
                        <a:pt x="265716" y="12704"/>
                        <a:pt x="268511" y="9922"/>
                        <a:pt x="268524" y="6474"/>
                      </a:cubicBezTo>
                      <a:cubicBezTo>
                        <a:pt x="268524" y="6474"/>
                        <a:pt x="268524" y="6461"/>
                        <a:pt x="268524" y="6461"/>
                      </a:cubicBezTo>
                      <a:cubicBezTo>
                        <a:pt x="268524" y="3025"/>
                        <a:pt x="265729" y="231"/>
                        <a:pt x="262281" y="218"/>
                      </a:cubicBezTo>
                      <a:cubicBezTo>
                        <a:pt x="262281" y="218"/>
                        <a:pt x="262281" y="218"/>
                        <a:pt x="262281" y="218"/>
                      </a:cubicBezTo>
                      <a:lnTo>
                        <a:pt x="39401" y="218"/>
                      </a:lnTo>
                      <a:cubicBezTo>
                        <a:pt x="17377" y="244"/>
                        <a:pt x="-468" y="18088"/>
                        <a:pt x="-493" y="40099"/>
                      </a:cubicBezTo>
                      <a:lnTo>
                        <a:pt x="-493" y="329346"/>
                      </a:lnTo>
                      <a:cubicBezTo>
                        <a:pt x="-468" y="347473"/>
                        <a:pt x="14224" y="362164"/>
                        <a:pt x="32350" y="362189"/>
                      </a:cubicBezTo>
                      <a:lnTo>
                        <a:pt x="35965" y="362189"/>
                      </a:lnTo>
                      <a:lnTo>
                        <a:pt x="35965" y="410442"/>
                      </a:lnTo>
                      <a:lnTo>
                        <a:pt x="59143" y="400161"/>
                      </a:lnTo>
                      <a:lnTo>
                        <a:pt x="82333" y="410442"/>
                      </a:lnTo>
                      <a:lnTo>
                        <a:pt x="82333" y="362189"/>
                      </a:lnTo>
                      <a:lnTo>
                        <a:pt x="262281" y="362189"/>
                      </a:lnTo>
                      <a:cubicBezTo>
                        <a:pt x="265716" y="362189"/>
                        <a:pt x="268511" y="359395"/>
                        <a:pt x="268524" y="355946"/>
                      </a:cubicBezTo>
                      <a:cubicBezTo>
                        <a:pt x="268524" y="355946"/>
                        <a:pt x="268524" y="355946"/>
                        <a:pt x="268524" y="355946"/>
                      </a:cubicBezTo>
                      <a:lnTo>
                        <a:pt x="268524" y="73751"/>
                      </a:lnTo>
                      <a:cubicBezTo>
                        <a:pt x="268524" y="70315"/>
                        <a:pt x="265729" y="67520"/>
                        <a:pt x="262281" y="67507"/>
                      </a:cubicBezTo>
                      <a:cubicBezTo>
                        <a:pt x="262281" y="67507"/>
                        <a:pt x="262281" y="67507"/>
                        <a:pt x="262281" y="67507"/>
                      </a:cubicBezTo>
                      <a:close/>
                      <a:moveTo>
                        <a:pt x="183005" y="206355"/>
                      </a:moveTo>
                      <a:lnTo>
                        <a:pt x="183005" y="229956"/>
                      </a:lnTo>
                      <a:lnTo>
                        <a:pt x="149046" y="229956"/>
                      </a:lnTo>
                      <a:lnTo>
                        <a:pt x="149046" y="263915"/>
                      </a:lnTo>
                      <a:lnTo>
                        <a:pt x="125573" y="263915"/>
                      </a:lnTo>
                      <a:lnTo>
                        <a:pt x="125573" y="229956"/>
                      </a:lnTo>
                      <a:lnTo>
                        <a:pt x="91486" y="229956"/>
                      </a:lnTo>
                      <a:lnTo>
                        <a:pt x="91486" y="206355"/>
                      </a:lnTo>
                      <a:lnTo>
                        <a:pt x="125573" y="206355"/>
                      </a:lnTo>
                      <a:lnTo>
                        <a:pt x="125573" y="172397"/>
                      </a:lnTo>
                      <a:lnTo>
                        <a:pt x="149046" y="172397"/>
                      </a:lnTo>
                      <a:lnTo>
                        <a:pt x="149046" y="206355"/>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183" name="Freeform: Shape 182">
                  <a:extLst>
                    <a:ext uri="{FF2B5EF4-FFF2-40B4-BE49-F238E27FC236}">
                      <a16:creationId xmlns:a16="http://schemas.microsoft.com/office/drawing/2014/main" id="{9202C7A0-CA77-BBFC-F66C-10CF0FCD12B7}"/>
                    </a:ext>
                  </a:extLst>
                </p:cNvPr>
                <p:cNvSpPr/>
                <p:nvPr/>
              </p:nvSpPr>
              <p:spPr>
                <a:xfrm>
                  <a:off x="4071511" y="1174357"/>
                  <a:ext cx="226725" cy="12486"/>
                </a:xfrm>
                <a:custGeom>
                  <a:avLst/>
                  <a:gdLst>
                    <a:gd name="connsiteX0" fmla="*/ 219989 w 226725"/>
                    <a:gd name="connsiteY0" fmla="*/ 218 h 12486"/>
                    <a:gd name="connsiteX1" fmla="*/ 5750 w 226725"/>
                    <a:gd name="connsiteY1" fmla="*/ 218 h 12486"/>
                    <a:gd name="connsiteX2" fmla="*/ -493 w 226725"/>
                    <a:gd name="connsiteY2" fmla="*/ 6461 h 12486"/>
                    <a:gd name="connsiteX3" fmla="*/ -493 w 226725"/>
                    <a:gd name="connsiteY3" fmla="*/ 6461 h 12486"/>
                    <a:gd name="connsiteX4" fmla="*/ 5736 w 226725"/>
                    <a:gd name="connsiteY4" fmla="*/ 12704 h 12486"/>
                    <a:gd name="connsiteX5" fmla="*/ 5750 w 226725"/>
                    <a:gd name="connsiteY5" fmla="*/ 12704 h 12486"/>
                    <a:gd name="connsiteX6" fmla="*/ 219989 w 226725"/>
                    <a:gd name="connsiteY6" fmla="*/ 12704 h 12486"/>
                    <a:gd name="connsiteX7" fmla="*/ 226232 w 226725"/>
                    <a:gd name="connsiteY7" fmla="*/ 6474 h 12486"/>
                    <a:gd name="connsiteX8" fmla="*/ 226232 w 226725"/>
                    <a:gd name="connsiteY8" fmla="*/ 6461 h 12486"/>
                    <a:gd name="connsiteX9" fmla="*/ 219989 w 226725"/>
                    <a:gd name="connsiteY9" fmla="*/ 218 h 12486"/>
                    <a:gd name="connsiteX10" fmla="*/ 219989 w 226725"/>
                    <a:gd name="connsiteY10" fmla="*/ 218 h 1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725" h="12486">
                      <a:moveTo>
                        <a:pt x="219989" y="218"/>
                      </a:moveTo>
                      <a:lnTo>
                        <a:pt x="5750" y="218"/>
                      </a:lnTo>
                      <a:cubicBezTo>
                        <a:pt x="2301" y="218"/>
                        <a:pt x="-493" y="3012"/>
                        <a:pt x="-493" y="6461"/>
                      </a:cubicBezTo>
                      <a:cubicBezTo>
                        <a:pt x="-493" y="6461"/>
                        <a:pt x="-493" y="6461"/>
                        <a:pt x="-493" y="6461"/>
                      </a:cubicBezTo>
                      <a:cubicBezTo>
                        <a:pt x="-493" y="9909"/>
                        <a:pt x="2301" y="12704"/>
                        <a:pt x="5736" y="12704"/>
                      </a:cubicBezTo>
                      <a:cubicBezTo>
                        <a:pt x="5750" y="12704"/>
                        <a:pt x="5750" y="12704"/>
                        <a:pt x="5750" y="12704"/>
                      </a:cubicBezTo>
                      <a:lnTo>
                        <a:pt x="219989" y="12704"/>
                      </a:lnTo>
                      <a:cubicBezTo>
                        <a:pt x="223425" y="12717"/>
                        <a:pt x="226219" y="9922"/>
                        <a:pt x="226232" y="6474"/>
                      </a:cubicBezTo>
                      <a:cubicBezTo>
                        <a:pt x="226232" y="6474"/>
                        <a:pt x="226232" y="6474"/>
                        <a:pt x="226232" y="6461"/>
                      </a:cubicBezTo>
                      <a:cubicBezTo>
                        <a:pt x="226232" y="3025"/>
                        <a:pt x="223437" y="231"/>
                        <a:pt x="219989" y="218"/>
                      </a:cubicBezTo>
                      <a:cubicBezTo>
                        <a:pt x="219989" y="218"/>
                        <a:pt x="219989" y="218"/>
                        <a:pt x="219989"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180" name="Title 1">
                <a:extLst>
                  <a:ext uri="{FF2B5EF4-FFF2-40B4-BE49-F238E27FC236}">
                    <a16:creationId xmlns:a16="http://schemas.microsoft.com/office/drawing/2014/main" id="{844E18FF-0DAE-D3CC-C9A9-2A556C326B56}"/>
                  </a:ext>
                </a:extLst>
              </p:cNvPr>
              <p:cNvSpPr txBox="1">
                <a:spLocks/>
              </p:cNvSpPr>
              <p:nvPr/>
            </p:nvSpPr>
            <p:spPr bwMode="gray">
              <a:xfrm>
                <a:off x="5062094" y="2800756"/>
                <a:ext cx="960810" cy="232529"/>
              </a:xfrm>
              <a:prstGeom prst="rect">
                <a:avLst/>
              </a:prstGeom>
              <a:noFill/>
            </p:spPr>
            <p:txBody>
              <a:bodyPr/>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panose="020F0502020204030203" pitchFamily="34" charset="0"/>
                    <a:cs typeface="Lato" panose="020F0502020204030203" pitchFamily="34" charset="0"/>
                  </a:rPr>
                  <a:t>Journals</a:t>
                </a:r>
              </a:p>
            </p:txBody>
          </p:sp>
          <p:sp>
            <p:nvSpPr>
              <p:cNvPr id="181" name="TextBox 180">
                <a:extLst>
                  <a:ext uri="{FF2B5EF4-FFF2-40B4-BE49-F238E27FC236}">
                    <a16:creationId xmlns:a16="http://schemas.microsoft.com/office/drawing/2014/main" id="{30AA6CE7-1467-6488-566A-FB6D60AEB4AB}"/>
                  </a:ext>
                </a:extLst>
              </p:cNvPr>
              <p:cNvSpPr txBox="1"/>
              <p:nvPr/>
            </p:nvSpPr>
            <p:spPr>
              <a:xfrm>
                <a:off x="5167149" y="2000324"/>
                <a:ext cx="748644"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a:cs typeface="Lato"/>
                  </a:rPr>
                  <a:t>69</a:t>
                </a:r>
                <a:endParaRPr kumimoji="0" lang="en-GB" sz="1800" b="0" i="0" u="none" strike="noStrike" kern="1200" cap="none" spc="0" normalizeH="0" baseline="0" noProof="0">
                  <a:ln>
                    <a:noFill/>
                  </a:ln>
                  <a:solidFill>
                    <a:srgbClr val="FFFFFF"/>
                  </a:solidFill>
                  <a:effectLst/>
                  <a:uLnTx/>
                  <a:uFillTx/>
                  <a:ea typeface="Lato"/>
                  <a:cs typeface="Lato"/>
                </a:endParaRPr>
              </a:p>
            </p:txBody>
          </p:sp>
        </p:grpSp>
        <p:grpSp>
          <p:nvGrpSpPr>
            <p:cNvPr id="208" name="Group 207">
              <a:extLst>
                <a:ext uri="{FF2B5EF4-FFF2-40B4-BE49-F238E27FC236}">
                  <a16:creationId xmlns:a16="http://schemas.microsoft.com/office/drawing/2014/main" id="{9E35FFFB-DA2A-3634-2365-388AD8E78762}"/>
                </a:ext>
              </a:extLst>
            </p:cNvPr>
            <p:cNvGrpSpPr/>
            <p:nvPr/>
          </p:nvGrpSpPr>
          <p:grpSpPr>
            <a:xfrm>
              <a:off x="2153682" y="4381778"/>
              <a:ext cx="960810" cy="1160544"/>
              <a:chOff x="2026611" y="1980389"/>
              <a:chExt cx="960810" cy="1160544"/>
            </a:xfrm>
          </p:grpSpPr>
          <p:sp>
            <p:nvSpPr>
              <p:cNvPr id="209" name="Rectangle: Rounded Corners 208">
                <a:extLst>
                  <a:ext uri="{FF2B5EF4-FFF2-40B4-BE49-F238E27FC236}">
                    <a16:creationId xmlns:a16="http://schemas.microsoft.com/office/drawing/2014/main" id="{0D4C674D-8BEB-23C8-B2C5-78A3A1B4B7F4}"/>
                  </a:ext>
                </a:extLst>
              </p:cNvPr>
              <p:cNvSpPr/>
              <p:nvPr/>
            </p:nvSpPr>
            <p:spPr>
              <a:xfrm>
                <a:off x="2034284" y="2016815"/>
                <a:ext cx="902496" cy="112411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10" name="Group 209">
                <a:extLst>
                  <a:ext uri="{FF2B5EF4-FFF2-40B4-BE49-F238E27FC236}">
                    <a16:creationId xmlns:a16="http://schemas.microsoft.com/office/drawing/2014/main" id="{42256B1D-0C5C-4C29-2242-B1530B0EB674}"/>
                  </a:ext>
                </a:extLst>
              </p:cNvPr>
              <p:cNvGrpSpPr/>
              <p:nvPr/>
            </p:nvGrpSpPr>
            <p:grpSpPr>
              <a:xfrm>
                <a:off x="2326595" y="2350604"/>
                <a:ext cx="352536" cy="352536"/>
                <a:chOff x="3987453" y="3961547"/>
                <a:chExt cx="352536" cy="352536"/>
              </a:xfrm>
              <a:solidFill>
                <a:schemeClr val="bg1"/>
              </a:solidFill>
            </p:grpSpPr>
            <p:sp>
              <p:nvSpPr>
                <p:cNvPr id="213" name="Freeform: Shape 212">
                  <a:extLst>
                    <a:ext uri="{FF2B5EF4-FFF2-40B4-BE49-F238E27FC236}">
                      <a16:creationId xmlns:a16="http://schemas.microsoft.com/office/drawing/2014/main" id="{B708B3B3-67F5-4327-9E5B-412067626147}"/>
                    </a:ext>
                  </a:extLst>
                </p:cNvPr>
                <p:cNvSpPr/>
                <p:nvPr/>
              </p:nvSpPr>
              <p:spPr>
                <a:xfrm>
                  <a:off x="3987453" y="3961547"/>
                  <a:ext cx="86659" cy="86656"/>
                </a:xfrm>
                <a:custGeom>
                  <a:avLst/>
                  <a:gdLst>
                    <a:gd name="connsiteX0" fmla="*/ 9121 w 86659"/>
                    <a:gd name="connsiteY0" fmla="*/ 86875 h 86656"/>
                    <a:gd name="connsiteX1" fmla="*/ 18736 w 86659"/>
                    <a:gd name="connsiteY1" fmla="*/ 77260 h 86656"/>
                    <a:gd name="connsiteX2" fmla="*/ 18736 w 86659"/>
                    <a:gd name="connsiteY2" fmla="*/ 22176 h 86656"/>
                    <a:gd name="connsiteX3" fmla="*/ 21466 w 86659"/>
                    <a:gd name="connsiteY3" fmla="*/ 19447 h 86656"/>
                    <a:gd name="connsiteX4" fmla="*/ 76551 w 86659"/>
                    <a:gd name="connsiteY4" fmla="*/ 19447 h 86656"/>
                    <a:gd name="connsiteX5" fmla="*/ 86166 w 86659"/>
                    <a:gd name="connsiteY5" fmla="*/ 9832 h 86656"/>
                    <a:gd name="connsiteX6" fmla="*/ 76551 w 86659"/>
                    <a:gd name="connsiteY6" fmla="*/ 218 h 86656"/>
                    <a:gd name="connsiteX7" fmla="*/ 21466 w 86659"/>
                    <a:gd name="connsiteY7" fmla="*/ 218 h 86656"/>
                    <a:gd name="connsiteX8" fmla="*/ -493 w 86659"/>
                    <a:gd name="connsiteY8" fmla="*/ 22176 h 86656"/>
                    <a:gd name="connsiteX9" fmla="*/ -493 w 86659"/>
                    <a:gd name="connsiteY9" fmla="*/ 77260 h 86656"/>
                    <a:gd name="connsiteX10" fmla="*/ 9121 w 86659"/>
                    <a:gd name="connsiteY10" fmla="*/ 86875 h 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9" h="86656">
                      <a:moveTo>
                        <a:pt x="9121" y="86875"/>
                      </a:moveTo>
                      <a:cubicBezTo>
                        <a:pt x="14441" y="86873"/>
                        <a:pt x="18736" y="82569"/>
                        <a:pt x="18736" y="77260"/>
                      </a:cubicBezTo>
                      <a:lnTo>
                        <a:pt x="18736" y="22176"/>
                      </a:lnTo>
                      <a:cubicBezTo>
                        <a:pt x="18748" y="20670"/>
                        <a:pt x="19967" y="19451"/>
                        <a:pt x="21466" y="19447"/>
                      </a:cubicBezTo>
                      <a:lnTo>
                        <a:pt x="76551" y="19447"/>
                      </a:lnTo>
                      <a:cubicBezTo>
                        <a:pt x="81858" y="19447"/>
                        <a:pt x="86166" y="15142"/>
                        <a:pt x="86166" y="9832"/>
                      </a:cubicBezTo>
                      <a:cubicBezTo>
                        <a:pt x="86166" y="4522"/>
                        <a:pt x="81858" y="218"/>
                        <a:pt x="76551" y="218"/>
                      </a:cubicBezTo>
                      <a:lnTo>
                        <a:pt x="21466" y="218"/>
                      </a:lnTo>
                      <a:cubicBezTo>
                        <a:pt x="9352" y="233"/>
                        <a:pt x="-481" y="10055"/>
                        <a:pt x="-493" y="22176"/>
                      </a:cubicBezTo>
                      <a:lnTo>
                        <a:pt x="-493" y="77260"/>
                      </a:lnTo>
                      <a:cubicBezTo>
                        <a:pt x="-493" y="82569"/>
                        <a:pt x="3814" y="86873"/>
                        <a:pt x="9121" y="86875"/>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14" name="Freeform: Shape 213">
                  <a:extLst>
                    <a:ext uri="{FF2B5EF4-FFF2-40B4-BE49-F238E27FC236}">
                      <a16:creationId xmlns:a16="http://schemas.microsoft.com/office/drawing/2014/main" id="{BF55D4F3-CC0C-7E74-D470-C054569EE68F}"/>
                    </a:ext>
                  </a:extLst>
                </p:cNvPr>
                <p:cNvSpPr/>
                <p:nvPr/>
              </p:nvSpPr>
              <p:spPr>
                <a:xfrm>
                  <a:off x="4253330" y="3961547"/>
                  <a:ext cx="86659" cy="86656"/>
                </a:xfrm>
                <a:custGeom>
                  <a:avLst/>
                  <a:gdLst>
                    <a:gd name="connsiteX0" fmla="*/ 64207 w 86659"/>
                    <a:gd name="connsiteY0" fmla="*/ 218 h 86656"/>
                    <a:gd name="connsiteX1" fmla="*/ 9121 w 86659"/>
                    <a:gd name="connsiteY1" fmla="*/ 218 h 86656"/>
                    <a:gd name="connsiteX2" fmla="*/ -493 w 86659"/>
                    <a:gd name="connsiteY2" fmla="*/ 9832 h 86656"/>
                    <a:gd name="connsiteX3" fmla="*/ 9121 w 86659"/>
                    <a:gd name="connsiteY3" fmla="*/ 19447 h 86656"/>
                    <a:gd name="connsiteX4" fmla="*/ 64207 w 86659"/>
                    <a:gd name="connsiteY4" fmla="*/ 19447 h 86656"/>
                    <a:gd name="connsiteX5" fmla="*/ 66937 w 86659"/>
                    <a:gd name="connsiteY5" fmla="*/ 22176 h 86656"/>
                    <a:gd name="connsiteX6" fmla="*/ 66937 w 86659"/>
                    <a:gd name="connsiteY6" fmla="*/ 77260 h 86656"/>
                    <a:gd name="connsiteX7" fmla="*/ 76552 w 86659"/>
                    <a:gd name="connsiteY7" fmla="*/ 86875 h 86656"/>
                    <a:gd name="connsiteX8" fmla="*/ 86167 w 86659"/>
                    <a:gd name="connsiteY8" fmla="*/ 77260 h 86656"/>
                    <a:gd name="connsiteX9" fmla="*/ 86167 w 86659"/>
                    <a:gd name="connsiteY9" fmla="*/ 22176 h 86656"/>
                    <a:gd name="connsiteX10" fmla="*/ 64207 w 86659"/>
                    <a:gd name="connsiteY10" fmla="*/ 218 h 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9" h="86656">
                      <a:moveTo>
                        <a:pt x="64207" y="218"/>
                      </a:moveTo>
                      <a:lnTo>
                        <a:pt x="9121" y="218"/>
                      </a:lnTo>
                      <a:cubicBezTo>
                        <a:pt x="3814" y="218"/>
                        <a:pt x="-493" y="4522"/>
                        <a:pt x="-493" y="9832"/>
                      </a:cubicBezTo>
                      <a:cubicBezTo>
                        <a:pt x="-493" y="15142"/>
                        <a:pt x="3814" y="19447"/>
                        <a:pt x="9121" y="19447"/>
                      </a:cubicBezTo>
                      <a:lnTo>
                        <a:pt x="64207" y="19447"/>
                      </a:lnTo>
                      <a:cubicBezTo>
                        <a:pt x="65719" y="19451"/>
                        <a:pt x="66937" y="20670"/>
                        <a:pt x="66937" y="22176"/>
                      </a:cubicBezTo>
                      <a:lnTo>
                        <a:pt x="66937" y="77260"/>
                      </a:lnTo>
                      <a:cubicBezTo>
                        <a:pt x="66937" y="82570"/>
                        <a:pt x="71245" y="86875"/>
                        <a:pt x="76552" y="86875"/>
                      </a:cubicBezTo>
                      <a:cubicBezTo>
                        <a:pt x="81872" y="86875"/>
                        <a:pt x="86167" y="82570"/>
                        <a:pt x="86167" y="77260"/>
                      </a:cubicBezTo>
                      <a:lnTo>
                        <a:pt x="86167" y="22176"/>
                      </a:lnTo>
                      <a:cubicBezTo>
                        <a:pt x="86153" y="10055"/>
                        <a:pt x="76334" y="233"/>
                        <a:pt x="64207"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15" name="Freeform: Shape 214">
                  <a:extLst>
                    <a:ext uri="{FF2B5EF4-FFF2-40B4-BE49-F238E27FC236}">
                      <a16:creationId xmlns:a16="http://schemas.microsoft.com/office/drawing/2014/main" id="{BA3069E6-B1FF-2175-D1EC-A48973AB41FE}"/>
                    </a:ext>
                  </a:extLst>
                </p:cNvPr>
                <p:cNvSpPr/>
                <p:nvPr/>
              </p:nvSpPr>
              <p:spPr>
                <a:xfrm>
                  <a:off x="3987453" y="4227426"/>
                  <a:ext cx="86659" cy="86657"/>
                </a:xfrm>
                <a:custGeom>
                  <a:avLst/>
                  <a:gdLst>
                    <a:gd name="connsiteX0" fmla="*/ 76551 w 86659"/>
                    <a:gd name="connsiteY0" fmla="*/ 67646 h 86657"/>
                    <a:gd name="connsiteX1" fmla="*/ 21466 w 86659"/>
                    <a:gd name="connsiteY1" fmla="*/ 67646 h 86657"/>
                    <a:gd name="connsiteX2" fmla="*/ 18736 w 86659"/>
                    <a:gd name="connsiteY2" fmla="*/ 64917 h 86657"/>
                    <a:gd name="connsiteX3" fmla="*/ 18736 w 86659"/>
                    <a:gd name="connsiteY3" fmla="*/ 9832 h 86657"/>
                    <a:gd name="connsiteX4" fmla="*/ 9121 w 86659"/>
                    <a:gd name="connsiteY4" fmla="*/ 218 h 86657"/>
                    <a:gd name="connsiteX5" fmla="*/ -493 w 86659"/>
                    <a:gd name="connsiteY5" fmla="*/ 9832 h 86657"/>
                    <a:gd name="connsiteX6" fmla="*/ -493 w 86659"/>
                    <a:gd name="connsiteY6" fmla="*/ 64917 h 86657"/>
                    <a:gd name="connsiteX7" fmla="*/ 21466 w 86659"/>
                    <a:gd name="connsiteY7" fmla="*/ 86875 h 86657"/>
                    <a:gd name="connsiteX8" fmla="*/ 76551 w 86659"/>
                    <a:gd name="connsiteY8" fmla="*/ 86875 h 86657"/>
                    <a:gd name="connsiteX9" fmla="*/ 86166 w 86659"/>
                    <a:gd name="connsiteY9" fmla="*/ 77260 h 86657"/>
                    <a:gd name="connsiteX10" fmla="*/ 76551 w 86659"/>
                    <a:gd name="connsiteY10" fmla="*/ 67646 h 8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9" h="86657">
                      <a:moveTo>
                        <a:pt x="76551" y="67646"/>
                      </a:moveTo>
                      <a:lnTo>
                        <a:pt x="21466" y="67646"/>
                      </a:lnTo>
                      <a:cubicBezTo>
                        <a:pt x="19967" y="67642"/>
                        <a:pt x="18748" y="66423"/>
                        <a:pt x="18736" y="64917"/>
                      </a:cubicBezTo>
                      <a:lnTo>
                        <a:pt x="18736" y="9832"/>
                      </a:lnTo>
                      <a:cubicBezTo>
                        <a:pt x="18736" y="4523"/>
                        <a:pt x="14441" y="218"/>
                        <a:pt x="9121" y="218"/>
                      </a:cubicBezTo>
                      <a:cubicBezTo>
                        <a:pt x="3814" y="218"/>
                        <a:pt x="-493" y="4523"/>
                        <a:pt x="-493" y="9832"/>
                      </a:cubicBezTo>
                      <a:lnTo>
                        <a:pt x="-493" y="64917"/>
                      </a:lnTo>
                      <a:cubicBezTo>
                        <a:pt x="-481" y="77037"/>
                        <a:pt x="9352" y="86860"/>
                        <a:pt x="21466" y="86875"/>
                      </a:cubicBezTo>
                      <a:lnTo>
                        <a:pt x="76551" y="86875"/>
                      </a:lnTo>
                      <a:cubicBezTo>
                        <a:pt x="81858" y="86875"/>
                        <a:pt x="86166" y="82570"/>
                        <a:pt x="86166" y="77260"/>
                      </a:cubicBezTo>
                      <a:cubicBezTo>
                        <a:pt x="86166" y="71951"/>
                        <a:pt x="81858" y="67646"/>
                        <a:pt x="76551" y="67646"/>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16" name="Freeform: Shape 215">
                  <a:extLst>
                    <a:ext uri="{FF2B5EF4-FFF2-40B4-BE49-F238E27FC236}">
                      <a16:creationId xmlns:a16="http://schemas.microsoft.com/office/drawing/2014/main" id="{DDE699ED-EED7-5C84-0E4B-24FD5240D34C}"/>
                    </a:ext>
                  </a:extLst>
                </p:cNvPr>
                <p:cNvSpPr/>
                <p:nvPr/>
              </p:nvSpPr>
              <p:spPr>
                <a:xfrm>
                  <a:off x="4253330" y="4227426"/>
                  <a:ext cx="86659" cy="86657"/>
                </a:xfrm>
                <a:custGeom>
                  <a:avLst/>
                  <a:gdLst>
                    <a:gd name="connsiteX0" fmla="*/ 76552 w 86659"/>
                    <a:gd name="connsiteY0" fmla="*/ 218 h 86657"/>
                    <a:gd name="connsiteX1" fmla="*/ 66937 w 86659"/>
                    <a:gd name="connsiteY1" fmla="*/ 9832 h 86657"/>
                    <a:gd name="connsiteX2" fmla="*/ 66937 w 86659"/>
                    <a:gd name="connsiteY2" fmla="*/ 64917 h 86657"/>
                    <a:gd name="connsiteX3" fmla="*/ 64207 w 86659"/>
                    <a:gd name="connsiteY3" fmla="*/ 67646 h 86657"/>
                    <a:gd name="connsiteX4" fmla="*/ 9121 w 86659"/>
                    <a:gd name="connsiteY4" fmla="*/ 67646 h 86657"/>
                    <a:gd name="connsiteX5" fmla="*/ -493 w 86659"/>
                    <a:gd name="connsiteY5" fmla="*/ 77260 h 86657"/>
                    <a:gd name="connsiteX6" fmla="*/ 9121 w 86659"/>
                    <a:gd name="connsiteY6" fmla="*/ 86875 h 86657"/>
                    <a:gd name="connsiteX7" fmla="*/ 64207 w 86659"/>
                    <a:gd name="connsiteY7" fmla="*/ 86875 h 86657"/>
                    <a:gd name="connsiteX8" fmla="*/ 86167 w 86659"/>
                    <a:gd name="connsiteY8" fmla="*/ 64917 h 86657"/>
                    <a:gd name="connsiteX9" fmla="*/ 86167 w 86659"/>
                    <a:gd name="connsiteY9" fmla="*/ 9832 h 86657"/>
                    <a:gd name="connsiteX10" fmla="*/ 76552 w 86659"/>
                    <a:gd name="connsiteY10" fmla="*/ 218 h 8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9" h="86657">
                      <a:moveTo>
                        <a:pt x="76552" y="218"/>
                      </a:moveTo>
                      <a:cubicBezTo>
                        <a:pt x="71245" y="219"/>
                        <a:pt x="66937" y="4524"/>
                        <a:pt x="66937" y="9832"/>
                      </a:cubicBezTo>
                      <a:lnTo>
                        <a:pt x="66937" y="64917"/>
                      </a:lnTo>
                      <a:cubicBezTo>
                        <a:pt x="66937" y="66423"/>
                        <a:pt x="65719" y="67642"/>
                        <a:pt x="64207" y="67646"/>
                      </a:cubicBezTo>
                      <a:lnTo>
                        <a:pt x="9121" y="67646"/>
                      </a:lnTo>
                      <a:cubicBezTo>
                        <a:pt x="3814" y="67646"/>
                        <a:pt x="-493" y="71951"/>
                        <a:pt x="-493" y="77260"/>
                      </a:cubicBezTo>
                      <a:cubicBezTo>
                        <a:pt x="-493" y="82570"/>
                        <a:pt x="3814" y="86875"/>
                        <a:pt x="9121" y="86875"/>
                      </a:cubicBezTo>
                      <a:lnTo>
                        <a:pt x="64207" y="86875"/>
                      </a:lnTo>
                      <a:cubicBezTo>
                        <a:pt x="76334" y="86860"/>
                        <a:pt x="86153" y="77037"/>
                        <a:pt x="86167" y="64917"/>
                      </a:cubicBezTo>
                      <a:lnTo>
                        <a:pt x="86167" y="9832"/>
                      </a:lnTo>
                      <a:cubicBezTo>
                        <a:pt x="86167" y="4524"/>
                        <a:pt x="81872" y="219"/>
                        <a:pt x="76552"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17" name="Freeform: Shape 216">
                  <a:extLst>
                    <a:ext uri="{FF2B5EF4-FFF2-40B4-BE49-F238E27FC236}">
                      <a16:creationId xmlns:a16="http://schemas.microsoft.com/office/drawing/2014/main" id="{CDAD61B2-6441-E631-19C8-7D79B73FBA1A}"/>
                    </a:ext>
                  </a:extLst>
                </p:cNvPr>
                <p:cNvSpPr/>
                <p:nvPr/>
              </p:nvSpPr>
              <p:spPr>
                <a:xfrm>
                  <a:off x="4056730" y="4043464"/>
                  <a:ext cx="213957" cy="188703"/>
                </a:xfrm>
                <a:custGeom>
                  <a:avLst/>
                  <a:gdLst>
                    <a:gd name="connsiteX0" fmla="*/ -493 w 213957"/>
                    <a:gd name="connsiteY0" fmla="*/ 188921 h 188703"/>
                    <a:gd name="connsiteX1" fmla="*/ 213464 w 213957"/>
                    <a:gd name="connsiteY1" fmla="*/ 188921 h 188703"/>
                    <a:gd name="connsiteX2" fmla="*/ 213464 w 213957"/>
                    <a:gd name="connsiteY2" fmla="*/ 218 h 188703"/>
                    <a:gd name="connsiteX3" fmla="*/ -493 w 213957"/>
                    <a:gd name="connsiteY3" fmla="*/ 218 h 188703"/>
                    <a:gd name="connsiteX4" fmla="*/ 80526 w 213957"/>
                    <a:gd name="connsiteY4" fmla="*/ 113286 h 188703"/>
                    <a:gd name="connsiteX5" fmla="*/ 80910 w 213957"/>
                    <a:gd name="connsiteY5" fmla="*/ 111235 h 188703"/>
                    <a:gd name="connsiteX6" fmla="*/ 81679 w 213957"/>
                    <a:gd name="connsiteY6" fmla="*/ 110082 h 188703"/>
                    <a:gd name="connsiteX7" fmla="*/ 82833 w 213957"/>
                    <a:gd name="connsiteY7" fmla="*/ 109825 h 188703"/>
                    <a:gd name="connsiteX8" fmla="*/ 85269 w 213957"/>
                    <a:gd name="connsiteY8" fmla="*/ 110851 h 188703"/>
                    <a:gd name="connsiteX9" fmla="*/ 89371 w 213957"/>
                    <a:gd name="connsiteY9" fmla="*/ 112901 h 188703"/>
                    <a:gd name="connsiteX10" fmla="*/ 95268 w 213957"/>
                    <a:gd name="connsiteY10" fmla="*/ 114952 h 188703"/>
                    <a:gd name="connsiteX11" fmla="*/ 103601 w 213957"/>
                    <a:gd name="connsiteY11" fmla="*/ 115977 h 188703"/>
                    <a:gd name="connsiteX12" fmla="*/ 114626 w 213957"/>
                    <a:gd name="connsiteY12" fmla="*/ 113158 h 188703"/>
                    <a:gd name="connsiteX13" fmla="*/ 118228 w 213957"/>
                    <a:gd name="connsiteY13" fmla="*/ 105851 h 188703"/>
                    <a:gd name="connsiteX14" fmla="*/ 116690 w 213957"/>
                    <a:gd name="connsiteY14" fmla="*/ 100852 h 188703"/>
                    <a:gd name="connsiteX15" fmla="*/ 112446 w 213957"/>
                    <a:gd name="connsiteY15" fmla="*/ 97390 h 188703"/>
                    <a:gd name="connsiteX16" fmla="*/ 106677 w 213957"/>
                    <a:gd name="connsiteY16" fmla="*/ 94698 h 188703"/>
                    <a:gd name="connsiteX17" fmla="*/ 99883 w 213957"/>
                    <a:gd name="connsiteY17" fmla="*/ 92262 h 188703"/>
                    <a:gd name="connsiteX18" fmla="*/ 93217 w 213957"/>
                    <a:gd name="connsiteY18" fmla="*/ 89186 h 188703"/>
                    <a:gd name="connsiteX19" fmla="*/ 87448 w 213957"/>
                    <a:gd name="connsiteY19" fmla="*/ 84827 h 188703"/>
                    <a:gd name="connsiteX20" fmla="*/ 83218 w 213957"/>
                    <a:gd name="connsiteY20" fmla="*/ 78417 h 188703"/>
                    <a:gd name="connsiteX21" fmla="*/ 81679 w 213957"/>
                    <a:gd name="connsiteY21" fmla="*/ 69572 h 188703"/>
                    <a:gd name="connsiteX22" fmla="*/ 83346 w 213957"/>
                    <a:gd name="connsiteY22" fmla="*/ 60855 h 188703"/>
                    <a:gd name="connsiteX23" fmla="*/ 87833 w 213957"/>
                    <a:gd name="connsiteY23" fmla="*/ 54060 h 188703"/>
                    <a:gd name="connsiteX24" fmla="*/ 95140 w 213957"/>
                    <a:gd name="connsiteY24" fmla="*/ 49317 h 188703"/>
                    <a:gd name="connsiteX25" fmla="*/ 105011 w 213957"/>
                    <a:gd name="connsiteY25" fmla="*/ 46881 h 188703"/>
                    <a:gd name="connsiteX26" fmla="*/ 106293 w 213957"/>
                    <a:gd name="connsiteY26" fmla="*/ 34189 h 188703"/>
                    <a:gd name="connsiteX27" fmla="*/ 106549 w 213957"/>
                    <a:gd name="connsiteY27" fmla="*/ 33291 h 188703"/>
                    <a:gd name="connsiteX28" fmla="*/ 107447 w 213957"/>
                    <a:gd name="connsiteY28" fmla="*/ 32650 h 188703"/>
                    <a:gd name="connsiteX29" fmla="*/ 108985 w 213957"/>
                    <a:gd name="connsiteY29" fmla="*/ 32266 h 188703"/>
                    <a:gd name="connsiteX30" fmla="*/ 111677 w 213957"/>
                    <a:gd name="connsiteY30" fmla="*/ 32138 h 188703"/>
                    <a:gd name="connsiteX31" fmla="*/ 114882 w 213957"/>
                    <a:gd name="connsiteY31" fmla="*/ 32394 h 188703"/>
                    <a:gd name="connsiteX32" fmla="*/ 116933 w 213957"/>
                    <a:gd name="connsiteY32" fmla="*/ 32907 h 188703"/>
                    <a:gd name="connsiteX33" fmla="*/ 117830 w 213957"/>
                    <a:gd name="connsiteY33" fmla="*/ 33804 h 188703"/>
                    <a:gd name="connsiteX34" fmla="*/ 117959 w 213957"/>
                    <a:gd name="connsiteY34" fmla="*/ 35086 h 188703"/>
                    <a:gd name="connsiteX35" fmla="*/ 116677 w 213957"/>
                    <a:gd name="connsiteY35" fmla="*/ 47008 h 188703"/>
                    <a:gd name="connsiteX36" fmla="*/ 120523 w 213957"/>
                    <a:gd name="connsiteY36" fmla="*/ 47777 h 188703"/>
                    <a:gd name="connsiteX37" fmla="*/ 124112 w 213957"/>
                    <a:gd name="connsiteY37" fmla="*/ 48803 h 188703"/>
                    <a:gd name="connsiteX38" fmla="*/ 127188 w 213957"/>
                    <a:gd name="connsiteY38" fmla="*/ 50085 h 188703"/>
                    <a:gd name="connsiteX39" fmla="*/ 129112 w 213957"/>
                    <a:gd name="connsiteY39" fmla="*/ 51239 h 188703"/>
                    <a:gd name="connsiteX40" fmla="*/ 130009 w 213957"/>
                    <a:gd name="connsiteY40" fmla="*/ 52264 h 188703"/>
                    <a:gd name="connsiteX41" fmla="*/ 130393 w 213957"/>
                    <a:gd name="connsiteY41" fmla="*/ 53674 h 188703"/>
                    <a:gd name="connsiteX42" fmla="*/ 130650 w 213957"/>
                    <a:gd name="connsiteY42" fmla="*/ 55597 h 188703"/>
                    <a:gd name="connsiteX43" fmla="*/ 130778 w 213957"/>
                    <a:gd name="connsiteY43" fmla="*/ 58161 h 188703"/>
                    <a:gd name="connsiteX44" fmla="*/ 130650 w 213957"/>
                    <a:gd name="connsiteY44" fmla="*/ 61366 h 188703"/>
                    <a:gd name="connsiteX45" fmla="*/ 130266 w 213957"/>
                    <a:gd name="connsiteY45" fmla="*/ 63289 h 188703"/>
                    <a:gd name="connsiteX46" fmla="*/ 129752 w 213957"/>
                    <a:gd name="connsiteY46" fmla="*/ 64186 h 188703"/>
                    <a:gd name="connsiteX47" fmla="*/ 128983 w 213957"/>
                    <a:gd name="connsiteY47" fmla="*/ 64443 h 188703"/>
                    <a:gd name="connsiteX48" fmla="*/ 126548 w 213957"/>
                    <a:gd name="connsiteY48" fmla="*/ 63545 h 188703"/>
                    <a:gd name="connsiteX49" fmla="*/ 122702 w 213957"/>
                    <a:gd name="connsiteY49" fmla="*/ 61751 h 188703"/>
                    <a:gd name="connsiteX50" fmla="*/ 117318 w 213957"/>
                    <a:gd name="connsiteY50" fmla="*/ 59956 h 188703"/>
                    <a:gd name="connsiteX51" fmla="*/ 110652 w 213957"/>
                    <a:gd name="connsiteY51" fmla="*/ 59187 h 188703"/>
                    <a:gd name="connsiteX52" fmla="*/ 105139 w 213957"/>
                    <a:gd name="connsiteY52" fmla="*/ 59828 h 188703"/>
                    <a:gd name="connsiteX53" fmla="*/ 101294 w 213957"/>
                    <a:gd name="connsiteY53" fmla="*/ 61623 h 188703"/>
                    <a:gd name="connsiteX54" fmla="*/ 99114 w 213957"/>
                    <a:gd name="connsiteY54" fmla="*/ 64315 h 188703"/>
                    <a:gd name="connsiteX55" fmla="*/ 98473 w 213957"/>
                    <a:gd name="connsiteY55" fmla="*/ 67776 h 188703"/>
                    <a:gd name="connsiteX56" fmla="*/ 100011 w 213957"/>
                    <a:gd name="connsiteY56" fmla="*/ 72776 h 188703"/>
                    <a:gd name="connsiteX57" fmla="*/ 104242 w 213957"/>
                    <a:gd name="connsiteY57" fmla="*/ 76237 h 188703"/>
                    <a:gd name="connsiteX58" fmla="*/ 110139 w 213957"/>
                    <a:gd name="connsiteY58" fmla="*/ 78929 h 188703"/>
                    <a:gd name="connsiteX59" fmla="*/ 116933 w 213957"/>
                    <a:gd name="connsiteY59" fmla="*/ 81493 h 188703"/>
                    <a:gd name="connsiteX60" fmla="*/ 123728 w 213957"/>
                    <a:gd name="connsiteY60" fmla="*/ 84569 h 188703"/>
                    <a:gd name="connsiteX61" fmla="*/ 129624 w 213957"/>
                    <a:gd name="connsiteY61" fmla="*/ 88800 h 188703"/>
                    <a:gd name="connsiteX62" fmla="*/ 133855 w 213957"/>
                    <a:gd name="connsiteY62" fmla="*/ 95083 h 188703"/>
                    <a:gd name="connsiteX63" fmla="*/ 135393 w 213957"/>
                    <a:gd name="connsiteY63" fmla="*/ 103800 h 188703"/>
                    <a:gd name="connsiteX64" fmla="*/ 133471 w 213957"/>
                    <a:gd name="connsiteY64" fmla="*/ 113671 h 188703"/>
                    <a:gd name="connsiteX65" fmla="*/ 127958 w 213957"/>
                    <a:gd name="connsiteY65" fmla="*/ 121234 h 188703"/>
                    <a:gd name="connsiteX66" fmla="*/ 119497 w 213957"/>
                    <a:gd name="connsiteY66" fmla="*/ 126234 h 188703"/>
                    <a:gd name="connsiteX67" fmla="*/ 108344 w 213957"/>
                    <a:gd name="connsiteY67" fmla="*/ 128669 h 188703"/>
                    <a:gd name="connsiteX68" fmla="*/ 107062 w 213957"/>
                    <a:gd name="connsiteY68" fmla="*/ 142258 h 188703"/>
                    <a:gd name="connsiteX69" fmla="*/ 106806 w 213957"/>
                    <a:gd name="connsiteY69" fmla="*/ 143156 h 188703"/>
                    <a:gd name="connsiteX70" fmla="*/ 105908 w 213957"/>
                    <a:gd name="connsiteY70" fmla="*/ 143669 h 188703"/>
                    <a:gd name="connsiteX71" fmla="*/ 104242 w 213957"/>
                    <a:gd name="connsiteY71" fmla="*/ 144181 h 188703"/>
                    <a:gd name="connsiteX72" fmla="*/ 101678 w 213957"/>
                    <a:gd name="connsiteY72" fmla="*/ 144310 h 188703"/>
                    <a:gd name="connsiteX73" fmla="*/ 98345 w 213957"/>
                    <a:gd name="connsiteY73" fmla="*/ 144053 h 188703"/>
                    <a:gd name="connsiteX74" fmla="*/ 96422 w 213957"/>
                    <a:gd name="connsiteY74" fmla="*/ 143539 h 188703"/>
                    <a:gd name="connsiteX75" fmla="*/ 95525 w 213957"/>
                    <a:gd name="connsiteY75" fmla="*/ 142642 h 188703"/>
                    <a:gd name="connsiteX76" fmla="*/ 95396 w 213957"/>
                    <a:gd name="connsiteY76" fmla="*/ 141360 h 188703"/>
                    <a:gd name="connsiteX77" fmla="*/ 96806 w 213957"/>
                    <a:gd name="connsiteY77" fmla="*/ 128540 h 188703"/>
                    <a:gd name="connsiteX78" fmla="*/ 91679 w 213957"/>
                    <a:gd name="connsiteY78" fmla="*/ 127515 h 188703"/>
                    <a:gd name="connsiteX79" fmla="*/ 87320 w 213957"/>
                    <a:gd name="connsiteY79" fmla="*/ 126233 h 188703"/>
                    <a:gd name="connsiteX80" fmla="*/ 83858 w 213957"/>
                    <a:gd name="connsiteY80" fmla="*/ 124694 h 188703"/>
                    <a:gd name="connsiteX81" fmla="*/ 81679 w 213957"/>
                    <a:gd name="connsiteY81" fmla="*/ 123284 h 188703"/>
                    <a:gd name="connsiteX82" fmla="*/ 80654 w 213957"/>
                    <a:gd name="connsiteY82" fmla="*/ 121105 h 188703"/>
                    <a:gd name="connsiteX83" fmla="*/ 80398 w 213957"/>
                    <a:gd name="connsiteY83" fmla="*/ 116875 h 188703"/>
                    <a:gd name="connsiteX84" fmla="*/ 80526 w 213957"/>
                    <a:gd name="connsiteY84" fmla="*/ 113286 h 1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3957" h="188703">
                      <a:moveTo>
                        <a:pt x="-493" y="188921"/>
                      </a:moveTo>
                      <a:lnTo>
                        <a:pt x="213464" y="188921"/>
                      </a:lnTo>
                      <a:lnTo>
                        <a:pt x="213464" y="218"/>
                      </a:lnTo>
                      <a:lnTo>
                        <a:pt x="-493" y="218"/>
                      </a:lnTo>
                      <a:close/>
                      <a:moveTo>
                        <a:pt x="80526" y="113286"/>
                      </a:moveTo>
                      <a:cubicBezTo>
                        <a:pt x="80551" y="112585"/>
                        <a:pt x="80679" y="111893"/>
                        <a:pt x="80910" y="111235"/>
                      </a:cubicBezTo>
                      <a:cubicBezTo>
                        <a:pt x="81115" y="110812"/>
                        <a:pt x="81372" y="110423"/>
                        <a:pt x="81679" y="110082"/>
                      </a:cubicBezTo>
                      <a:cubicBezTo>
                        <a:pt x="82051" y="109935"/>
                        <a:pt x="82448" y="109848"/>
                        <a:pt x="82833" y="109825"/>
                      </a:cubicBezTo>
                      <a:cubicBezTo>
                        <a:pt x="83718" y="109974"/>
                        <a:pt x="84551" y="110325"/>
                        <a:pt x="85269" y="110851"/>
                      </a:cubicBezTo>
                      <a:cubicBezTo>
                        <a:pt x="86602" y="111611"/>
                        <a:pt x="87974" y="112295"/>
                        <a:pt x="89371" y="112901"/>
                      </a:cubicBezTo>
                      <a:cubicBezTo>
                        <a:pt x="91281" y="113761"/>
                        <a:pt x="93256" y="114448"/>
                        <a:pt x="95268" y="114952"/>
                      </a:cubicBezTo>
                      <a:cubicBezTo>
                        <a:pt x="97999" y="115664"/>
                        <a:pt x="100794" y="116009"/>
                        <a:pt x="103601" y="115977"/>
                      </a:cubicBezTo>
                      <a:cubicBezTo>
                        <a:pt x="107485" y="116213"/>
                        <a:pt x="111344" y="115227"/>
                        <a:pt x="114626" y="113158"/>
                      </a:cubicBezTo>
                      <a:cubicBezTo>
                        <a:pt x="116946" y="111447"/>
                        <a:pt x="118280" y="108724"/>
                        <a:pt x="118228" y="105851"/>
                      </a:cubicBezTo>
                      <a:cubicBezTo>
                        <a:pt x="118305" y="104056"/>
                        <a:pt x="117754" y="102289"/>
                        <a:pt x="116690" y="100852"/>
                      </a:cubicBezTo>
                      <a:cubicBezTo>
                        <a:pt x="115497" y="99441"/>
                        <a:pt x="114075" y="98267"/>
                        <a:pt x="112446" y="97390"/>
                      </a:cubicBezTo>
                      <a:cubicBezTo>
                        <a:pt x="110601" y="96343"/>
                        <a:pt x="108677" y="95442"/>
                        <a:pt x="106677" y="94698"/>
                      </a:cubicBezTo>
                      <a:cubicBezTo>
                        <a:pt x="104498" y="93929"/>
                        <a:pt x="102191" y="93159"/>
                        <a:pt x="99883" y="92262"/>
                      </a:cubicBezTo>
                      <a:cubicBezTo>
                        <a:pt x="97704" y="91364"/>
                        <a:pt x="95396" y="90338"/>
                        <a:pt x="93217" y="89186"/>
                      </a:cubicBezTo>
                      <a:cubicBezTo>
                        <a:pt x="91115" y="87983"/>
                        <a:pt x="89179" y="86519"/>
                        <a:pt x="87448" y="84827"/>
                      </a:cubicBezTo>
                      <a:cubicBezTo>
                        <a:pt x="85615" y="83007"/>
                        <a:pt x="84179" y="80824"/>
                        <a:pt x="83218" y="78417"/>
                      </a:cubicBezTo>
                      <a:cubicBezTo>
                        <a:pt x="82128" y="75600"/>
                        <a:pt x="81603" y="72592"/>
                        <a:pt x="81679" y="69572"/>
                      </a:cubicBezTo>
                      <a:cubicBezTo>
                        <a:pt x="81615" y="66580"/>
                        <a:pt x="82179" y="63610"/>
                        <a:pt x="83346" y="60855"/>
                      </a:cubicBezTo>
                      <a:cubicBezTo>
                        <a:pt x="84372" y="58309"/>
                        <a:pt x="85897" y="55997"/>
                        <a:pt x="87833" y="54060"/>
                      </a:cubicBezTo>
                      <a:cubicBezTo>
                        <a:pt x="89999" y="52087"/>
                        <a:pt x="92461" y="50485"/>
                        <a:pt x="95140" y="49317"/>
                      </a:cubicBezTo>
                      <a:cubicBezTo>
                        <a:pt x="98332" y="48115"/>
                        <a:pt x="101639" y="47297"/>
                        <a:pt x="105011" y="46881"/>
                      </a:cubicBezTo>
                      <a:lnTo>
                        <a:pt x="106293" y="34189"/>
                      </a:lnTo>
                      <a:cubicBezTo>
                        <a:pt x="106306" y="33873"/>
                        <a:pt x="106396" y="33565"/>
                        <a:pt x="106549" y="33291"/>
                      </a:cubicBezTo>
                      <a:cubicBezTo>
                        <a:pt x="106818" y="33027"/>
                        <a:pt x="107113" y="32811"/>
                        <a:pt x="107447" y="32650"/>
                      </a:cubicBezTo>
                      <a:cubicBezTo>
                        <a:pt x="107959" y="32492"/>
                        <a:pt x="108472" y="32363"/>
                        <a:pt x="108985" y="32266"/>
                      </a:cubicBezTo>
                      <a:cubicBezTo>
                        <a:pt x="109882" y="32145"/>
                        <a:pt x="110780" y="32103"/>
                        <a:pt x="111677" y="32138"/>
                      </a:cubicBezTo>
                      <a:cubicBezTo>
                        <a:pt x="112754" y="32138"/>
                        <a:pt x="113831" y="32224"/>
                        <a:pt x="114882" y="32394"/>
                      </a:cubicBezTo>
                      <a:cubicBezTo>
                        <a:pt x="115600" y="32457"/>
                        <a:pt x="116292" y="32630"/>
                        <a:pt x="116933" y="32907"/>
                      </a:cubicBezTo>
                      <a:cubicBezTo>
                        <a:pt x="117356" y="33062"/>
                        <a:pt x="117676" y="33389"/>
                        <a:pt x="117830" y="33804"/>
                      </a:cubicBezTo>
                      <a:cubicBezTo>
                        <a:pt x="117946" y="34222"/>
                        <a:pt x="117997" y="34654"/>
                        <a:pt x="117959" y="35086"/>
                      </a:cubicBezTo>
                      <a:lnTo>
                        <a:pt x="116677" y="47008"/>
                      </a:lnTo>
                      <a:cubicBezTo>
                        <a:pt x="117959" y="47265"/>
                        <a:pt x="119112" y="47393"/>
                        <a:pt x="120523" y="47777"/>
                      </a:cubicBezTo>
                      <a:cubicBezTo>
                        <a:pt x="121740" y="48043"/>
                        <a:pt x="122945" y="48385"/>
                        <a:pt x="124112" y="48803"/>
                      </a:cubicBezTo>
                      <a:cubicBezTo>
                        <a:pt x="125176" y="49129"/>
                        <a:pt x="126214" y="49558"/>
                        <a:pt x="127188" y="50085"/>
                      </a:cubicBezTo>
                      <a:cubicBezTo>
                        <a:pt x="127932" y="50284"/>
                        <a:pt x="128599" y="50684"/>
                        <a:pt x="129112" y="51239"/>
                      </a:cubicBezTo>
                      <a:cubicBezTo>
                        <a:pt x="129497" y="51623"/>
                        <a:pt x="129752" y="52008"/>
                        <a:pt x="130009" y="52264"/>
                      </a:cubicBezTo>
                      <a:cubicBezTo>
                        <a:pt x="130137" y="52649"/>
                        <a:pt x="130266" y="53162"/>
                        <a:pt x="130393" y="53674"/>
                      </a:cubicBezTo>
                      <a:cubicBezTo>
                        <a:pt x="130560" y="54303"/>
                        <a:pt x="130650" y="54949"/>
                        <a:pt x="130650" y="55597"/>
                      </a:cubicBezTo>
                      <a:cubicBezTo>
                        <a:pt x="130650" y="56238"/>
                        <a:pt x="130778" y="57136"/>
                        <a:pt x="130778" y="58161"/>
                      </a:cubicBezTo>
                      <a:cubicBezTo>
                        <a:pt x="130778" y="59443"/>
                        <a:pt x="130650" y="60470"/>
                        <a:pt x="130650" y="61366"/>
                      </a:cubicBezTo>
                      <a:cubicBezTo>
                        <a:pt x="130522" y="62137"/>
                        <a:pt x="130393" y="62778"/>
                        <a:pt x="130266" y="63289"/>
                      </a:cubicBezTo>
                      <a:cubicBezTo>
                        <a:pt x="130163" y="63617"/>
                        <a:pt x="129983" y="63922"/>
                        <a:pt x="129752" y="64186"/>
                      </a:cubicBezTo>
                      <a:cubicBezTo>
                        <a:pt x="129522" y="64329"/>
                        <a:pt x="129266" y="64416"/>
                        <a:pt x="128983" y="64443"/>
                      </a:cubicBezTo>
                      <a:cubicBezTo>
                        <a:pt x="128124" y="64315"/>
                        <a:pt x="127291" y="64008"/>
                        <a:pt x="126548" y="63545"/>
                      </a:cubicBezTo>
                      <a:cubicBezTo>
                        <a:pt x="125522" y="63033"/>
                        <a:pt x="124240" y="62392"/>
                        <a:pt x="122702" y="61751"/>
                      </a:cubicBezTo>
                      <a:cubicBezTo>
                        <a:pt x="121164" y="61110"/>
                        <a:pt x="119369" y="60597"/>
                        <a:pt x="117318" y="59956"/>
                      </a:cubicBezTo>
                      <a:cubicBezTo>
                        <a:pt x="115138" y="59425"/>
                        <a:pt x="112895" y="59168"/>
                        <a:pt x="110652" y="59187"/>
                      </a:cubicBezTo>
                      <a:cubicBezTo>
                        <a:pt x="108792" y="59171"/>
                        <a:pt x="106947" y="59387"/>
                        <a:pt x="105139" y="59828"/>
                      </a:cubicBezTo>
                      <a:cubicBezTo>
                        <a:pt x="103742" y="60110"/>
                        <a:pt x="102422" y="60725"/>
                        <a:pt x="101294" y="61623"/>
                      </a:cubicBezTo>
                      <a:cubicBezTo>
                        <a:pt x="100370" y="62330"/>
                        <a:pt x="99614" y="63254"/>
                        <a:pt x="99114" y="64315"/>
                      </a:cubicBezTo>
                      <a:cubicBezTo>
                        <a:pt x="98639" y="65402"/>
                        <a:pt x="98422" y="66588"/>
                        <a:pt x="98473" y="67776"/>
                      </a:cubicBezTo>
                      <a:cubicBezTo>
                        <a:pt x="98396" y="69571"/>
                        <a:pt x="98934" y="71337"/>
                        <a:pt x="100011" y="72776"/>
                      </a:cubicBezTo>
                      <a:cubicBezTo>
                        <a:pt x="101127" y="74255"/>
                        <a:pt x="102575" y="75442"/>
                        <a:pt x="104242" y="76237"/>
                      </a:cubicBezTo>
                      <a:cubicBezTo>
                        <a:pt x="106113" y="77335"/>
                        <a:pt x="108087" y="78237"/>
                        <a:pt x="110139" y="78929"/>
                      </a:cubicBezTo>
                      <a:cubicBezTo>
                        <a:pt x="112446" y="79698"/>
                        <a:pt x="114626" y="80594"/>
                        <a:pt x="116933" y="81493"/>
                      </a:cubicBezTo>
                      <a:cubicBezTo>
                        <a:pt x="119254" y="82388"/>
                        <a:pt x="121523" y="83414"/>
                        <a:pt x="123728" y="84569"/>
                      </a:cubicBezTo>
                      <a:cubicBezTo>
                        <a:pt x="125894" y="85682"/>
                        <a:pt x="127881" y="87108"/>
                        <a:pt x="129624" y="88800"/>
                      </a:cubicBezTo>
                      <a:cubicBezTo>
                        <a:pt x="131445" y="90596"/>
                        <a:pt x="132881" y="92730"/>
                        <a:pt x="133855" y="95083"/>
                      </a:cubicBezTo>
                      <a:cubicBezTo>
                        <a:pt x="134945" y="97858"/>
                        <a:pt x="135470" y="100821"/>
                        <a:pt x="135393" y="103800"/>
                      </a:cubicBezTo>
                      <a:cubicBezTo>
                        <a:pt x="135457" y="107188"/>
                        <a:pt x="134804" y="110551"/>
                        <a:pt x="133471" y="113671"/>
                      </a:cubicBezTo>
                      <a:cubicBezTo>
                        <a:pt x="132214" y="116568"/>
                        <a:pt x="130342" y="119151"/>
                        <a:pt x="127958" y="121234"/>
                      </a:cubicBezTo>
                      <a:cubicBezTo>
                        <a:pt x="125471" y="123397"/>
                        <a:pt x="122599" y="125091"/>
                        <a:pt x="119497" y="126234"/>
                      </a:cubicBezTo>
                      <a:cubicBezTo>
                        <a:pt x="115907" y="127551"/>
                        <a:pt x="112164" y="128370"/>
                        <a:pt x="108344" y="128669"/>
                      </a:cubicBezTo>
                      <a:lnTo>
                        <a:pt x="107062" y="142258"/>
                      </a:lnTo>
                      <a:cubicBezTo>
                        <a:pt x="106934" y="142514"/>
                        <a:pt x="106934" y="142899"/>
                        <a:pt x="106806" y="143156"/>
                      </a:cubicBezTo>
                      <a:cubicBezTo>
                        <a:pt x="106523" y="143353"/>
                        <a:pt x="106229" y="143525"/>
                        <a:pt x="105908" y="143669"/>
                      </a:cubicBezTo>
                      <a:cubicBezTo>
                        <a:pt x="105396" y="143952"/>
                        <a:pt x="104832" y="144126"/>
                        <a:pt x="104242" y="144181"/>
                      </a:cubicBezTo>
                      <a:cubicBezTo>
                        <a:pt x="103601" y="144181"/>
                        <a:pt x="102703" y="144310"/>
                        <a:pt x="101678" y="144310"/>
                      </a:cubicBezTo>
                      <a:cubicBezTo>
                        <a:pt x="100563" y="144308"/>
                        <a:pt x="99447" y="144222"/>
                        <a:pt x="98345" y="144053"/>
                      </a:cubicBezTo>
                      <a:cubicBezTo>
                        <a:pt x="97691" y="143975"/>
                        <a:pt x="97037" y="143802"/>
                        <a:pt x="96422" y="143539"/>
                      </a:cubicBezTo>
                      <a:cubicBezTo>
                        <a:pt x="96037" y="143344"/>
                        <a:pt x="95730" y="143030"/>
                        <a:pt x="95525" y="142642"/>
                      </a:cubicBezTo>
                      <a:cubicBezTo>
                        <a:pt x="95422" y="142225"/>
                        <a:pt x="95370" y="141792"/>
                        <a:pt x="95396" y="141360"/>
                      </a:cubicBezTo>
                      <a:lnTo>
                        <a:pt x="96806" y="128540"/>
                      </a:lnTo>
                      <a:cubicBezTo>
                        <a:pt x="95089" y="128285"/>
                        <a:pt x="93371" y="127943"/>
                        <a:pt x="91679" y="127515"/>
                      </a:cubicBezTo>
                      <a:cubicBezTo>
                        <a:pt x="90205" y="127199"/>
                        <a:pt x="88743" y="126771"/>
                        <a:pt x="87320" y="126233"/>
                      </a:cubicBezTo>
                      <a:cubicBezTo>
                        <a:pt x="86141" y="125793"/>
                        <a:pt x="84987" y="125279"/>
                        <a:pt x="83858" y="124694"/>
                      </a:cubicBezTo>
                      <a:cubicBezTo>
                        <a:pt x="83115" y="124269"/>
                        <a:pt x="82384" y="123798"/>
                        <a:pt x="81679" y="123284"/>
                      </a:cubicBezTo>
                      <a:cubicBezTo>
                        <a:pt x="81218" y="122624"/>
                        <a:pt x="80872" y="121887"/>
                        <a:pt x="80654" y="121105"/>
                      </a:cubicBezTo>
                      <a:cubicBezTo>
                        <a:pt x="80474" y="119703"/>
                        <a:pt x="80384" y="118290"/>
                        <a:pt x="80398" y="116875"/>
                      </a:cubicBezTo>
                      <a:cubicBezTo>
                        <a:pt x="80372" y="115677"/>
                        <a:pt x="80410" y="114479"/>
                        <a:pt x="80526" y="113286"/>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11" name="Title 1">
                <a:extLst>
                  <a:ext uri="{FF2B5EF4-FFF2-40B4-BE49-F238E27FC236}">
                    <a16:creationId xmlns:a16="http://schemas.microsoft.com/office/drawing/2014/main" id="{5FE280DE-8B66-4719-2F4D-B24E52CEE1F2}"/>
                  </a:ext>
                </a:extLst>
              </p:cNvPr>
              <p:cNvSpPr txBox="1">
                <a:spLocks/>
              </p:cNvSpPr>
              <p:nvPr/>
            </p:nvSpPr>
            <p:spPr bwMode="gray">
              <a:xfrm>
                <a:off x="2026611" y="2751767"/>
                <a:ext cx="960810"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Payor</a:t>
                </a:r>
              </a:p>
            </p:txBody>
          </p:sp>
          <p:sp>
            <p:nvSpPr>
              <p:cNvPr id="212" name="TextBox 211">
                <a:extLst>
                  <a:ext uri="{FF2B5EF4-FFF2-40B4-BE49-F238E27FC236}">
                    <a16:creationId xmlns:a16="http://schemas.microsoft.com/office/drawing/2014/main" id="{874BC6EA-A4EF-1C34-3688-A8A264FB2FDE}"/>
                  </a:ext>
                </a:extLst>
              </p:cNvPr>
              <p:cNvSpPr txBox="1"/>
              <p:nvPr/>
            </p:nvSpPr>
            <p:spPr>
              <a:xfrm>
                <a:off x="2186806" y="1980389"/>
                <a:ext cx="621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rPr>
                  <a:t>18</a:t>
                </a: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grpSp>
      <p:grpSp>
        <p:nvGrpSpPr>
          <p:cNvPr id="275" name="Group 274">
            <a:extLst>
              <a:ext uri="{FF2B5EF4-FFF2-40B4-BE49-F238E27FC236}">
                <a16:creationId xmlns:a16="http://schemas.microsoft.com/office/drawing/2014/main" id="{4DC2D73D-B020-7644-D720-C34A500B0F86}"/>
              </a:ext>
            </a:extLst>
          </p:cNvPr>
          <p:cNvGrpSpPr/>
          <p:nvPr/>
        </p:nvGrpSpPr>
        <p:grpSpPr>
          <a:xfrm>
            <a:off x="683843" y="2756719"/>
            <a:ext cx="960810" cy="2787317"/>
            <a:chOff x="848943" y="2756719"/>
            <a:chExt cx="960810" cy="2787317"/>
          </a:xfrm>
        </p:grpSpPr>
        <p:grpSp>
          <p:nvGrpSpPr>
            <p:cNvPr id="199" name="Group 198">
              <a:extLst>
                <a:ext uri="{FF2B5EF4-FFF2-40B4-BE49-F238E27FC236}">
                  <a16:creationId xmlns:a16="http://schemas.microsoft.com/office/drawing/2014/main" id="{E7201279-18E1-05AC-B08D-6EEF11827E7B}"/>
                </a:ext>
              </a:extLst>
            </p:cNvPr>
            <p:cNvGrpSpPr/>
            <p:nvPr/>
          </p:nvGrpSpPr>
          <p:grpSpPr>
            <a:xfrm>
              <a:off x="867993" y="2756719"/>
              <a:ext cx="902503" cy="1154586"/>
              <a:chOff x="8190084" y="1987128"/>
              <a:chExt cx="902503" cy="1154586"/>
            </a:xfrm>
          </p:grpSpPr>
          <p:sp>
            <p:nvSpPr>
              <p:cNvPr id="200" name="Rectangle: Rounded Corners 199">
                <a:extLst>
                  <a:ext uri="{FF2B5EF4-FFF2-40B4-BE49-F238E27FC236}">
                    <a16:creationId xmlns:a16="http://schemas.microsoft.com/office/drawing/2014/main" id="{DC2020E0-F4DB-52D2-6229-27E8010E4772}"/>
                  </a:ext>
                </a:extLst>
              </p:cNvPr>
              <p:cNvSpPr/>
              <p:nvPr/>
            </p:nvSpPr>
            <p:spPr>
              <a:xfrm>
                <a:off x="8190091" y="2017596"/>
                <a:ext cx="902496" cy="112411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01" name="Group 200">
                <a:extLst>
                  <a:ext uri="{FF2B5EF4-FFF2-40B4-BE49-F238E27FC236}">
                    <a16:creationId xmlns:a16="http://schemas.microsoft.com/office/drawing/2014/main" id="{8DBDB5E8-4D2F-DCC4-E896-8304FFDB18CE}"/>
                  </a:ext>
                </a:extLst>
              </p:cNvPr>
              <p:cNvGrpSpPr/>
              <p:nvPr/>
            </p:nvGrpSpPr>
            <p:grpSpPr>
              <a:xfrm>
                <a:off x="8190084" y="2331299"/>
                <a:ext cx="881004" cy="681232"/>
                <a:chOff x="3649457" y="2537185"/>
                <a:chExt cx="769338" cy="681232"/>
              </a:xfrm>
              <a:solidFill>
                <a:schemeClr val="bg1"/>
              </a:solidFill>
            </p:grpSpPr>
            <p:grpSp>
              <p:nvGrpSpPr>
                <p:cNvPr id="203" name="Group 202">
                  <a:extLst>
                    <a:ext uri="{FF2B5EF4-FFF2-40B4-BE49-F238E27FC236}">
                      <a16:creationId xmlns:a16="http://schemas.microsoft.com/office/drawing/2014/main" id="{8ED926B9-79AA-5E81-B85E-6E3D44D04109}"/>
                    </a:ext>
                  </a:extLst>
                </p:cNvPr>
                <p:cNvGrpSpPr/>
                <p:nvPr/>
              </p:nvGrpSpPr>
              <p:grpSpPr>
                <a:xfrm>
                  <a:off x="3902953" y="2537185"/>
                  <a:ext cx="287455" cy="386905"/>
                  <a:chOff x="3900142" y="2537185"/>
                  <a:chExt cx="287455" cy="386905"/>
                </a:xfrm>
                <a:grpFill/>
              </p:grpSpPr>
              <p:sp>
                <p:nvSpPr>
                  <p:cNvPr id="205" name="Freeform: Shape 204">
                    <a:extLst>
                      <a:ext uri="{FF2B5EF4-FFF2-40B4-BE49-F238E27FC236}">
                        <a16:creationId xmlns:a16="http://schemas.microsoft.com/office/drawing/2014/main" id="{868637D1-5B89-7A65-7468-7527482FD057}"/>
                      </a:ext>
                    </a:extLst>
                  </p:cNvPr>
                  <p:cNvSpPr/>
                  <p:nvPr/>
                </p:nvSpPr>
                <p:spPr>
                  <a:xfrm>
                    <a:off x="4121169" y="2545972"/>
                    <a:ext cx="56871" cy="54679"/>
                  </a:xfrm>
                  <a:custGeom>
                    <a:avLst/>
                    <a:gdLst>
                      <a:gd name="connsiteX0" fmla="*/ 0 w 56871"/>
                      <a:gd name="connsiteY0" fmla="*/ 0 h 54679"/>
                      <a:gd name="connsiteX1" fmla="*/ 0 w 56871"/>
                      <a:gd name="connsiteY1" fmla="*/ 54680 h 54679"/>
                      <a:gd name="connsiteX2" fmla="*/ 56872 w 56871"/>
                      <a:gd name="connsiteY2" fmla="*/ 54680 h 54679"/>
                      <a:gd name="connsiteX3" fmla="*/ 0 w 56871"/>
                      <a:gd name="connsiteY3" fmla="*/ 0 h 54679"/>
                    </a:gdLst>
                    <a:ahLst/>
                    <a:cxnLst>
                      <a:cxn ang="0">
                        <a:pos x="connsiteX0" y="connsiteY0"/>
                      </a:cxn>
                      <a:cxn ang="0">
                        <a:pos x="connsiteX1" y="connsiteY1"/>
                      </a:cxn>
                      <a:cxn ang="0">
                        <a:pos x="connsiteX2" y="connsiteY2"/>
                      </a:cxn>
                      <a:cxn ang="0">
                        <a:pos x="connsiteX3" y="connsiteY3"/>
                      </a:cxn>
                    </a:cxnLst>
                    <a:rect l="l" t="t" r="r" b="b"/>
                    <a:pathLst>
                      <a:path w="56871" h="54679">
                        <a:moveTo>
                          <a:pt x="0" y="0"/>
                        </a:moveTo>
                        <a:lnTo>
                          <a:pt x="0" y="54680"/>
                        </a:lnTo>
                        <a:lnTo>
                          <a:pt x="56872" y="54680"/>
                        </a:lnTo>
                        <a:lnTo>
                          <a:pt x="0" y="0"/>
                        </a:ln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06" name="Freeform: Shape 205">
                    <a:extLst>
                      <a:ext uri="{FF2B5EF4-FFF2-40B4-BE49-F238E27FC236}">
                        <a16:creationId xmlns:a16="http://schemas.microsoft.com/office/drawing/2014/main" id="{4962D2B4-3F40-AA85-D4F1-35E027F73BB7}"/>
                      </a:ext>
                    </a:extLst>
                  </p:cNvPr>
                  <p:cNvSpPr/>
                  <p:nvPr/>
                </p:nvSpPr>
                <p:spPr>
                  <a:xfrm>
                    <a:off x="3900142" y="2537185"/>
                    <a:ext cx="287455" cy="386905"/>
                  </a:xfrm>
                  <a:custGeom>
                    <a:avLst/>
                    <a:gdLst>
                      <a:gd name="connsiteX0" fmla="*/ 215085 w 287455"/>
                      <a:gd name="connsiteY0" fmla="*/ 76566 h 386905"/>
                      <a:gd name="connsiteX1" fmla="*/ 208637 w 287455"/>
                      <a:gd name="connsiteY1" fmla="*/ 70117 h 386905"/>
                      <a:gd name="connsiteX2" fmla="*/ 208637 w 287455"/>
                      <a:gd name="connsiteY2" fmla="*/ 220 h 386905"/>
                      <a:gd name="connsiteX3" fmla="*/ 7457 w 287455"/>
                      <a:gd name="connsiteY3" fmla="*/ 220 h 386905"/>
                      <a:gd name="connsiteX4" fmla="*/ 493 w 287455"/>
                      <a:gd name="connsiteY4" fmla="*/ 6642 h 386905"/>
                      <a:gd name="connsiteX5" fmla="*/ 493 w 287455"/>
                      <a:gd name="connsiteY5" fmla="*/ 6797 h 386905"/>
                      <a:gd name="connsiteX6" fmla="*/ 493 w 287455"/>
                      <a:gd name="connsiteY6" fmla="*/ 380663 h 386905"/>
                      <a:gd name="connsiteX7" fmla="*/ 7212 w 287455"/>
                      <a:gd name="connsiteY7" fmla="*/ 387120 h 386905"/>
                      <a:gd name="connsiteX8" fmla="*/ 7457 w 287455"/>
                      <a:gd name="connsiteY8" fmla="*/ 387111 h 386905"/>
                      <a:gd name="connsiteX9" fmla="*/ 280985 w 287455"/>
                      <a:gd name="connsiteY9" fmla="*/ 387111 h 386905"/>
                      <a:gd name="connsiteX10" fmla="*/ 287949 w 287455"/>
                      <a:gd name="connsiteY10" fmla="*/ 380736 h 386905"/>
                      <a:gd name="connsiteX11" fmla="*/ 287949 w 287455"/>
                      <a:gd name="connsiteY11" fmla="*/ 380663 h 386905"/>
                      <a:gd name="connsiteX12" fmla="*/ 287949 w 287455"/>
                      <a:gd name="connsiteY12" fmla="*/ 76566 h 386905"/>
                      <a:gd name="connsiteX13" fmla="*/ 89476 w 287455"/>
                      <a:gd name="connsiteY13" fmla="*/ 104942 h 386905"/>
                      <a:gd name="connsiteX14" fmla="*/ 139514 w 287455"/>
                      <a:gd name="connsiteY14" fmla="*/ 111648 h 386905"/>
                      <a:gd name="connsiteX15" fmla="*/ 141964 w 287455"/>
                      <a:gd name="connsiteY15" fmla="*/ 114099 h 386905"/>
                      <a:gd name="connsiteX16" fmla="*/ 144543 w 287455"/>
                      <a:gd name="connsiteY16" fmla="*/ 111648 h 386905"/>
                      <a:gd name="connsiteX17" fmla="*/ 194580 w 287455"/>
                      <a:gd name="connsiteY17" fmla="*/ 104942 h 386905"/>
                      <a:gd name="connsiteX18" fmla="*/ 214182 w 287455"/>
                      <a:gd name="connsiteY18" fmla="*/ 153432 h 386905"/>
                      <a:gd name="connsiteX19" fmla="*/ 194838 w 287455"/>
                      <a:gd name="connsiteY19" fmla="*/ 188252 h 386905"/>
                      <a:gd name="connsiteX20" fmla="*/ 145704 w 287455"/>
                      <a:gd name="connsiteY20" fmla="*/ 231196 h 386905"/>
                      <a:gd name="connsiteX21" fmla="*/ 141964 w 287455"/>
                      <a:gd name="connsiteY21" fmla="*/ 232484 h 386905"/>
                      <a:gd name="connsiteX22" fmla="*/ 138095 w 287455"/>
                      <a:gd name="connsiteY22" fmla="*/ 231196 h 386905"/>
                      <a:gd name="connsiteX23" fmla="*/ 88960 w 287455"/>
                      <a:gd name="connsiteY23" fmla="*/ 188252 h 386905"/>
                      <a:gd name="connsiteX24" fmla="*/ 69745 w 287455"/>
                      <a:gd name="connsiteY24" fmla="*/ 153432 h 386905"/>
                      <a:gd name="connsiteX25" fmla="*/ 89476 w 287455"/>
                      <a:gd name="connsiteY25" fmla="*/ 104942 h 386905"/>
                      <a:gd name="connsiteX26" fmla="*/ 222694 w 287455"/>
                      <a:gd name="connsiteY26" fmla="*/ 336171 h 386905"/>
                      <a:gd name="connsiteX27" fmla="*/ 65618 w 287455"/>
                      <a:gd name="connsiteY27" fmla="*/ 336171 h 386905"/>
                      <a:gd name="connsiteX28" fmla="*/ 59170 w 287455"/>
                      <a:gd name="connsiteY28" fmla="*/ 329723 h 386905"/>
                      <a:gd name="connsiteX29" fmla="*/ 65618 w 287455"/>
                      <a:gd name="connsiteY29" fmla="*/ 323275 h 386905"/>
                      <a:gd name="connsiteX30" fmla="*/ 222694 w 287455"/>
                      <a:gd name="connsiteY30" fmla="*/ 323275 h 386905"/>
                      <a:gd name="connsiteX31" fmla="*/ 229142 w 287455"/>
                      <a:gd name="connsiteY31" fmla="*/ 329598 h 386905"/>
                      <a:gd name="connsiteX32" fmla="*/ 229142 w 287455"/>
                      <a:gd name="connsiteY32" fmla="*/ 329723 h 386905"/>
                      <a:gd name="connsiteX33" fmla="*/ 222823 w 287455"/>
                      <a:gd name="connsiteY33" fmla="*/ 336171 h 386905"/>
                      <a:gd name="connsiteX34" fmla="*/ 222694 w 287455"/>
                      <a:gd name="connsiteY34" fmla="*/ 336171 h 386905"/>
                      <a:gd name="connsiteX35" fmla="*/ 222694 w 287455"/>
                      <a:gd name="connsiteY35" fmla="*/ 305091 h 386905"/>
                      <a:gd name="connsiteX36" fmla="*/ 65618 w 287455"/>
                      <a:gd name="connsiteY36" fmla="*/ 305091 h 386905"/>
                      <a:gd name="connsiteX37" fmla="*/ 59170 w 287455"/>
                      <a:gd name="connsiteY37" fmla="*/ 298643 h 386905"/>
                      <a:gd name="connsiteX38" fmla="*/ 65618 w 287455"/>
                      <a:gd name="connsiteY38" fmla="*/ 292195 h 386905"/>
                      <a:gd name="connsiteX39" fmla="*/ 222694 w 287455"/>
                      <a:gd name="connsiteY39" fmla="*/ 292195 h 386905"/>
                      <a:gd name="connsiteX40" fmla="*/ 229142 w 287455"/>
                      <a:gd name="connsiteY40" fmla="*/ 298517 h 386905"/>
                      <a:gd name="connsiteX41" fmla="*/ 229142 w 287455"/>
                      <a:gd name="connsiteY41" fmla="*/ 298643 h 386905"/>
                      <a:gd name="connsiteX42" fmla="*/ 222694 w 287455"/>
                      <a:gd name="connsiteY42" fmla="*/ 305091 h 386905"/>
                      <a:gd name="connsiteX43" fmla="*/ 222694 w 287455"/>
                      <a:gd name="connsiteY43" fmla="*/ 274011 h 386905"/>
                      <a:gd name="connsiteX44" fmla="*/ 65618 w 287455"/>
                      <a:gd name="connsiteY44" fmla="*/ 274011 h 386905"/>
                      <a:gd name="connsiteX45" fmla="*/ 59170 w 287455"/>
                      <a:gd name="connsiteY45" fmla="*/ 267563 h 386905"/>
                      <a:gd name="connsiteX46" fmla="*/ 65618 w 287455"/>
                      <a:gd name="connsiteY46" fmla="*/ 261115 h 386905"/>
                      <a:gd name="connsiteX47" fmla="*/ 222694 w 287455"/>
                      <a:gd name="connsiteY47" fmla="*/ 261115 h 386905"/>
                      <a:gd name="connsiteX48" fmla="*/ 229142 w 287455"/>
                      <a:gd name="connsiteY48" fmla="*/ 267438 h 386905"/>
                      <a:gd name="connsiteX49" fmla="*/ 229142 w 287455"/>
                      <a:gd name="connsiteY49" fmla="*/ 267563 h 386905"/>
                      <a:gd name="connsiteX50" fmla="*/ 222694 w 287455"/>
                      <a:gd name="connsiteY50" fmla="*/ 27401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87455" h="386905">
                        <a:moveTo>
                          <a:pt x="215085" y="76566"/>
                        </a:moveTo>
                        <a:cubicBezTo>
                          <a:pt x="211526" y="76566"/>
                          <a:pt x="208650" y="73677"/>
                          <a:pt x="208637" y="70117"/>
                        </a:cubicBezTo>
                        <a:lnTo>
                          <a:pt x="208637" y="220"/>
                        </a:lnTo>
                        <a:lnTo>
                          <a:pt x="7457" y="220"/>
                        </a:lnTo>
                        <a:cubicBezTo>
                          <a:pt x="3755" y="78"/>
                          <a:pt x="647" y="2954"/>
                          <a:pt x="493" y="6642"/>
                        </a:cubicBezTo>
                        <a:cubicBezTo>
                          <a:pt x="493" y="6694"/>
                          <a:pt x="493" y="6746"/>
                          <a:pt x="493" y="6797"/>
                        </a:cubicBezTo>
                        <a:lnTo>
                          <a:pt x="493" y="380663"/>
                        </a:lnTo>
                        <a:cubicBezTo>
                          <a:pt x="570" y="384303"/>
                          <a:pt x="3575" y="387195"/>
                          <a:pt x="7212" y="387120"/>
                        </a:cubicBezTo>
                        <a:cubicBezTo>
                          <a:pt x="7302" y="387118"/>
                          <a:pt x="7379" y="387116"/>
                          <a:pt x="7457" y="387111"/>
                        </a:cubicBezTo>
                        <a:lnTo>
                          <a:pt x="280985" y="387111"/>
                        </a:lnTo>
                        <a:cubicBezTo>
                          <a:pt x="284660" y="387273"/>
                          <a:pt x="287781" y="384418"/>
                          <a:pt x="287949" y="380736"/>
                        </a:cubicBezTo>
                        <a:cubicBezTo>
                          <a:pt x="287949" y="380712"/>
                          <a:pt x="287949" y="380687"/>
                          <a:pt x="287949" y="380663"/>
                        </a:cubicBezTo>
                        <a:lnTo>
                          <a:pt x="287949" y="76566"/>
                        </a:lnTo>
                        <a:close/>
                        <a:moveTo>
                          <a:pt x="89476" y="104942"/>
                        </a:moveTo>
                        <a:cubicBezTo>
                          <a:pt x="105803" y="95898"/>
                          <a:pt x="126140" y="98623"/>
                          <a:pt x="139514" y="111648"/>
                        </a:cubicBezTo>
                        <a:cubicBezTo>
                          <a:pt x="140390" y="112399"/>
                          <a:pt x="141216" y="113219"/>
                          <a:pt x="141964" y="114099"/>
                        </a:cubicBezTo>
                        <a:cubicBezTo>
                          <a:pt x="142867" y="113196"/>
                          <a:pt x="143640" y="112422"/>
                          <a:pt x="144543" y="111648"/>
                        </a:cubicBezTo>
                        <a:cubicBezTo>
                          <a:pt x="157903" y="98609"/>
                          <a:pt x="178254" y="95883"/>
                          <a:pt x="194580" y="104942"/>
                        </a:cubicBezTo>
                        <a:cubicBezTo>
                          <a:pt x="210932" y="115152"/>
                          <a:pt x="218838" y="134729"/>
                          <a:pt x="214182" y="153432"/>
                        </a:cubicBezTo>
                        <a:cubicBezTo>
                          <a:pt x="210726" y="166467"/>
                          <a:pt x="204085" y="178435"/>
                          <a:pt x="194838" y="188252"/>
                        </a:cubicBezTo>
                        <a:cubicBezTo>
                          <a:pt x="180240" y="204489"/>
                          <a:pt x="163745" y="218907"/>
                          <a:pt x="145704" y="231196"/>
                        </a:cubicBezTo>
                        <a:cubicBezTo>
                          <a:pt x="144633" y="232037"/>
                          <a:pt x="143318" y="232491"/>
                          <a:pt x="141964" y="232484"/>
                        </a:cubicBezTo>
                        <a:cubicBezTo>
                          <a:pt x="140558" y="232513"/>
                          <a:pt x="139191" y="232057"/>
                          <a:pt x="138095" y="231196"/>
                        </a:cubicBezTo>
                        <a:cubicBezTo>
                          <a:pt x="120131" y="218796"/>
                          <a:pt x="103649" y="204389"/>
                          <a:pt x="88960" y="188252"/>
                        </a:cubicBezTo>
                        <a:cubicBezTo>
                          <a:pt x="79882" y="178333"/>
                          <a:pt x="73292" y="166399"/>
                          <a:pt x="69745" y="153432"/>
                        </a:cubicBezTo>
                        <a:cubicBezTo>
                          <a:pt x="65077" y="134698"/>
                          <a:pt x="73059" y="115097"/>
                          <a:pt x="89476" y="104942"/>
                        </a:cubicBezTo>
                        <a:close/>
                        <a:moveTo>
                          <a:pt x="222694" y="336171"/>
                        </a:moveTo>
                        <a:lnTo>
                          <a:pt x="65618" y="336171"/>
                        </a:lnTo>
                        <a:cubicBezTo>
                          <a:pt x="62059" y="336160"/>
                          <a:pt x="59183" y="333279"/>
                          <a:pt x="59170" y="329723"/>
                        </a:cubicBezTo>
                        <a:cubicBezTo>
                          <a:pt x="59183" y="326166"/>
                          <a:pt x="62059" y="323285"/>
                          <a:pt x="65618" y="323275"/>
                        </a:cubicBezTo>
                        <a:lnTo>
                          <a:pt x="222694" y="323275"/>
                        </a:lnTo>
                        <a:cubicBezTo>
                          <a:pt x="226214" y="323240"/>
                          <a:pt x="229103" y="326070"/>
                          <a:pt x="229142" y="329598"/>
                        </a:cubicBezTo>
                        <a:cubicBezTo>
                          <a:pt x="229142" y="329639"/>
                          <a:pt x="229142" y="329681"/>
                          <a:pt x="229142" y="329723"/>
                        </a:cubicBezTo>
                        <a:cubicBezTo>
                          <a:pt x="229181" y="333249"/>
                          <a:pt x="226344" y="336136"/>
                          <a:pt x="222823" y="336171"/>
                        </a:cubicBezTo>
                        <a:cubicBezTo>
                          <a:pt x="222771" y="336171"/>
                          <a:pt x="222733" y="336171"/>
                          <a:pt x="222694" y="336171"/>
                        </a:cubicBezTo>
                        <a:close/>
                        <a:moveTo>
                          <a:pt x="222694" y="305091"/>
                        </a:moveTo>
                        <a:lnTo>
                          <a:pt x="65618" y="305091"/>
                        </a:lnTo>
                        <a:cubicBezTo>
                          <a:pt x="62085" y="305035"/>
                          <a:pt x="59222" y="302180"/>
                          <a:pt x="59170" y="298643"/>
                        </a:cubicBezTo>
                        <a:cubicBezTo>
                          <a:pt x="59183" y="295086"/>
                          <a:pt x="62059" y="292205"/>
                          <a:pt x="65618" y="292195"/>
                        </a:cubicBezTo>
                        <a:lnTo>
                          <a:pt x="222694" y="292195"/>
                        </a:lnTo>
                        <a:cubicBezTo>
                          <a:pt x="226214" y="292160"/>
                          <a:pt x="229103" y="294991"/>
                          <a:pt x="229142" y="298517"/>
                        </a:cubicBezTo>
                        <a:cubicBezTo>
                          <a:pt x="229142" y="298559"/>
                          <a:pt x="229142" y="298600"/>
                          <a:pt x="229142" y="298643"/>
                        </a:cubicBezTo>
                        <a:cubicBezTo>
                          <a:pt x="229129" y="302200"/>
                          <a:pt x="226253" y="305081"/>
                          <a:pt x="222694" y="305091"/>
                        </a:cubicBezTo>
                        <a:close/>
                        <a:moveTo>
                          <a:pt x="222694" y="274011"/>
                        </a:moveTo>
                        <a:lnTo>
                          <a:pt x="65618" y="274011"/>
                        </a:lnTo>
                        <a:cubicBezTo>
                          <a:pt x="62085" y="273956"/>
                          <a:pt x="59222" y="271101"/>
                          <a:pt x="59170" y="267563"/>
                        </a:cubicBezTo>
                        <a:cubicBezTo>
                          <a:pt x="59183" y="264006"/>
                          <a:pt x="62059" y="261125"/>
                          <a:pt x="65618" y="261115"/>
                        </a:cubicBezTo>
                        <a:lnTo>
                          <a:pt x="222694" y="261115"/>
                        </a:lnTo>
                        <a:cubicBezTo>
                          <a:pt x="226214" y="261080"/>
                          <a:pt x="229103" y="263911"/>
                          <a:pt x="229142" y="267438"/>
                        </a:cubicBezTo>
                        <a:cubicBezTo>
                          <a:pt x="229142" y="267479"/>
                          <a:pt x="229142" y="267522"/>
                          <a:pt x="229142" y="267563"/>
                        </a:cubicBezTo>
                        <a:cubicBezTo>
                          <a:pt x="229129" y="271120"/>
                          <a:pt x="226253" y="274001"/>
                          <a:pt x="222694" y="274011"/>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07" name="Freeform: Shape 206">
                    <a:extLst>
                      <a:ext uri="{FF2B5EF4-FFF2-40B4-BE49-F238E27FC236}">
                        <a16:creationId xmlns:a16="http://schemas.microsoft.com/office/drawing/2014/main" id="{F46B8414-338E-0A18-FDCE-6DF2176D4CD3}"/>
                      </a:ext>
                    </a:extLst>
                  </p:cNvPr>
                  <p:cNvSpPr/>
                  <p:nvPr/>
                </p:nvSpPr>
                <p:spPr>
                  <a:xfrm>
                    <a:off x="3981020" y="2649390"/>
                    <a:ext cx="121261" cy="105620"/>
                  </a:xfrm>
                  <a:custGeom>
                    <a:avLst/>
                    <a:gdLst>
                      <a:gd name="connsiteX0" fmla="*/ 18012 w 121261"/>
                      <a:gd name="connsiteY0" fmla="*/ 67663 h 105620"/>
                      <a:gd name="connsiteX1" fmla="*/ 61085 w 121261"/>
                      <a:gd name="connsiteY1" fmla="*/ 105836 h 105620"/>
                      <a:gd name="connsiteX2" fmla="*/ 104159 w 121261"/>
                      <a:gd name="connsiteY2" fmla="*/ 67792 h 105620"/>
                      <a:gd name="connsiteX3" fmla="*/ 120795 w 121261"/>
                      <a:gd name="connsiteY3" fmla="*/ 38260 h 105620"/>
                      <a:gd name="connsiteX4" fmla="*/ 107125 w 121261"/>
                      <a:gd name="connsiteY4" fmla="*/ 3827 h 105620"/>
                      <a:gd name="connsiteX5" fmla="*/ 72305 w 121261"/>
                      <a:gd name="connsiteY5" fmla="*/ 8986 h 105620"/>
                      <a:gd name="connsiteX6" fmla="*/ 68178 w 121261"/>
                      <a:gd name="connsiteY6" fmla="*/ 13112 h 105620"/>
                      <a:gd name="connsiteX7" fmla="*/ 65599 w 121261"/>
                      <a:gd name="connsiteY7" fmla="*/ 15692 h 105620"/>
                      <a:gd name="connsiteX8" fmla="*/ 56443 w 121261"/>
                      <a:gd name="connsiteY8" fmla="*/ 15692 h 105620"/>
                      <a:gd name="connsiteX9" fmla="*/ 53477 w 121261"/>
                      <a:gd name="connsiteY9" fmla="*/ 12597 h 105620"/>
                      <a:gd name="connsiteX10" fmla="*/ 49866 w 121261"/>
                      <a:gd name="connsiteY10" fmla="*/ 8857 h 105620"/>
                      <a:gd name="connsiteX11" fmla="*/ 28458 w 121261"/>
                      <a:gd name="connsiteY11" fmla="*/ 216 h 105620"/>
                      <a:gd name="connsiteX12" fmla="*/ 15175 w 121261"/>
                      <a:gd name="connsiteY12" fmla="*/ 3827 h 105620"/>
                      <a:gd name="connsiteX13" fmla="*/ 1505 w 121261"/>
                      <a:gd name="connsiteY13" fmla="*/ 38260 h 105620"/>
                      <a:gd name="connsiteX14" fmla="*/ 18012 w 121261"/>
                      <a:gd name="connsiteY14" fmla="*/ 67663 h 1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61" h="105620">
                        <a:moveTo>
                          <a:pt x="18012" y="67663"/>
                        </a:moveTo>
                        <a:cubicBezTo>
                          <a:pt x="30857" y="82001"/>
                          <a:pt x="45300" y="94810"/>
                          <a:pt x="61085" y="105836"/>
                        </a:cubicBezTo>
                        <a:cubicBezTo>
                          <a:pt x="76819" y="94807"/>
                          <a:pt x="91262" y="82045"/>
                          <a:pt x="104159" y="67792"/>
                        </a:cubicBezTo>
                        <a:cubicBezTo>
                          <a:pt x="112025" y="59450"/>
                          <a:pt x="117738" y="49312"/>
                          <a:pt x="120795" y="38260"/>
                        </a:cubicBezTo>
                        <a:cubicBezTo>
                          <a:pt x="124122" y="25036"/>
                          <a:pt x="118615" y="11165"/>
                          <a:pt x="107125" y="3827"/>
                        </a:cubicBezTo>
                        <a:cubicBezTo>
                          <a:pt x="95660" y="-2382"/>
                          <a:pt x="81474" y="-280"/>
                          <a:pt x="72305" y="8986"/>
                        </a:cubicBezTo>
                        <a:cubicBezTo>
                          <a:pt x="70887" y="10275"/>
                          <a:pt x="69468" y="11694"/>
                          <a:pt x="68178" y="13112"/>
                        </a:cubicBezTo>
                        <a:lnTo>
                          <a:pt x="65599" y="15692"/>
                        </a:lnTo>
                        <a:cubicBezTo>
                          <a:pt x="63033" y="18142"/>
                          <a:pt x="58996" y="18142"/>
                          <a:pt x="56443" y="15692"/>
                        </a:cubicBezTo>
                        <a:lnTo>
                          <a:pt x="53477" y="12597"/>
                        </a:lnTo>
                        <a:cubicBezTo>
                          <a:pt x="52316" y="11307"/>
                          <a:pt x="51026" y="10017"/>
                          <a:pt x="49866" y="8857"/>
                        </a:cubicBezTo>
                        <a:cubicBezTo>
                          <a:pt x="44049" y="3411"/>
                          <a:pt x="36415" y="330"/>
                          <a:pt x="28458" y="216"/>
                        </a:cubicBezTo>
                        <a:cubicBezTo>
                          <a:pt x="23777" y="174"/>
                          <a:pt x="19186" y="1423"/>
                          <a:pt x="15175" y="3827"/>
                        </a:cubicBezTo>
                        <a:cubicBezTo>
                          <a:pt x="3594" y="11092"/>
                          <a:pt x="-1938" y="25029"/>
                          <a:pt x="1505" y="38260"/>
                        </a:cubicBezTo>
                        <a:cubicBezTo>
                          <a:pt x="4510" y="49266"/>
                          <a:pt x="10184" y="59363"/>
                          <a:pt x="18012" y="67663"/>
                        </a:cubicBezTo>
                        <a:close/>
                      </a:path>
                    </a:pathLst>
                  </a:custGeom>
                  <a:grpFill/>
                  <a:ln w="12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04" name="Title 1">
                  <a:extLst>
                    <a:ext uri="{FF2B5EF4-FFF2-40B4-BE49-F238E27FC236}">
                      <a16:creationId xmlns:a16="http://schemas.microsoft.com/office/drawing/2014/main" id="{67D87E0B-9465-C947-AFD9-AA76A75CB0E2}"/>
                    </a:ext>
                  </a:extLst>
                </p:cNvPr>
                <p:cNvSpPr txBox="1">
                  <a:spLocks/>
                </p:cNvSpPr>
                <p:nvPr/>
              </p:nvSpPr>
              <p:spPr bwMode="gray">
                <a:xfrm>
                  <a:off x="3649457" y="2985888"/>
                  <a:ext cx="769338"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Clinical Trials</a:t>
                  </a:r>
                </a:p>
              </p:txBody>
            </p:sp>
          </p:grpSp>
          <p:sp>
            <p:nvSpPr>
              <p:cNvPr id="202" name="TextBox 201">
                <a:extLst>
                  <a:ext uri="{FF2B5EF4-FFF2-40B4-BE49-F238E27FC236}">
                    <a16:creationId xmlns:a16="http://schemas.microsoft.com/office/drawing/2014/main" id="{C88E9B3F-4E2D-4A8B-E117-3284C24BCA5D}"/>
                  </a:ext>
                </a:extLst>
              </p:cNvPr>
              <p:cNvSpPr txBox="1"/>
              <p:nvPr/>
            </p:nvSpPr>
            <p:spPr>
              <a:xfrm>
                <a:off x="8301708" y="1987128"/>
                <a:ext cx="71065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a:cs typeface="Lato"/>
                  </a:rPr>
                  <a:t>109</a:t>
                </a:r>
                <a:endParaRPr kumimoji="0" lang="en-GB" sz="1800" b="0" i="0" u="none" strike="noStrike" kern="1200" cap="none" spc="0" normalizeH="0" baseline="0" noProof="0">
                  <a:ln>
                    <a:noFill/>
                  </a:ln>
                  <a:solidFill>
                    <a:srgbClr val="FFFFFF"/>
                  </a:solidFill>
                  <a:effectLst/>
                  <a:uLnTx/>
                  <a:uFillTx/>
                  <a:ea typeface="Lato"/>
                  <a:cs typeface="Lato"/>
                </a:endParaRPr>
              </a:p>
            </p:txBody>
          </p:sp>
        </p:grpSp>
        <p:grpSp>
          <p:nvGrpSpPr>
            <p:cNvPr id="218" name="Group 217">
              <a:extLst>
                <a:ext uri="{FF2B5EF4-FFF2-40B4-BE49-F238E27FC236}">
                  <a16:creationId xmlns:a16="http://schemas.microsoft.com/office/drawing/2014/main" id="{0956B9D2-00AD-2581-050B-ECF95115B3D9}"/>
                </a:ext>
              </a:extLst>
            </p:cNvPr>
            <p:cNvGrpSpPr/>
            <p:nvPr/>
          </p:nvGrpSpPr>
          <p:grpSpPr>
            <a:xfrm>
              <a:off x="848943" y="4394478"/>
              <a:ext cx="960810" cy="1149558"/>
              <a:chOff x="3025473" y="1991830"/>
              <a:chExt cx="960810" cy="1149558"/>
            </a:xfrm>
          </p:grpSpPr>
          <p:sp>
            <p:nvSpPr>
              <p:cNvPr id="219" name="Rectangle: Rounded Corners 218">
                <a:extLst>
                  <a:ext uri="{FF2B5EF4-FFF2-40B4-BE49-F238E27FC236}">
                    <a16:creationId xmlns:a16="http://schemas.microsoft.com/office/drawing/2014/main" id="{25EA39BD-D5A7-1463-0339-5BFA4C62CCEC}"/>
                  </a:ext>
                </a:extLst>
              </p:cNvPr>
              <p:cNvSpPr/>
              <p:nvPr/>
            </p:nvSpPr>
            <p:spPr>
              <a:xfrm>
                <a:off x="3045777" y="2017270"/>
                <a:ext cx="902496" cy="112411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20" name="Group 219">
                <a:extLst>
                  <a:ext uri="{FF2B5EF4-FFF2-40B4-BE49-F238E27FC236}">
                    <a16:creationId xmlns:a16="http://schemas.microsoft.com/office/drawing/2014/main" id="{A48829E3-E1BD-39F5-75C5-C1E5C284A1A9}"/>
                  </a:ext>
                </a:extLst>
              </p:cNvPr>
              <p:cNvGrpSpPr/>
              <p:nvPr/>
            </p:nvGrpSpPr>
            <p:grpSpPr>
              <a:xfrm>
                <a:off x="3025473" y="2300440"/>
                <a:ext cx="960810" cy="716121"/>
                <a:chOff x="9055235" y="3944239"/>
                <a:chExt cx="960810" cy="716121"/>
              </a:xfrm>
              <a:solidFill>
                <a:schemeClr val="bg1"/>
              </a:solidFill>
            </p:grpSpPr>
            <p:grpSp>
              <p:nvGrpSpPr>
                <p:cNvPr id="222" name="Group 221">
                  <a:extLst>
                    <a:ext uri="{FF2B5EF4-FFF2-40B4-BE49-F238E27FC236}">
                      <a16:creationId xmlns:a16="http://schemas.microsoft.com/office/drawing/2014/main" id="{83CA938B-5E87-FE55-A037-6089EED45D45}"/>
                    </a:ext>
                  </a:extLst>
                </p:cNvPr>
                <p:cNvGrpSpPr/>
                <p:nvPr/>
              </p:nvGrpSpPr>
              <p:grpSpPr>
                <a:xfrm>
                  <a:off x="9377803" y="3944239"/>
                  <a:ext cx="315289" cy="415942"/>
                  <a:chOff x="9305208" y="3944239"/>
                  <a:chExt cx="315289" cy="415942"/>
                </a:xfrm>
                <a:grpFill/>
              </p:grpSpPr>
              <p:sp>
                <p:nvSpPr>
                  <p:cNvPr id="224" name="Freeform: Shape 223">
                    <a:extLst>
                      <a:ext uri="{FF2B5EF4-FFF2-40B4-BE49-F238E27FC236}">
                        <a16:creationId xmlns:a16="http://schemas.microsoft.com/office/drawing/2014/main" id="{6BE1819D-1F64-604E-8CDA-BD3D69780587}"/>
                      </a:ext>
                    </a:extLst>
                  </p:cNvPr>
                  <p:cNvSpPr/>
                  <p:nvPr/>
                </p:nvSpPr>
                <p:spPr>
                  <a:xfrm>
                    <a:off x="9305208" y="4025849"/>
                    <a:ext cx="315289" cy="334332"/>
                  </a:xfrm>
                  <a:custGeom>
                    <a:avLst/>
                    <a:gdLst>
                      <a:gd name="connsiteX0" fmla="*/ 313165 w 315289"/>
                      <a:gd name="connsiteY0" fmla="*/ 20601 h 334332"/>
                      <a:gd name="connsiteX1" fmla="*/ 186251 w 315289"/>
                      <a:gd name="connsiteY1" fmla="*/ 218 h 334332"/>
                      <a:gd name="connsiteX2" fmla="*/ 186508 w 315289"/>
                      <a:gd name="connsiteY2" fmla="*/ 211611 h 334332"/>
                      <a:gd name="connsiteX3" fmla="*/ 185483 w 315289"/>
                      <a:gd name="connsiteY3" fmla="*/ 215201 h 334332"/>
                      <a:gd name="connsiteX4" fmla="*/ 162792 w 315289"/>
                      <a:gd name="connsiteY4" fmla="*/ 249558 h 334332"/>
                      <a:gd name="connsiteX5" fmla="*/ 157536 w 315289"/>
                      <a:gd name="connsiteY5" fmla="*/ 252507 h 334332"/>
                      <a:gd name="connsiteX6" fmla="*/ 157407 w 315289"/>
                      <a:gd name="connsiteY6" fmla="*/ 252507 h 334332"/>
                      <a:gd name="connsiteX7" fmla="*/ 152151 w 315289"/>
                      <a:gd name="connsiteY7" fmla="*/ 249687 h 334332"/>
                      <a:gd name="connsiteX8" fmla="*/ 129077 w 315289"/>
                      <a:gd name="connsiteY8" fmla="*/ 215330 h 334332"/>
                      <a:gd name="connsiteX9" fmla="*/ 127923 w 315289"/>
                      <a:gd name="connsiteY9" fmla="*/ 211741 h 334332"/>
                      <a:gd name="connsiteX10" fmla="*/ 127538 w 315289"/>
                      <a:gd name="connsiteY10" fmla="*/ 475 h 334332"/>
                      <a:gd name="connsiteX11" fmla="*/ 1138 w 315289"/>
                      <a:gd name="connsiteY11" fmla="*/ 20601 h 334332"/>
                      <a:gd name="connsiteX12" fmla="*/ 157151 w 315289"/>
                      <a:gd name="connsiteY12" fmla="*/ 334550 h 334332"/>
                      <a:gd name="connsiteX13" fmla="*/ 313165 w 315289"/>
                      <a:gd name="connsiteY13" fmla="*/ 20601 h 3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89" h="334332">
                        <a:moveTo>
                          <a:pt x="313165" y="20601"/>
                        </a:moveTo>
                        <a:cubicBezTo>
                          <a:pt x="269835" y="31883"/>
                          <a:pt x="223813" y="24488"/>
                          <a:pt x="186251" y="218"/>
                        </a:cubicBezTo>
                        <a:lnTo>
                          <a:pt x="186508" y="211611"/>
                        </a:lnTo>
                        <a:cubicBezTo>
                          <a:pt x="186508" y="212882"/>
                          <a:pt x="186123" y="214129"/>
                          <a:pt x="185483" y="215201"/>
                        </a:cubicBezTo>
                        <a:lnTo>
                          <a:pt x="162792" y="249558"/>
                        </a:lnTo>
                        <a:cubicBezTo>
                          <a:pt x="161637" y="251353"/>
                          <a:pt x="159716" y="252458"/>
                          <a:pt x="157536" y="252507"/>
                        </a:cubicBezTo>
                        <a:lnTo>
                          <a:pt x="157407" y="252507"/>
                        </a:lnTo>
                        <a:cubicBezTo>
                          <a:pt x="155356" y="252509"/>
                          <a:pt x="153306" y="251450"/>
                          <a:pt x="152151" y="249687"/>
                        </a:cubicBezTo>
                        <a:lnTo>
                          <a:pt x="129077" y="215330"/>
                        </a:lnTo>
                        <a:cubicBezTo>
                          <a:pt x="128307" y="214288"/>
                          <a:pt x="127923" y="213029"/>
                          <a:pt x="127923" y="211741"/>
                        </a:cubicBezTo>
                        <a:lnTo>
                          <a:pt x="127538" y="475"/>
                        </a:lnTo>
                        <a:cubicBezTo>
                          <a:pt x="90105" y="24473"/>
                          <a:pt x="44212" y="31766"/>
                          <a:pt x="1138" y="20601"/>
                        </a:cubicBezTo>
                        <a:cubicBezTo>
                          <a:pt x="1138" y="20601"/>
                          <a:pt x="-27706" y="241353"/>
                          <a:pt x="157151" y="334550"/>
                        </a:cubicBezTo>
                        <a:cubicBezTo>
                          <a:pt x="342008" y="241353"/>
                          <a:pt x="313165" y="20601"/>
                          <a:pt x="313165" y="20601"/>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25" name="Freeform: Shape 224">
                    <a:extLst>
                      <a:ext uri="{FF2B5EF4-FFF2-40B4-BE49-F238E27FC236}">
                        <a16:creationId xmlns:a16="http://schemas.microsoft.com/office/drawing/2014/main" id="{C1F3F442-6A45-6937-2795-95B5A20E6AF0}"/>
                      </a:ext>
                    </a:extLst>
                  </p:cNvPr>
                  <p:cNvSpPr/>
                  <p:nvPr/>
                </p:nvSpPr>
                <p:spPr>
                  <a:xfrm>
                    <a:off x="9446381" y="3944239"/>
                    <a:ext cx="32945" cy="28716"/>
                  </a:xfrm>
                  <a:custGeom>
                    <a:avLst/>
                    <a:gdLst>
                      <a:gd name="connsiteX0" fmla="*/ 17709 w 32945"/>
                      <a:gd name="connsiteY0" fmla="*/ 28934 h 28716"/>
                      <a:gd name="connsiteX1" fmla="*/ 32452 w 32945"/>
                      <a:gd name="connsiteY1" fmla="*/ 28934 h 28716"/>
                      <a:gd name="connsiteX2" fmla="*/ 32452 w 32945"/>
                      <a:gd name="connsiteY2" fmla="*/ 16628 h 28716"/>
                      <a:gd name="connsiteX3" fmla="*/ 15914 w 32945"/>
                      <a:gd name="connsiteY3" fmla="*/ 218 h 28716"/>
                      <a:gd name="connsiteX4" fmla="*/ 4250 w 32945"/>
                      <a:gd name="connsiteY4" fmla="*/ 5090 h 28716"/>
                      <a:gd name="connsiteX5" fmla="*/ -493 w 32945"/>
                      <a:gd name="connsiteY5" fmla="*/ 16628 h 28716"/>
                      <a:gd name="connsiteX6" fmla="*/ -493 w 32945"/>
                      <a:gd name="connsiteY6" fmla="*/ 28934 h 28716"/>
                      <a:gd name="connsiteX7" fmla="*/ 17709 w 32945"/>
                      <a:gd name="connsiteY7" fmla="*/ 28934 h 2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5" h="28716">
                        <a:moveTo>
                          <a:pt x="17709" y="28934"/>
                        </a:moveTo>
                        <a:lnTo>
                          <a:pt x="32452" y="28934"/>
                        </a:lnTo>
                        <a:lnTo>
                          <a:pt x="32452" y="16628"/>
                        </a:lnTo>
                        <a:cubicBezTo>
                          <a:pt x="32452" y="7516"/>
                          <a:pt x="25017" y="170"/>
                          <a:pt x="15914" y="218"/>
                        </a:cubicBezTo>
                        <a:cubicBezTo>
                          <a:pt x="11556" y="241"/>
                          <a:pt x="7326" y="1993"/>
                          <a:pt x="4250" y="5090"/>
                        </a:cubicBezTo>
                        <a:cubicBezTo>
                          <a:pt x="1173" y="8148"/>
                          <a:pt x="-493" y="12303"/>
                          <a:pt x="-493" y="16628"/>
                        </a:cubicBezTo>
                        <a:lnTo>
                          <a:pt x="-493" y="28934"/>
                        </a:lnTo>
                        <a:lnTo>
                          <a:pt x="17709" y="28934"/>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26" name="Freeform: Shape 225">
                    <a:extLst>
                      <a:ext uri="{FF2B5EF4-FFF2-40B4-BE49-F238E27FC236}">
                        <a16:creationId xmlns:a16="http://schemas.microsoft.com/office/drawing/2014/main" id="{B5799349-6829-9E29-DDAE-4DA24EDA36BB}"/>
                      </a:ext>
                    </a:extLst>
                  </p:cNvPr>
                  <p:cNvSpPr/>
                  <p:nvPr/>
                </p:nvSpPr>
                <p:spPr>
                  <a:xfrm>
                    <a:off x="9446278" y="3985776"/>
                    <a:ext cx="33330" cy="216393"/>
                  </a:xfrm>
                  <a:custGeom>
                    <a:avLst/>
                    <a:gdLst>
                      <a:gd name="connsiteX0" fmla="*/ 33330 w 33330"/>
                      <a:gd name="connsiteY0" fmla="*/ 216265 h 216393"/>
                      <a:gd name="connsiteX1" fmla="*/ 33074 w 33330"/>
                      <a:gd name="connsiteY1" fmla="*/ 1795 h 216393"/>
                      <a:gd name="connsiteX2" fmla="*/ 33074 w 33330"/>
                      <a:gd name="connsiteY2" fmla="*/ 0 h 216393"/>
                      <a:gd name="connsiteX3" fmla="*/ 31023 w 33330"/>
                      <a:gd name="connsiteY3" fmla="*/ 0 h 216393"/>
                      <a:gd name="connsiteX4" fmla="*/ 2563 w 33330"/>
                      <a:gd name="connsiteY4" fmla="*/ 0 h 216393"/>
                      <a:gd name="connsiteX5" fmla="*/ 0 w 33330"/>
                      <a:gd name="connsiteY5" fmla="*/ 0 h 216393"/>
                      <a:gd name="connsiteX6" fmla="*/ 0 w 33330"/>
                      <a:gd name="connsiteY6" fmla="*/ 2179 h 216393"/>
                      <a:gd name="connsiteX7" fmla="*/ 384 w 33330"/>
                      <a:gd name="connsiteY7" fmla="*/ 216393 h 216393"/>
                      <a:gd name="connsiteX8" fmla="*/ 33330 w 33330"/>
                      <a:gd name="connsiteY8" fmla="*/ 216265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0" h="216393">
                        <a:moveTo>
                          <a:pt x="33330" y="216265"/>
                        </a:moveTo>
                        <a:lnTo>
                          <a:pt x="33074" y="1795"/>
                        </a:lnTo>
                        <a:lnTo>
                          <a:pt x="33074" y="0"/>
                        </a:lnTo>
                        <a:lnTo>
                          <a:pt x="31023" y="0"/>
                        </a:lnTo>
                        <a:lnTo>
                          <a:pt x="2563" y="0"/>
                        </a:lnTo>
                        <a:lnTo>
                          <a:pt x="0" y="0"/>
                        </a:lnTo>
                        <a:lnTo>
                          <a:pt x="0" y="2179"/>
                        </a:lnTo>
                        <a:lnTo>
                          <a:pt x="384" y="216393"/>
                        </a:lnTo>
                        <a:lnTo>
                          <a:pt x="33330" y="216265"/>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27" name="Freeform: Shape 226">
                    <a:extLst>
                      <a:ext uri="{FF2B5EF4-FFF2-40B4-BE49-F238E27FC236}">
                        <a16:creationId xmlns:a16="http://schemas.microsoft.com/office/drawing/2014/main" id="{FF549412-6BBB-F9D5-3367-8121F6128933}"/>
                      </a:ext>
                    </a:extLst>
                  </p:cNvPr>
                  <p:cNvSpPr/>
                  <p:nvPr/>
                </p:nvSpPr>
                <p:spPr>
                  <a:xfrm>
                    <a:off x="9452303" y="4214860"/>
                    <a:ext cx="21921" cy="16537"/>
                  </a:xfrm>
                  <a:custGeom>
                    <a:avLst/>
                    <a:gdLst>
                      <a:gd name="connsiteX0" fmla="*/ 21922 w 21921"/>
                      <a:gd name="connsiteY0" fmla="*/ 0 h 16537"/>
                      <a:gd name="connsiteX1" fmla="*/ 0 w 21921"/>
                      <a:gd name="connsiteY1" fmla="*/ 128 h 16537"/>
                      <a:gd name="connsiteX2" fmla="*/ 11025 w 21921"/>
                      <a:gd name="connsiteY2" fmla="*/ 16537 h 16537"/>
                      <a:gd name="connsiteX3" fmla="*/ 21922 w 21921"/>
                      <a:gd name="connsiteY3" fmla="*/ 0 h 16537"/>
                    </a:gdLst>
                    <a:ahLst/>
                    <a:cxnLst>
                      <a:cxn ang="0">
                        <a:pos x="connsiteX0" y="connsiteY0"/>
                      </a:cxn>
                      <a:cxn ang="0">
                        <a:pos x="connsiteX1" y="connsiteY1"/>
                      </a:cxn>
                      <a:cxn ang="0">
                        <a:pos x="connsiteX2" y="connsiteY2"/>
                      </a:cxn>
                      <a:cxn ang="0">
                        <a:pos x="connsiteX3" y="connsiteY3"/>
                      </a:cxn>
                    </a:cxnLst>
                    <a:rect l="l" t="t" r="r" b="b"/>
                    <a:pathLst>
                      <a:path w="21921" h="16537">
                        <a:moveTo>
                          <a:pt x="21922" y="0"/>
                        </a:moveTo>
                        <a:lnTo>
                          <a:pt x="0" y="128"/>
                        </a:lnTo>
                        <a:lnTo>
                          <a:pt x="11025" y="16537"/>
                        </a:lnTo>
                        <a:lnTo>
                          <a:pt x="21922" y="0"/>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23" name="Title 1">
                  <a:extLst>
                    <a:ext uri="{FF2B5EF4-FFF2-40B4-BE49-F238E27FC236}">
                      <a16:creationId xmlns:a16="http://schemas.microsoft.com/office/drawing/2014/main" id="{8A3974C8-96AF-2D8A-5D4E-5F25D698AB0D}"/>
                    </a:ext>
                  </a:extLst>
                </p:cNvPr>
                <p:cNvSpPr txBox="1">
                  <a:spLocks/>
                </p:cNvSpPr>
                <p:nvPr/>
              </p:nvSpPr>
              <p:spPr bwMode="gray">
                <a:xfrm>
                  <a:off x="9055235" y="4427831"/>
                  <a:ext cx="960810" cy="232529"/>
                </a:xfrm>
                <a:prstGeom prst="rect">
                  <a:avLst/>
                </a:prstGeom>
                <a:noFill/>
              </p:spPr>
              <p:txBody>
                <a:bodyPr/>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Regulatory</a:t>
                  </a:r>
                </a:p>
              </p:txBody>
            </p:sp>
          </p:grpSp>
          <p:sp>
            <p:nvSpPr>
              <p:cNvPr id="221" name="TextBox 220">
                <a:extLst>
                  <a:ext uri="{FF2B5EF4-FFF2-40B4-BE49-F238E27FC236}">
                    <a16:creationId xmlns:a16="http://schemas.microsoft.com/office/drawing/2014/main" id="{F48831C9-AA4A-01A6-974E-242F7FEEA6B5}"/>
                  </a:ext>
                </a:extLst>
              </p:cNvPr>
              <p:cNvSpPr txBox="1"/>
              <p:nvPr/>
            </p:nvSpPr>
            <p:spPr>
              <a:xfrm>
                <a:off x="3183916" y="1991830"/>
                <a:ext cx="6620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rPr>
                  <a:t>28</a:t>
                </a: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grpSp>
      <p:grpSp>
        <p:nvGrpSpPr>
          <p:cNvPr id="278" name="Group 277">
            <a:extLst>
              <a:ext uri="{FF2B5EF4-FFF2-40B4-BE49-F238E27FC236}">
                <a16:creationId xmlns:a16="http://schemas.microsoft.com/office/drawing/2014/main" id="{58A30D2F-3F5B-4AE5-4E86-4834518C4BF7}"/>
              </a:ext>
            </a:extLst>
          </p:cNvPr>
          <p:cNvGrpSpPr/>
          <p:nvPr/>
        </p:nvGrpSpPr>
        <p:grpSpPr>
          <a:xfrm>
            <a:off x="4523260" y="2756719"/>
            <a:ext cx="1006233" cy="2788143"/>
            <a:chOff x="4688360" y="2756719"/>
            <a:chExt cx="1006233" cy="2788143"/>
          </a:xfrm>
        </p:grpSpPr>
        <p:grpSp>
          <p:nvGrpSpPr>
            <p:cNvPr id="228" name="Group 227">
              <a:extLst>
                <a:ext uri="{FF2B5EF4-FFF2-40B4-BE49-F238E27FC236}">
                  <a16:creationId xmlns:a16="http://schemas.microsoft.com/office/drawing/2014/main" id="{73D2E311-9B52-5B8C-E748-C8EC5F02AB5E}"/>
                </a:ext>
              </a:extLst>
            </p:cNvPr>
            <p:cNvGrpSpPr/>
            <p:nvPr/>
          </p:nvGrpSpPr>
          <p:grpSpPr>
            <a:xfrm>
              <a:off x="4688360" y="2756719"/>
              <a:ext cx="1006233" cy="1154260"/>
              <a:chOff x="4006628" y="1987128"/>
              <a:chExt cx="1006233" cy="1154260"/>
            </a:xfrm>
          </p:grpSpPr>
          <p:sp>
            <p:nvSpPr>
              <p:cNvPr id="229" name="Rectangle: Rounded Corners 228">
                <a:extLst>
                  <a:ext uri="{FF2B5EF4-FFF2-40B4-BE49-F238E27FC236}">
                    <a16:creationId xmlns:a16="http://schemas.microsoft.com/office/drawing/2014/main" id="{68974458-B9C4-300A-AA48-B7857DC63152}"/>
                  </a:ext>
                </a:extLst>
              </p:cNvPr>
              <p:cNvSpPr/>
              <p:nvPr/>
            </p:nvSpPr>
            <p:spPr>
              <a:xfrm>
                <a:off x="4057270" y="2017270"/>
                <a:ext cx="902496" cy="112411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30" name="Group 229">
                <a:extLst>
                  <a:ext uri="{FF2B5EF4-FFF2-40B4-BE49-F238E27FC236}">
                    <a16:creationId xmlns:a16="http://schemas.microsoft.com/office/drawing/2014/main" id="{DA91FAB5-7F13-F26D-57E7-14A9257C6231}"/>
                  </a:ext>
                </a:extLst>
              </p:cNvPr>
              <p:cNvGrpSpPr/>
              <p:nvPr/>
            </p:nvGrpSpPr>
            <p:grpSpPr>
              <a:xfrm>
                <a:off x="4364350" y="2332197"/>
                <a:ext cx="282413" cy="403817"/>
                <a:chOff x="2992467" y="3935908"/>
                <a:chExt cx="282413" cy="403817"/>
              </a:xfrm>
              <a:solidFill>
                <a:schemeClr val="bg1"/>
              </a:solidFill>
            </p:grpSpPr>
            <p:sp>
              <p:nvSpPr>
                <p:cNvPr id="233" name="Freeform: Shape 232">
                  <a:extLst>
                    <a:ext uri="{FF2B5EF4-FFF2-40B4-BE49-F238E27FC236}">
                      <a16:creationId xmlns:a16="http://schemas.microsoft.com/office/drawing/2014/main" id="{BBD7A75B-994F-06D0-867C-728708DD158A}"/>
                    </a:ext>
                  </a:extLst>
                </p:cNvPr>
                <p:cNvSpPr/>
                <p:nvPr/>
              </p:nvSpPr>
              <p:spPr>
                <a:xfrm>
                  <a:off x="2992467" y="3964236"/>
                  <a:ext cx="282413" cy="375489"/>
                </a:xfrm>
                <a:custGeom>
                  <a:avLst/>
                  <a:gdLst>
                    <a:gd name="connsiteX0" fmla="*/ 268716 w 282413"/>
                    <a:gd name="connsiteY0" fmla="*/ 221 h 375489"/>
                    <a:gd name="connsiteX1" fmla="*/ 212054 w 282413"/>
                    <a:gd name="connsiteY1" fmla="*/ 221 h 375489"/>
                    <a:gd name="connsiteX2" fmla="*/ 212054 w 282413"/>
                    <a:gd name="connsiteY2" fmla="*/ 19963 h 375489"/>
                    <a:gd name="connsiteX3" fmla="*/ 205773 w 282413"/>
                    <a:gd name="connsiteY3" fmla="*/ 26373 h 375489"/>
                    <a:gd name="connsiteX4" fmla="*/ 205644 w 282413"/>
                    <a:gd name="connsiteY4" fmla="*/ 26373 h 375489"/>
                    <a:gd name="connsiteX5" fmla="*/ 75655 w 282413"/>
                    <a:gd name="connsiteY5" fmla="*/ 26373 h 375489"/>
                    <a:gd name="connsiteX6" fmla="*/ 69245 w 282413"/>
                    <a:gd name="connsiteY6" fmla="*/ 20088 h 375489"/>
                    <a:gd name="connsiteX7" fmla="*/ 69245 w 282413"/>
                    <a:gd name="connsiteY7" fmla="*/ 19963 h 375489"/>
                    <a:gd name="connsiteX8" fmla="*/ 69245 w 282413"/>
                    <a:gd name="connsiteY8" fmla="*/ 221 h 375489"/>
                    <a:gd name="connsiteX9" fmla="*/ 12839 w 282413"/>
                    <a:gd name="connsiteY9" fmla="*/ 221 h 375489"/>
                    <a:gd name="connsiteX10" fmla="*/ -493 w 282413"/>
                    <a:gd name="connsiteY10" fmla="*/ 12996 h 375489"/>
                    <a:gd name="connsiteX11" fmla="*/ -493 w 282413"/>
                    <a:gd name="connsiteY11" fmla="*/ 13040 h 375489"/>
                    <a:gd name="connsiteX12" fmla="*/ -493 w 282413"/>
                    <a:gd name="connsiteY12" fmla="*/ 363013 h 375489"/>
                    <a:gd name="connsiteX13" fmla="*/ 12839 w 282413"/>
                    <a:gd name="connsiteY13" fmla="*/ 375704 h 375489"/>
                    <a:gd name="connsiteX14" fmla="*/ 268716 w 282413"/>
                    <a:gd name="connsiteY14" fmla="*/ 375704 h 375489"/>
                    <a:gd name="connsiteX15" fmla="*/ 281921 w 282413"/>
                    <a:gd name="connsiteY15" fmla="*/ 363013 h 375489"/>
                    <a:gd name="connsiteX16" fmla="*/ 281921 w 282413"/>
                    <a:gd name="connsiteY16" fmla="*/ 13040 h 375489"/>
                    <a:gd name="connsiteX17" fmla="*/ 268716 w 282413"/>
                    <a:gd name="connsiteY17" fmla="*/ 221 h 375489"/>
                    <a:gd name="connsiteX18" fmla="*/ 187698 w 282413"/>
                    <a:gd name="connsiteY18" fmla="*/ 200077 h 375489"/>
                    <a:gd name="connsiteX19" fmla="*/ 152828 w 282413"/>
                    <a:gd name="connsiteY19" fmla="*/ 200077 h 375489"/>
                    <a:gd name="connsiteX20" fmla="*/ 152828 w 282413"/>
                    <a:gd name="connsiteY20" fmla="*/ 234946 h 375489"/>
                    <a:gd name="connsiteX21" fmla="*/ 128599 w 282413"/>
                    <a:gd name="connsiteY21" fmla="*/ 234946 h 375489"/>
                    <a:gd name="connsiteX22" fmla="*/ 128599 w 282413"/>
                    <a:gd name="connsiteY22" fmla="*/ 200077 h 375489"/>
                    <a:gd name="connsiteX23" fmla="*/ 93730 w 282413"/>
                    <a:gd name="connsiteY23" fmla="*/ 200077 h 375489"/>
                    <a:gd name="connsiteX24" fmla="*/ 93730 w 282413"/>
                    <a:gd name="connsiteY24" fmla="*/ 175848 h 375489"/>
                    <a:gd name="connsiteX25" fmla="*/ 128599 w 282413"/>
                    <a:gd name="connsiteY25" fmla="*/ 175848 h 375489"/>
                    <a:gd name="connsiteX26" fmla="*/ 128599 w 282413"/>
                    <a:gd name="connsiteY26" fmla="*/ 140979 h 375489"/>
                    <a:gd name="connsiteX27" fmla="*/ 152828 w 282413"/>
                    <a:gd name="connsiteY27" fmla="*/ 140979 h 375489"/>
                    <a:gd name="connsiteX28" fmla="*/ 152828 w 282413"/>
                    <a:gd name="connsiteY28" fmla="*/ 175848 h 375489"/>
                    <a:gd name="connsiteX29" fmla="*/ 187698 w 282413"/>
                    <a:gd name="connsiteY29" fmla="*/ 175848 h 3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2413" h="375489">
                      <a:moveTo>
                        <a:pt x="268716" y="221"/>
                      </a:moveTo>
                      <a:lnTo>
                        <a:pt x="212054" y="221"/>
                      </a:lnTo>
                      <a:lnTo>
                        <a:pt x="212054" y="19963"/>
                      </a:lnTo>
                      <a:cubicBezTo>
                        <a:pt x="212093" y="23468"/>
                        <a:pt x="209273" y="26338"/>
                        <a:pt x="205773" y="26373"/>
                      </a:cubicBezTo>
                      <a:cubicBezTo>
                        <a:pt x="205734" y="26373"/>
                        <a:pt x="205683" y="26373"/>
                        <a:pt x="205644" y="26373"/>
                      </a:cubicBezTo>
                      <a:lnTo>
                        <a:pt x="75655" y="26373"/>
                      </a:lnTo>
                      <a:cubicBezTo>
                        <a:pt x="72155" y="26407"/>
                        <a:pt x="69284" y="23593"/>
                        <a:pt x="69245" y="20088"/>
                      </a:cubicBezTo>
                      <a:cubicBezTo>
                        <a:pt x="69245" y="20046"/>
                        <a:pt x="69245" y="20005"/>
                        <a:pt x="69245" y="19963"/>
                      </a:cubicBezTo>
                      <a:lnTo>
                        <a:pt x="69245" y="221"/>
                      </a:lnTo>
                      <a:lnTo>
                        <a:pt x="12839" y="221"/>
                      </a:lnTo>
                      <a:cubicBezTo>
                        <a:pt x="5635" y="67"/>
                        <a:pt x="-339" y="5787"/>
                        <a:pt x="-493" y="12996"/>
                      </a:cubicBezTo>
                      <a:cubicBezTo>
                        <a:pt x="-493" y="13011"/>
                        <a:pt x="-493" y="13026"/>
                        <a:pt x="-493" y="13040"/>
                      </a:cubicBezTo>
                      <a:lnTo>
                        <a:pt x="-493" y="363013"/>
                      </a:lnTo>
                      <a:cubicBezTo>
                        <a:pt x="-301" y="370194"/>
                        <a:pt x="5661" y="375871"/>
                        <a:pt x="12839" y="375704"/>
                      </a:cubicBezTo>
                      <a:lnTo>
                        <a:pt x="268716" y="375704"/>
                      </a:lnTo>
                      <a:cubicBezTo>
                        <a:pt x="275857" y="375817"/>
                        <a:pt x="281754" y="370151"/>
                        <a:pt x="281921" y="363013"/>
                      </a:cubicBezTo>
                      <a:lnTo>
                        <a:pt x="281921" y="13040"/>
                      </a:lnTo>
                      <a:cubicBezTo>
                        <a:pt x="281806" y="5857"/>
                        <a:pt x="275896" y="121"/>
                        <a:pt x="268716" y="221"/>
                      </a:cubicBezTo>
                      <a:close/>
                      <a:moveTo>
                        <a:pt x="187698" y="200077"/>
                      </a:moveTo>
                      <a:lnTo>
                        <a:pt x="152828" y="200077"/>
                      </a:lnTo>
                      <a:lnTo>
                        <a:pt x="152828" y="234946"/>
                      </a:lnTo>
                      <a:lnTo>
                        <a:pt x="128599" y="234946"/>
                      </a:lnTo>
                      <a:lnTo>
                        <a:pt x="128599" y="200077"/>
                      </a:lnTo>
                      <a:lnTo>
                        <a:pt x="93730" y="200077"/>
                      </a:lnTo>
                      <a:lnTo>
                        <a:pt x="93730" y="175848"/>
                      </a:lnTo>
                      <a:lnTo>
                        <a:pt x="128599" y="175848"/>
                      </a:lnTo>
                      <a:lnTo>
                        <a:pt x="128599" y="140979"/>
                      </a:lnTo>
                      <a:lnTo>
                        <a:pt x="152828" y="140979"/>
                      </a:lnTo>
                      <a:lnTo>
                        <a:pt x="152828" y="175848"/>
                      </a:lnTo>
                      <a:lnTo>
                        <a:pt x="187698" y="175848"/>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34" name="Freeform: Shape 233">
                  <a:extLst>
                    <a:ext uri="{FF2B5EF4-FFF2-40B4-BE49-F238E27FC236}">
                      <a16:creationId xmlns:a16="http://schemas.microsoft.com/office/drawing/2014/main" id="{FD24F0AD-01F3-9174-35B6-D36C2E0B6928}"/>
                    </a:ext>
                  </a:extLst>
                </p:cNvPr>
                <p:cNvSpPr/>
                <p:nvPr/>
              </p:nvSpPr>
              <p:spPr>
                <a:xfrm>
                  <a:off x="3075025" y="3935908"/>
                  <a:ext cx="117172" cy="41663"/>
                </a:xfrm>
                <a:custGeom>
                  <a:avLst/>
                  <a:gdLst>
                    <a:gd name="connsiteX0" fmla="*/ 116677 w 117172"/>
                    <a:gd name="connsiteY0" fmla="*/ 22267 h 41663"/>
                    <a:gd name="connsiteX1" fmla="*/ 110691 w 117172"/>
                    <a:gd name="connsiteY1" fmla="*/ 15986 h 41663"/>
                    <a:gd name="connsiteX2" fmla="*/ 110396 w 117172"/>
                    <a:gd name="connsiteY2" fmla="*/ 15986 h 41663"/>
                    <a:gd name="connsiteX3" fmla="*/ 87833 w 117172"/>
                    <a:gd name="connsiteY3" fmla="*/ 15986 h 41663"/>
                    <a:gd name="connsiteX4" fmla="*/ 81423 w 117172"/>
                    <a:gd name="connsiteY4" fmla="*/ 9576 h 41663"/>
                    <a:gd name="connsiteX5" fmla="*/ 81423 w 117172"/>
                    <a:gd name="connsiteY5" fmla="*/ 218 h 41663"/>
                    <a:gd name="connsiteX6" fmla="*/ 36043 w 117172"/>
                    <a:gd name="connsiteY6" fmla="*/ 218 h 41663"/>
                    <a:gd name="connsiteX7" fmla="*/ 36043 w 117172"/>
                    <a:gd name="connsiteY7" fmla="*/ 9576 h 41663"/>
                    <a:gd name="connsiteX8" fmla="*/ 29633 w 117172"/>
                    <a:gd name="connsiteY8" fmla="*/ 15986 h 41663"/>
                    <a:gd name="connsiteX9" fmla="*/ 5916 w 117172"/>
                    <a:gd name="connsiteY9" fmla="*/ 15986 h 41663"/>
                    <a:gd name="connsiteX10" fmla="*/ -493 w 117172"/>
                    <a:gd name="connsiteY10" fmla="*/ 22217 h 41663"/>
                    <a:gd name="connsiteX11" fmla="*/ -493 w 117172"/>
                    <a:gd name="connsiteY11" fmla="*/ 22267 h 41663"/>
                    <a:gd name="connsiteX12" fmla="*/ -493 w 117172"/>
                    <a:gd name="connsiteY12" fmla="*/ 41881 h 41663"/>
                    <a:gd name="connsiteX13" fmla="*/ 116677 w 117172"/>
                    <a:gd name="connsiteY13" fmla="*/ 41881 h 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172" h="41663">
                      <a:moveTo>
                        <a:pt x="116677" y="22267"/>
                      </a:moveTo>
                      <a:cubicBezTo>
                        <a:pt x="116755" y="18881"/>
                        <a:pt x="114088" y="16068"/>
                        <a:pt x="110691" y="15986"/>
                      </a:cubicBezTo>
                      <a:cubicBezTo>
                        <a:pt x="110601" y="15983"/>
                        <a:pt x="110498" y="15983"/>
                        <a:pt x="110396" y="15986"/>
                      </a:cubicBezTo>
                      <a:lnTo>
                        <a:pt x="87833" y="15986"/>
                      </a:lnTo>
                      <a:cubicBezTo>
                        <a:pt x="84321" y="15930"/>
                        <a:pt x="81475" y="13093"/>
                        <a:pt x="81423" y="9576"/>
                      </a:cubicBezTo>
                      <a:lnTo>
                        <a:pt x="81423" y="218"/>
                      </a:lnTo>
                      <a:lnTo>
                        <a:pt x="36043" y="218"/>
                      </a:lnTo>
                      <a:lnTo>
                        <a:pt x="36043" y="9576"/>
                      </a:lnTo>
                      <a:cubicBezTo>
                        <a:pt x="36029" y="13112"/>
                        <a:pt x="33171" y="15975"/>
                        <a:pt x="29633" y="15986"/>
                      </a:cubicBezTo>
                      <a:lnTo>
                        <a:pt x="5916" y="15986"/>
                      </a:lnTo>
                      <a:cubicBezTo>
                        <a:pt x="2430" y="15937"/>
                        <a:pt x="-442" y="18726"/>
                        <a:pt x="-493" y="22217"/>
                      </a:cubicBezTo>
                      <a:cubicBezTo>
                        <a:pt x="-493" y="22234"/>
                        <a:pt x="-493" y="22251"/>
                        <a:pt x="-493" y="22267"/>
                      </a:cubicBezTo>
                      <a:lnTo>
                        <a:pt x="-493" y="41881"/>
                      </a:lnTo>
                      <a:lnTo>
                        <a:pt x="116677" y="41881"/>
                      </a:ln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31" name="Title 1">
                <a:extLst>
                  <a:ext uri="{FF2B5EF4-FFF2-40B4-BE49-F238E27FC236}">
                    <a16:creationId xmlns:a16="http://schemas.microsoft.com/office/drawing/2014/main" id="{A88C1366-7668-9576-A4FE-926C73FB6057}"/>
                  </a:ext>
                </a:extLst>
              </p:cNvPr>
              <p:cNvSpPr txBox="1">
                <a:spLocks/>
              </p:cNvSpPr>
              <p:nvPr/>
            </p:nvSpPr>
            <p:spPr bwMode="gray">
              <a:xfrm>
                <a:off x="4006628" y="2749187"/>
                <a:ext cx="1006233" cy="258046"/>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Patient Organisations</a:t>
                </a:r>
              </a:p>
            </p:txBody>
          </p:sp>
          <p:sp>
            <p:nvSpPr>
              <p:cNvPr id="232" name="TextBox 231">
                <a:extLst>
                  <a:ext uri="{FF2B5EF4-FFF2-40B4-BE49-F238E27FC236}">
                    <a16:creationId xmlns:a16="http://schemas.microsoft.com/office/drawing/2014/main" id="{C2B38D90-6CD8-C6A8-2FE8-844728CC2861}"/>
                  </a:ext>
                </a:extLst>
              </p:cNvPr>
              <p:cNvSpPr txBox="1"/>
              <p:nvPr/>
            </p:nvSpPr>
            <p:spPr>
              <a:xfrm>
                <a:off x="4230348" y="1987128"/>
                <a:ext cx="569035"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a:cs typeface="Lato"/>
                  </a:rPr>
                  <a:t>18</a:t>
                </a:r>
                <a:endParaRPr kumimoji="0" lang="en-GB" sz="1800" b="0" i="0" u="none" strike="noStrike" kern="1200" cap="none" spc="0" normalizeH="0" baseline="0" noProof="0">
                  <a:ln>
                    <a:noFill/>
                  </a:ln>
                  <a:solidFill>
                    <a:srgbClr val="FFFFFF"/>
                  </a:solidFill>
                  <a:effectLst/>
                  <a:uLnTx/>
                  <a:uFillTx/>
                  <a:ea typeface="Lato"/>
                  <a:cs typeface="Lato"/>
                </a:endParaRPr>
              </a:p>
            </p:txBody>
          </p:sp>
        </p:grpSp>
        <p:grpSp>
          <p:nvGrpSpPr>
            <p:cNvPr id="235" name="Group 234">
              <a:extLst>
                <a:ext uri="{FF2B5EF4-FFF2-40B4-BE49-F238E27FC236}">
                  <a16:creationId xmlns:a16="http://schemas.microsoft.com/office/drawing/2014/main" id="{E66458D0-AEF0-0384-A4DB-96B31CB0101D}"/>
                </a:ext>
              </a:extLst>
            </p:cNvPr>
            <p:cNvGrpSpPr/>
            <p:nvPr/>
          </p:nvGrpSpPr>
          <p:grpSpPr>
            <a:xfrm>
              <a:off x="4741297" y="4369959"/>
              <a:ext cx="902496" cy="1174903"/>
              <a:chOff x="9226922" y="3237365"/>
              <a:chExt cx="902496" cy="1174903"/>
            </a:xfrm>
          </p:grpSpPr>
          <p:sp>
            <p:nvSpPr>
              <p:cNvPr id="236" name="Rectangle: Rounded Corners 235">
                <a:extLst>
                  <a:ext uri="{FF2B5EF4-FFF2-40B4-BE49-F238E27FC236}">
                    <a16:creationId xmlns:a16="http://schemas.microsoft.com/office/drawing/2014/main" id="{9893972E-EC85-243F-A859-DF71A255536A}"/>
                  </a:ext>
                </a:extLst>
              </p:cNvPr>
              <p:cNvSpPr/>
              <p:nvPr/>
            </p:nvSpPr>
            <p:spPr>
              <a:xfrm>
                <a:off x="9226922" y="3288150"/>
                <a:ext cx="902496" cy="112411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37" name="Group 236">
                <a:extLst>
                  <a:ext uri="{FF2B5EF4-FFF2-40B4-BE49-F238E27FC236}">
                    <a16:creationId xmlns:a16="http://schemas.microsoft.com/office/drawing/2014/main" id="{376721AF-EA2C-7D8F-5B94-12CD6278D29E}"/>
                  </a:ext>
                </a:extLst>
              </p:cNvPr>
              <p:cNvGrpSpPr/>
              <p:nvPr/>
            </p:nvGrpSpPr>
            <p:grpSpPr>
              <a:xfrm>
                <a:off x="9266856" y="3563887"/>
                <a:ext cx="837644" cy="722727"/>
                <a:chOff x="7636291" y="3873858"/>
                <a:chExt cx="837644" cy="722727"/>
              </a:xfrm>
              <a:solidFill>
                <a:schemeClr val="bg1"/>
              </a:solidFill>
            </p:grpSpPr>
            <p:pic>
              <p:nvPicPr>
                <p:cNvPr id="239" name="Graphic 238">
                  <a:extLst>
                    <a:ext uri="{FF2B5EF4-FFF2-40B4-BE49-F238E27FC236}">
                      <a16:creationId xmlns:a16="http://schemas.microsoft.com/office/drawing/2014/main" id="{1598F3CA-56DB-85A4-25E8-B91B44890D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429" y="3873858"/>
                  <a:ext cx="432077" cy="376525"/>
                </a:xfrm>
                <a:prstGeom prst="rect">
                  <a:avLst/>
                </a:prstGeom>
              </p:spPr>
            </p:pic>
            <p:sp>
              <p:nvSpPr>
                <p:cNvPr id="240" name="Title 1">
                  <a:extLst>
                    <a:ext uri="{FF2B5EF4-FFF2-40B4-BE49-F238E27FC236}">
                      <a16:creationId xmlns:a16="http://schemas.microsoft.com/office/drawing/2014/main" id="{DB4B7AD7-9B52-0F3E-5EED-13586BE27EB1}"/>
                    </a:ext>
                  </a:extLst>
                </p:cNvPr>
                <p:cNvSpPr txBox="1">
                  <a:spLocks/>
                </p:cNvSpPr>
                <p:nvPr/>
              </p:nvSpPr>
              <p:spPr bwMode="gray">
                <a:xfrm>
                  <a:off x="7636291" y="4314306"/>
                  <a:ext cx="837644" cy="282279"/>
                </a:xfrm>
                <a:prstGeom prst="rect">
                  <a:avLst/>
                </a:prstGeom>
                <a:noFill/>
              </p:spPr>
              <p:txBody>
                <a:bodyPr wrap="none" lIns="7200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ea typeface="Lato"/>
                      <a:cs typeface="Lato"/>
                    </a:rPr>
                    <a:t>Professional</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ea typeface="Lato"/>
                      <a:cs typeface="Lato"/>
                    </a:rPr>
                    <a:t>Organisations</a:t>
                  </a:r>
                  <a:endParaRPr kumimoji="0" lang="en-US" sz="1000" b="0" i="0" u="none" strike="noStrike" kern="1200" cap="none" spc="0" normalizeH="0" baseline="0" noProof="0">
                    <a:ln>
                      <a:noFill/>
                    </a:ln>
                    <a:solidFill>
                      <a:srgbClr val="FFFFFF"/>
                    </a:solidFill>
                    <a:effectLst/>
                    <a:uLnTx/>
                    <a:uFillTx/>
                    <a:latin typeface="+mn-lt"/>
                    <a:ea typeface="Lato" panose="020F0502020204030203" pitchFamily="34" charset="0"/>
                    <a:cs typeface="Lato" panose="020F0502020204030203" pitchFamily="34" charset="0"/>
                  </a:endParaRPr>
                </a:p>
              </p:txBody>
            </p:sp>
          </p:grpSp>
          <p:sp>
            <p:nvSpPr>
              <p:cNvPr id="238" name="TextBox 237">
                <a:extLst>
                  <a:ext uri="{FF2B5EF4-FFF2-40B4-BE49-F238E27FC236}">
                    <a16:creationId xmlns:a16="http://schemas.microsoft.com/office/drawing/2014/main" id="{3A8859B6-1A61-10CF-08C7-55A6E01ACE20}"/>
                  </a:ext>
                </a:extLst>
              </p:cNvPr>
              <p:cNvSpPr txBox="1"/>
              <p:nvPr/>
            </p:nvSpPr>
            <p:spPr>
              <a:xfrm>
                <a:off x="9321595" y="3237365"/>
                <a:ext cx="557772" cy="369332"/>
              </a:xfrm>
              <a:prstGeom prst="rect">
                <a:avLst/>
              </a:prstGeom>
              <a:noFill/>
            </p:spPr>
            <p:txBody>
              <a:bodyPr wrap="none" l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a:cs typeface="Lato"/>
                  </a:rPr>
                  <a:t>   48</a:t>
                </a:r>
                <a:endParaRPr kumimoji="0" lang="en-GB" sz="1800" b="0" i="0" u="none" strike="noStrike" kern="1200" cap="none" spc="0" normalizeH="0" baseline="0" noProof="0">
                  <a:ln>
                    <a:noFill/>
                  </a:ln>
                  <a:solidFill>
                    <a:srgbClr val="FFFFFF"/>
                  </a:solidFill>
                  <a:effectLst/>
                  <a:uLnTx/>
                  <a:uFillTx/>
                  <a:ea typeface="Lato"/>
                  <a:cs typeface="Lato"/>
                </a:endParaRPr>
              </a:p>
            </p:txBody>
          </p:sp>
        </p:grpSp>
      </p:grpSp>
      <p:grpSp>
        <p:nvGrpSpPr>
          <p:cNvPr id="279" name="Group 278">
            <a:extLst>
              <a:ext uri="{FF2B5EF4-FFF2-40B4-BE49-F238E27FC236}">
                <a16:creationId xmlns:a16="http://schemas.microsoft.com/office/drawing/2014/main" id="{69B9011D-7B3B-AA80-24EF-A22BE6959053}"/>
              </a:ext>
            </a:extLst>
          </p:cNvPr>
          <p:cNvGrpSpPr/>
          <p:nvPr/>
        </p:nvGrpSpPr>
        <p:grpSpPr>
          <a:xfrm>
            <a:off x="6566095" y="2502115"/>
            <a:ext cx="1011769" cy="3619464"/>
            <a:chOff x="6565002" y="2446303"/>
            <a:chExt cx="1011769" cy="3619464"/>
          </a:xfrm>
        </p:grpSpPr>
        <p:grpSp>
          <p:nvGrpSpPr>
            <p:cNvPr id="241" name="Group 240">
              <a:extLst>
                <a:ext uri="{FF2B5EF4-FFF2-40B4-BE49-F238E27FC236}">
                  <a16:creationId xmlns:a16="http://schemas.microsoft.com/office/drawing/2014/main" id="{6C0405E6-55AE-AAFB-FCB5-6547D28D6DA2}"/>
                </a:ext>
              </a:extLst>
            </p:cNvPr>
            <p:cNvGrpSpPr/>
            <p:nvPr/>
          </p:nvGrpSpPr>
          <p:grpSpPr>
            <a:xfrm>
              <a:off x="6603439" y="2446303"/>
              <a:ext cx="908827" cy="1174981"/>
              <a:chOff x="3034373" y="3234248"/>
              <a:chExt cx="908827" cy="1174981"/>
            </a:xfrm>
          </p:grpSpPr>
          <p:sp>
            <p:nvSpPr>
              <p:cNvPr id="242" name="Rectangle: Rounded Corners 241">
                <a:extLst>
                  <a:ext uri="{FF2B5EF4-FFF2-40B4-BE49-F238E27FC236}">
                    <a16:creationId xmlns:a16="http://schemas.microsoft.com/office/drawing/2014/main" id="{BB1710B8-1058-6143-A8A6-98BF2E49D444}"/>
                  </a:ext>
                </a:extLst>
              </p:cNvPr>
              <p:cNvSpPr/>
              <p:nvPr/>
            </p:nvSpPr>
            <p:spPr>
              <a:xfrm>
                <a:off x="3040704" y="3285111"/>
                <a:ext cx="902496" cy="112411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43" name="Group 242">
                <a:extLst>
                  <a:ext uri="{FF2B5EF4-FFF2-40B4-BE49-F238E27FC236}">
                    <a16:creationId xmlns:a16="http://schemas.microsoft.com/office/drawing/2014/main" id="{9AEA525D-DAAC-815A-608F-6A75C9F1E9B2}"/>
                  </a:ext>
                </a:extLst>
              </p:cNvPr>
              <p:cNvGrpSpPr/>
              <p:nvPr/>
            </p:nvGrpSpPr>
            <p:grpSpPr>
              <a:xfrm>
                <a:off x="3034373" y="3234248"/>
                <a:ext cx="908827" cy="957081"/>
                <a:chOff x="3103033" y="3547123"/>
                <a:chExt cx="908827" cy="957081"/>
              </a:xfrm>
            </p:grpSpPr>
            <p:grpSp>
              <p:nvGrpSpPr>
                <p:cNvPr id="244" name="Group 243">
                  <a:extLst>
                    <a:ext uri="{FF2B5EF4-FFF2-40B4-BE49-F238E27FC236}">
                      <a16:creationId xmlns:a16="http://schemas.microsoft.com/office/drawing/2014/main" id="{816BEC6A-40F2-DA10-B1E6-7AE91244746E}"/>
                    </a:ext>
                  </a:extLst>
                </p:cNvPr>
                <p:cNvGrpSpPr/>
                <p:nvPr/>
              </p:nvGrpSpPr>
              <p:grpSpPr>
                <a:xfrm>
                  <a:off x="3414575" y="3879138"/>
                  <a:ext cx="269082" cy="390994"/>
                  <a:chOff x="5099890" y="3942317"/>
                  <a:chExt cx="269082" cy="390994"/>
                </a:xfrm>
                <a:solidFill>
                  <a:schemeClr val="bg1"/>
                </a:solidFill>
              </p:grpSpPr>
              <p:sp>
                <p:nvSpPr>
                  <p:cNvPr id="247" name="Freeform: Shape 246">
                    <a:extLst>
                      <a:ext uri="{FF2B5EF4-FFF2-40B4-BE49-F238E27FC236}">
                        <a16:creationId xmlns:a16="http://schemas.microsoft.com/office/drawing/2014/main" id="{711D6589-31C8-9D6E-CE2A-37CB175A122C}"/>
                      </a:ext>
                    </a:extLst>
                  </p:cNvPr>
                  <p:cNvSpPr/>
                  <p:nvPr/>
                </p:nvSpPr>
                <p:spPr>
                  <a:xfrm>
                    <a:off x="5102583" y="4296776"/>
                    <a:ext cx="47559" cy="36535"/>
                  </a:xfrm>
                  <a:custGeom>
                    <a:avLst/>
                    <a:gdLst>
                      <a:gd name="connsiteX0" fmla="*/ -493 w 47559"/>
                      <a:gd name="connsiteY0" fmla="*/ 218 h 36535"/>
                      <a:gd name="connsiteX1" fmla="*/ -493 w 47559"/>
                      <a:gd name="connsiteY1" fmla="*/ 36753 h 36535"/>
                      <a:gd name="connsiteX2" fmla="*/ 23222 w 47559"/>
                      <a:gd name="connsiteY2" fmla="*/ 26241 h 36535"/>
                      <a:gd name="connsiteX3" fmla="*/ 47067 w 47559"/>
                      <a:gd name="connsiteY3" fmla="*/ 36753 h 36535"/>
                      <a:gd name="connsiteX4" fmla="*/ 47067 w 47559"/>
                      <a:gd name="connsiteY4" fmla="*/ 602 h 36535"/>
                      <a:gd name="connsiteX5" fmla="*/ 3224 w 47559"/>
                      <a:gd name="connsiteY5" fmla="*/ 602 h 36535"/>
                      <a:gd name="connsiteX6" fmla="*/ -493 w 47559"/>
                      <a:gd name="connsiteY6" fmla="*/ 218 h 3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9" h="36535">
                        <a:moveTo>
                          <a:pt x="-493" y="218"/>
                        </a:moveTo>
                        <a:lnTo>
                          <a:pt x="-493" y="36753"/>
                        </a:lnTo>
                        <a:lnTo>
                          <a:pt x="23222" y="26241"/>
                        </a:lnTo>
                        <a:lnTo>
                          <a:pt x="47067" y="36753"/>
                        </a:lnTo>
                        <a:lnTo>
                          <a:pt x="47067" y="602"/>
                        </a:lnTo>
                        <a:lnTo>
                          <a:pt x="3224" y="602"/>
                        </a:lnTo>
                        <a:cubicBezTo>
                          <a:pt x="1981" y="608"/>
                          <a:pt x="737" y="479"/>
                          <a:pt x="-493"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48" name="Freeform: Shape 247">
                    <a:extLst>
                      <a:ext uri="{FF2B5EF4-FFF2-40B4-BE49-F238E27FC236}">
                        <a16:creationId xmlns:a16="http://schemas.microsoft.com/office/drawing/2014/main" id="{8A981ADF-1B31-30F2-2F83-2341163B1211}"/>
                      </a:ext>
                    </a:extLst>
                  </p:cNvPr>
                  <p:cNvSpPr/>
                  <p:nvPr/>
                </p:nvSpPr>
                <p:spPr>
                  <a:xfrm>
                    <a:off x="5158604" y="3942317"/>
                    <a:ext cx="210368" cy="342024"/>
                  </a:xfrm>
                  <a:custGeom>
                    <a:avLst/>
                    <a:gdLst>
                      <a:gd name="connsiteX0" fmla="*/ 203465 w 210368"/>
                      <a:gd name="connsiteY0" fmla="*/ 218 h 342024"/>
                      <a:gd name="connsiteX1" fmla="*/ -493 w 210368"/>
                      <a:gd name="connsiteY1" fmla="*/ 218 h 342024"/>
                      <a:gd name="connsiteX2" fmla="*/ -493 w 210368"/>
                      <a:gd name="connsiteY2" fmla="*/ 342242 h 342024"/>
                      <a:gd name="connsiteX3" fmla="*/ 203465 w 210368"/>
                      <a:gd name="connsiteY3" fmla="*/ 342242 h 342024"/>
                      <a:gd name="connsiteX4" fmla="*/ 209874 w 210368"/>
                      <a:gd name="connsiteY4" fmla="*/ 335958 h 342024"/>
                      <a:gd name="connsiteX5" fmla="*/ 209874 w 210368"/>
                      <a:gd name="connsiteY5" fmla="*/ 335833 h 342024"/>
                      <a:gd name="connsiteX6" fmla="*/ 209874 w 210368"/>
                      <a:gd name="connsiteY6" fmla="*/ 6628 h 342024"/>
                      <a:gd name="connsiteX7" fmla="*/ 203593 w 210368"/>
                      <a:gd name="connsiteY7" fmla="*/ 218 h 342024"/>
                      <a:gd name="connsiteX8" fmla="*/ 203465 w 210368"/>
                      <a:gd name="connsiteY8" fmla="*/ 218 h 342024"/>
                      <a:gd name="connsiteX9" fmla="*/ 166929 w 210368"/>
                      <a:gd name="connsiteY9" fmla="*/ 128669 h 342024"/>
                      <a:gd name="connsiteX10" fmla="*/ 42452 w 210368"/>
                      <a:gd name="connsiteY10" fmla="*/ 128669 h 342024"/>
                      <a:gd name="connsiteX11" fmla="*/ 36042 w 210368"/>
                      <a:gd name="connsiteY11" fmla="*/ 122384 h 342024"/>
                      <a:gd name="connsiteX12" fmla="*/ 36042 w 210368"/>
                      <a:gd name="connsiteY12" fmla="*/ 122260 h 342024"/>
                      <a:gd name="connsiteX13" fmla="*/ 42452 w 210368"/>
                      <a:gd name="connsiteY13" fmla="*/ 115850 h 342024"/>
                      <a:gd name="connsiteX14" fmla="*/ 166929 w 210368"/>
                      <a:gd name="connsiteY14" fmla="*/ 115850 h 342024"/>
                      <a:gd name="connsiteX15" fmla="*/ 173339 w 210368"/>
                      <a:gd name="connsiteY15" fmla="*/ 122260 h 342024"/>
                      <a:gd name="connsiteX16" fmla="*/ 167058 w 210368"/>
                      <a:gd name="connsiteY16" fmla="*/ 128669 h 342024"/>
                      <a:gd name="connsiteX17" fmla="*/ 166929 w 210368"/>
                      <a:gd name="connsiteY17" fmla="*/ 128669 h 342024"/>
                      <a:gd name="connsiteX18" fmla="*/ 166929 w 210368"/>
                      <a:gd name="connsiteY18" fmla="*/ 86750 h 342024"/>
                      <a:gd name="connsiteX19" fmla="*/ 42452 w 210368"/>
                      <a:gd name="connsiteY19" fmla="*/ 86750 h 342024"/>
                      <a:gd name="connsiteX20" fmla="*/ 36042 w 210368"/>
                      <a:gd name="connsiteY20" fmla="*/ 80340 h 342024"/>
                      <a:gd name="connsiteX21" fmla="*/ 42337 w 210368"/>
                      <a:gd name="connsiteY21" fmla="*/ 73930 h 342024"/>
                      <a:gd name="connsiteX22" fmla="*/ 42452 w 210368"/>
                      <a:gd name="connsiteY22" fmla="*/ 73930 h 342024"/>
                      <a:gd name="connsiteX23" fmla="*/ 166929 w 210368"/>
                      <a:gd name="connsiteY23" fmla="*/ 73930 h 342024"/>
                      <a:gd name="connsiteX24" fmla="*/ 173339 w 210368"/>
                      <a:gd name="connsiteY24" fmla="*/ 80215 h 342024"/>
                      <a:gd name="connsiteX25" fmla="*/ 173339 w 210368"/>
                      <a:gd name="connsiteY25" fmla="*/ 80340 h 342024"/>
                      <a:gd name="connsiteX26" fmla="*/ 166929 w 210368"/>
                      <a:gd name="connsiteY26" fmla="*/ 86750 h 34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0368" h="342024">
                        <a:moveTo>
                          <a:pt x="203465" y="218"/>
                        </a:moveTo>
                        <a:lnTo>
                          <a:pt x="-493" y="218"/>
                        </a:lnTo>
                        <a:lnTo>
                          <a:pt x="-493" y="342242"/>
                        </a:lnTo>
                        <a:lnTo>
                          <a:pt x="203465" y="342242"/>
                        </a:lnTo>
                        <a:cubicBezTo>
                          <a:pt x="206977" y="342277"/>
                          <a:pt x="209848" y="339464"/>
                          <a:pt x="209874" y="335958"/>
                        </a:cubicBezTo>
                        <a:cubicBezTo>
                          <a:pt x="209874" y="335917"/>
                          <a:pt x="209874" y="335875"/>
                          <a:pt x="209874" y="335833"/>
                        </a:cubicBezTo>
                        <a:lnTo>
                          <a:pt x="209874" y="6628"/>
                        </a:lnTo>
                        <a:cubicBezTo>
                          <a:pt x="209913" y="3122"/>
                          <a:pt x="207105" y="253"/>
                          <a:pt x="203593" y="218"/>
                        </a:cubicBezTo>
                        <a:cubicBezTo>
                          <a:pt x="203555" y="218"/>
                          <a:pt x="203516" y="218"/>
                          <a:pt x="203465" y="218"/>
                        </a:cubicBezTo>
                        <a:close/>
                        <a:moveTo>
                          <a:pt x="166929" y="128669"/>
                        </a:moveTo>
                        <a:lnTo>
                          <a:pt x="42452" y="128669"/>
                        </a:lnTo>
                        <a:cubicBezTo>
                          <a:pt x="38952" y="128704"/>
                          <a:pt x="36080" y="125890"/>
                          <a:pt x="36042" y="122384"/>
                        </a:cubicBezTo>
                        <a:cubicBezTo>
                          <a:pt x="36042" y="122343"/>
                          <a:pt x="36042" y="122301"/>
                          <a:pt x="36042" y="122260"/>
                        </a:cubicBezTo>
                        <a:cubicBezTo>
                          <a:pt x="36055" y="118724"/>
                          <a:pt x="38927" y="115860"/>
                          <a:pt x="42452" y="115850"/>
                        </a:cubicBezTo>
                        <a:lnTo>
                          <a:pt x="166929" y="115850"/>
                        </a:lnTo>
                        <a:cubicBezTo>
                          <a:pt x="170467" y="115860"/>
                          <a:pt x="173339" y="118724"/>
                          <a:pt x="173339" y="122260"/>
                        </a:cubicBezTo>
                        <a:cubicBezTo>
                          <a:pt x="173377" y="125765"/>
                          <a:pt x="170570" y="128635"/>
                          <a:pt x="167058" y="128669"/>
                        </a:cubicBezTo>
                        <a:cubicBezTo>
                          <a:pt x="167019" y="128669"/>
                          <a:pt x="166980" y="128669"/>
                          <a:pt x="166929" y="128669"/>
                        </a:cubicBezTo>
                        <a:close/>
                        <a:moveTo>
                          <a:pt x="166929" y="86750"/>
                        </a:moveTo>
                        <a:lnTo>
                          <a:pt x="42452" y="86750"/>
                        </a:lnTo>
                        <a:cubicBezTo>
                          <a:pt x="38927" y="86739"/>
                          <a:pt x="36055" y="83876"/>
                          <a:pt x="36042" y="80340"/>
                        </a:cubicBezTo>
                        <a:cubicBezTo>
                          <a:pt x="36016" y="76834"/>
                          <a:pt x="38824" y="73965"/>
                          <a:pt x="42337" y="73930"/>
                        </a:cubicBezTo>
                        <a:cubicBezTo>
                          <a:pt x="42375" y="73930"/>
                          <a:pt x="42413" y="73930"/>
                          <a:pt x="42452" y="73930"/>
                        </a:cubicBezTo>
                        <a:lnTo>
                          <a:pt x="166929" y="73930"/>
                        </a:lnTo>
                        <a:cubicBezTo>
                          <a:pt x="170442" y="73896"/>
                          <a:pt x="173313" y="76709"/>
                          <a:pt x="173339" y="80215"/>
                        </a:cubicBezTo>
                        <a:cubicBezTo>
                          <a:pt x="173339" y="80257"/>
                          <a:pt x="173339" y="80298"/>
                          <a:pt x="173339" y="80340"/>
                        </a:cubicBezTo>
                        <a:cubicBezTo>
                          <a:pt x="173339" y="83876"/>
                          <a:pt x="170467" y="86740"/>
                          <a:pt x="166929" y="86750"/>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49" name="Freeform: Shape 248">
                    <a:extLst>
                      <a:ext uri="{FF2B5EF4-FFF2-40B4-BE49-F238E27FC236}">
                        <a16:creationId xmlns:a16="http://schemas.microsoft.com/office/drawing/2014/main" id="{8EBEFF70-7F3F-980F-DEE3-5843D6EFEC3F}"/>
                      </a:ext>
                    </a:extLst>
                  </p:cNvPr>
                  <p:cNvSpPr/>
                  <p:nvPr/>
                </p:nvSpPr>
                <p:spPr>
                  <a:xfrm>
                    <a:off x="5099890" y="3942317"/>
                    <a:ext cx="45894" cy="342025"/>
                  </a:xfrm>
                  <a:custGeom>
                    <a:avLst/>
                    <a:gdLst>
                      <a:gd name="connsiteX0" fmla="*/ 5917 w 45894"/>
                      <a:gd name="connsiteY0" fmla="*/ 342242 h 342025"/>
                      <a:gd name="connsiteX1" fmla="*/ 45401 w 45894"/>
                      <a:gd name="connsiteY1" fmla="*/ 342242 h 342025"/>
                      <a:gd name="connsiteX2" fmla="*/ 45401 w 45894"/>
                      <a:gd name="connsiteY2" fmla="*/ 218 h 342025"/>
                      <a:gd name="connsiteX3" fmla="*/ 5917 w 45894"/>
                      <a:gd name="connsiteY3" fmla="*/ 218 h 342025"/>
                      <a:gd name="connsiteX4" fmla="*/ -493 w 45894"/>
                      <a:gd name="connsiteY4" fmla="*/ 6628 h 342025"/>
                      <a:gd name="connsiteX5" fmla="*/ -493 w 45894"/>
                      <a:gd name="connsiteY5" fmla="*/ 335832 h 342025"/>
                      <a:gd name="connsiteX6" fmla="*/ 2200 w 45894"/>
                      <a:gd name="connsiteY6" fmla="*/ 341088 h 342025"/>
                      <a:gd name="connsiteX7" fmla="*/ 5917 w 45894"/>
                      <a:gd name="connsiteY7" fmla="*/ 342242 h 34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94" h="342025">
                        <a:moveTo>
                          <a:pt x="5917" y="342242"/>
                        </a:moveTo>
                        <a:lnTo>
                          <a:pt x="45401" y="342242"/>
                        </a:lnTo>
                        <a:lnTo>
                          <a:pt x="45401" y="218"/>
                        </a:lnTo>
                        <a:lnTo>
                          <a:pt x="5917" y="218"/>
                        </a:lnTo>
                        <a:cubicBezTo>
                          <a:pt x="2391" y="228"/>
                          <a:pt x="-480" y="3092"/>
                          <a:pt x="-493" y="6628"/>
                        </a:cubicBezTo>
                        <a:lnTo>
                          <a:pt x="-493" y="335832"/>
                        </a:lnTo>
                        <a:cubicBezTo>
                          <a:pt x="-519" y="337922"/>
                          <a:pt x="495" y="339888"/>
                          <a:pt x="2200" y="341088"/>
                        </a:cubicBezTo>
                        <a:cubicBezTo>
                          <a:pt x="3289" y="341868"/>
                          <a:pt x="4584" y="342273"/>
                          <a:pt x="5917" y="342242"/>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50" name="Freeform: Shape 249">
                    <a:extLst>
                      <a:ext uri="{FF2B5EF4-FFF2-40B4-BE49-F238E27FC236}">
                        <a16:creationId xmlns:a16="http://schemas.microsoft.com/office/drawing/2014/main" id="{90E9D342-1415-B1E4-7F4F-BA68A7163034}"/>
                      </a:ext>
                    </a:extLst>
                  </p:cNvPr>
                  <p:cNvSpPr/>
                  <p:nvPr/>
                </p:nvSpPr>
                <p:spPr>
                  <a:xfrm>
                    <a:off x="5150143" y="4296776"/>
                    <a:ext cx="2051" cy="385"/>
                  </a:xfrm>
                  <a:custGeom>
                    <a:avLst/>
                    <a:gdLst>
                      <a:gd name="connsiteX0" fmla="*/ -493 w 2051"/>
                      <a:gd name="connsiteY0" fmla="*/ 602 h 385"/>
                      <a:gd name="connsiteX1" fmla="*/ 1558 w 2051"/>
                      <a:gd name="connsiteY1" fmla="*/ 602 h 385"/>
                      <a:gd name="connsiteX2" fmla="*/ -493 w 2051"/>
                      <a:gd name="connsiteY2" fmla="*/ 218 h 385"/>
                    </a:gdLst>
                    <a:ahLst/>
                    <a:cxnLst>
                      <a:cxn ang="0">
                        <a:pos x="connsiteX0" y="connsiteY0"/>
                      </a:cxn>
                      <a:cxn ang="0">
                        <a:pos x="connsiteX1" y="connsiteY1"/>
                      </a:cxn>
                      <a:cxn ang="0">
                        <a:pos x="connsiteX2" y="connsiteY2"/>
                      </a:cxn>
                    </a:cxnLst>
                    <a:rect l="l" t="t" r="r" b="b"/>
                    <a:pathLst>
                      <a:path w="2051" h="385">
                        <a:moveTo>
                          <a:pt x="-493" y="602"/>
                        </a:moveTo>
                        <a:lnTo>
                          <a:pt x="1558" y="602"/>
                        </a:lnTo>
                        <a:cubicBezTo>
                          <a:pt x="866" y="611"/>
                          <a:pt x="161" y="481"/>
                          <a:pt x="-493"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45" name="Title 1">
                  <a:extLst>
                    <a:ext uri="{FF2B5EF4-FFF2-40B4-BE49-F238E27FC236}">
                      <a16:creationId xmlns:a16="http://schemas.microsoft.com/office/drawing/2014/main" id="{FD5ED96D-CFE8-4853-AFD2-C059B52FEBFA}"/>
                    </a:ext>
                  </a:extLst>
                </p:cNvPr>
                <p:cNvSpPr txBox="1">
                  <a:spLocks/>
                </p:cNvSpPr>
                <p:nvPr/>
              </p:nvSpPr>
              <p:spPr bwMode="gray">
                <a:xfrm>
                  <a:off x="3103033" y="4271675"/>
                  <a:ext cx="908827"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Publications</a:t>
                  </a:r>
                  <a:endParaRPr lang="en-GB" sz="1000" b="0" i="0" u="none" strike="noStrike" kern="1200" cap="none" spc="0" normalizeH="0" baseline="0" noProof="0">
                    <a:ln>
                      <a:noFill/>
                    </a:ln>
                    <a:solidFill>
                      <a:srgbClr val="FFFFFF"/>
                    </a:solidFill>
                    <a:effectLst/>
                    <a:uLnTx/>
                    <a:uFillTx/>
                    <a:latin typeface="+mn-lt"/>
                    <a:ea typeface="Lato"/>
                    <a:cs typeface="Lato"/>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Clinical Terms</a:t>
                  </a:r>
                  <a:endParaRPr lang="en-GB" sz="1000" b="0" i="0" u="none" strike="noStrike" kern="1200" cap="none" spc="0" normalizeH="0" baseline="0" noProof="0">
                    <a:ln>
                      <a:noFill/>
                    </a:ln>
                    <a:solidFill>
                      <a:srgbClr val="FFFFFF"/>
                    </a:solidFill>
                    <a:effectLst/>
                    <a:uLnTx/>
                    <a:uFillTx/>
                    <a:latin typeface="+mn-lt"/>
                    <a:ea typeface="Lato"/>
                    <a:cs typeface="Lato"/>
                  </a:endParaRPr>
                </a:p>
              </p:txBody>
            </p:sp>
            <p:sp>
              <p:nvSpPr>
                <p:cNvPr id="246" name="TextBox 245">
                  <a:extLst>
                    <a:ext uri="{FF2B5EF4-FFF2-40B4-BE49-F238E27FC236}">
                      <a16:creationId xmlns:a16="http://schemas.microsoft.com/office/drawing/2014/main" id="{0D07AC5E-1D42-705A-0F19-97C46147B16A}"/>
                    </a:ext>
                  </a:extLst>
                </p:cNvPr>
                <p:cNvSpPr txBox="1"/>
                <p:nvPr/>
              </p:nvSpPr>
              <p:spPr>
                <a:xfrm>
                  <a:off x="3289148" y="3547123"/>
                  <a:ext cx="5834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rPr>
                    <a:t>50</a:t>
                  </a: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grpSp>
        <p:grpSp>
          <p:nvGrpSpPr>
            <p:cNvPr id="251" name="Group 250">
              <a:extLst>
                <a:ext uri="{FF2B5EF4-FFF2-40B4-BE49-F238E27FC236}">
                  <a16:creationId xmlns:a16="http://schemas.microsoft.com/office/drawing/2014/main" id="{0D1DD389-9248-9E5C-AA13-204847777A0D}"/>
                </a:ext>
              </a:extLst>
            </p:cNvPr>
            <p:cNvGrpSpPr/>
            <p:nvPr/>
          </p:nvGrpSpPr>
          <p:grpSpPr>
            <a:xfrm>
              <a:off x="6565002" y="3671796"/>
              <a:ext cx="1011769" cy="1175784"/>
              <a:chOff x="4013069" y="3236484"/>
              <a:chExt cx="1011769" cy="1175784"/>
            </a:xfrm>
          </p:grpSpPr>
          <p:sp>
            <p:nvSpPr>
              <p:cNvPr id="252" name="Rectangle: Rounded Corners 251">
                <a:extLst>
                  <a:ext uri="{FF2B5EF4-FFF2-40B4-BE49-F238E27FC236}">
                    <a16:creationId xmlns:a16="http://schemas.microsoft.com/office/drawing/2014/main" id="{E52BE828-BAB5-BEF1-11E0-24395E95AF92}"/>
                  </a:ext>
                </a:extLst>
              </p:cNvPr>
              <p:cNvSpPr/>
              <p:nvPr/>
            </p:nvSpPr>
            <p:spPr>
              <a:xfrm>
                <a:off x="4060736" y="3288150"/>
                <a:ext cx="902496" cy="1124118"/>
              </a:xfrm>
              <a:prstGeom prst="round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53" name="Group 252">
                <a:extLst>
                  <a:ext uri="{FF2B5EF4-FFF2-40B4-BE49-F238E27FC236}">
                    <a16:creationId xmlns:a16="http://schemas.microsoft.com/office/drawing/2014/main" id="{DD9ED0B5-A976-C4F6-120C-D08180903EE9}"/>
                  </a:ext>
                </a:extLst>
              </p:cNvPr>
              <p:cNvGrpSpPr/>
              <p:nvPr/>
            </p:nvGrpSpPr>
            <p:grpSpPr>
              <a:xfrm>
                <a:off x="4384565" y="3566263"/>
                <a:ext cx="269082" cy="390994"/>
                <a:chOff x="5099890" y="3942317"/>
                <a:chExt cx="269082" cy="390994"/>
              </a:xfrm>
              <a:solidFill>
                <a:schemeClr val="bg1"/>
              </a:solidFill>
            </p:grpSpPr>
            <p:sp>
              <p:nvSpPr>
                <p:cNvPr id="256" name="Freeform: Shape 255">
                  <a:extLst>
                    <a:ext uri="{FF2B5EF4-FFF2-40B4-BE49-F238E27FC236}">
                      <a16:creationId xmlns:a16="http://schemas.microsoft.com/office/drawing/2014/main" id="{416DCB8A-F76A-9FF1-A36A-58641C9E4F7F}"/>
                    </a:ext>
                  </a:extLst>
                </p:cNvPr>
                <p:cNvSpPr/>
                <p:nvPr/>
              </p:nvSpPr>
              <p:spPr>
                <a:xfrm>
                  <a:off x="5102583" y="4296776"/>
                  <a:ext cx="47559" cy="36535"/>
                </a:xfrm>
                <a:custGeom>
                  <a:avLst/>
                  <a:gdLst>
                    <a:gd name="connsiteX0" fmla="*/ -493 w 47559"/>
                    <a:gd name="connsiteY0" fmla="*/ 218 h 36535"/>
                    <a:gd name="connsiteX1" fmla="*/ -493 w 47559"/>
                    <a:gd name="connsiteY1" fmla="*/ 36753 h 36535"/>
                    <a:gd name="connsiteX2" fmla="*/ 23222 w 47559"/>
                    <a:gd name="connsiteY2" fmla="*/ 26241 h 36535"/>
                    <a:gd name="connsiteX3" fmla="*/ 47067 w 47559"/>
                    <a:gd name="connsiteY3" fmla="*/ 36753 h 36535"/>
                    <a:gd name="connsiteX4" fmla="*/ 47067 w 47559"/>
                    <a:gd name="connsiteY4" fmla="*/ 602 h 36535"/>
                    <a:gd name="connsiteX5" fmla="*/ 3224 w 47559"/>
                    <a:gd name="connsiteY5" fmla="*/ 602 h 36535"/>
                    <a:gd name="connsiteX6" fmla="*/ -493 w 47559"/>
                    <a:gd name="connsiteY6" fmla="*/ 218 h 3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9" h="36535">
                      <a:moveTo>
                        <a:pt x="-493" y="218"/>
                      </a:moveTo>
                      <a:lnTo>
                        <a:pt x="-493" y="36753"/>
                      </a:lnTo>
                      <a:lnTo>
                        <a:pt x="23222" y="26241"/>
                      </a:lnTo>
                      <a:lnTo>
                        <a:pt x="47067" y="36753"/>
                      </a:lnTo>
                      <a:lnTo>
                        <a:pt x="47067" y="602"/>
                      </a:lnTo>
                      <a:lnTo>
                        <a:pt x="3224" y="602"/>
                      </a:lnTo>
                      <a:cubicBezTo>
                        <a:pt x="1981" y="608"/>
                        <a:pt x="737" y="479"/>
                        <a:pt x="-493"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57" name="Freeform: Shape 256">
                  <a:extLst>
                    <a:ext uri="{FF2B5EF4-FFF2-40B4-BE49-F238E27FC236}">
                      <a16:creationId xmlns:a16="http://schemas.microsoft.com/office/drawing/2014/main" id="{A836F6FA-D62A-F303-D756-3F1179DE2FFC}"/>
                    </a:ext>
                  </a:extLst>
                </p:cNvPr>
                <p:cNvSpPr/>
                <p:nvPr/>
              </p:nvSpPr>
              <p:spPr>
                <a:xfrm>
                  <a:off x="5158604" y="3942317"/>
                  <a:ext cx="210368" cy="342024"/>
                </a:xfrm>
                <a:custGeom>
                  <a:avLst/>
                  <a:gdLst>
                    <a:gd name="connsiteX0" fmla="*/ 203465 w 210368"/>
                    <a:gd name="connsiteY0" fmla="*/ 218 h 342024"/>
                    <a:gd name="connsiteX1" fmla="*/ -493 w 210368"/>
                    <a:gd name="connsiteY1" fmla="*/ 218 h 342024"/>
                    <a:gd name="connsiteX2" fmla="*/ -493 w 210368"/>
                    <a:gd name="connsiteY2" fmla="*/ 342242 h 342024"/>
                    <a:gd name="connsiteX3" fmla="*/ 203465 w 210368"/>
                    <a:gd name="connsiteY3" fmla="*/ 342242 h 342024"/>
                    <a:gd name="connsiteX4" fmla="*/ 209874 w 210368"/>
                    <a:gd name="connsiteY4" fmla="*/ 335958 h 342024"/>
                    <a:gd name="connsiteX5" fmla="*/ 209874 w 210368"/>
                    <a:gd name="connsiteY5" fmla="*/ 335833 h 342024"/>
                    <a:gd name="connsiteX6" fmla="*/ 209874 w 210368"/>
                    <a:gd name="connsiteY6" fmla="*/ 6628 h 342024"/>
                    <a:gd name="connsiteX7" fmla="*/ 203593 w 210368"/>
                    <a:gd name="connsiteY7" fmla="*/ 218 h 342024"/>
                    <a:gd name="connsiteX8" fmla="*/ 203465 w 210368"/>
                    <a:gd name="connsiteY8" fmla="*/ 218 h 342024"/>
                    <a:gd name="connsiteX9" fmla="*/ 166929 w 210368"/>
                    <a:gd name="connsiteY9" fmla="*/ 128669 h 342024"/>
                    <a:gd name="connsiteX10" fmla="*/ 42452 w 210368"/>
                    <a:gd name="connsiteY10" fmla="*/ 128669 h 342024"/>
                    <a:gd name="connsiteX11" fmla="*/ 36042 w 210368"/>
                    <a:gd name="connsiteY11" fmla="*/ 122384 h 342024"/>
                    <a:gd name="connsiteX12" fmla="*/ 36042 w 210368"/>
                    <a:gd name="connsiteY12" fmla="*/ 122260 h 342024"/>
                    <a:gd name="connsiteX13" fmla="*/ 42452 w 210368"/>
                    <a:gd name="connsiteY13" fmla="*/ 115850 h 342024"/>
                    <a:gd name="connsiteX14" fmla="*/ 166929 w 210368"/>
                    <a:gd name="connsiteY14" fmla="*/ 115850 h 342024"/>
                    <a:gd name="connsiteX15" fmla="*/ 173339 w 210368"/>
                    <a:gd name="connsiteY15" fmla="*/ 122260 h 342024"/>
                    <a:gd name="connsiteX16" fmla="*/ 167058 w 210368"/>
                    <a:gd name="connsiteY16" fmla="*/ 128669 h 342024"/>
                    <a:gd name="connsiteX17" fmla="*/ 166929 w 210368"/>
                    <a:gd name="connsiteY17" fmla="*/ 128669 h 342024"/>
                    <a:gd name="connsiteX18" fmla="*/ 166929 w 210368"/>
                    <a:gd name="connsiteY18" fmla="*/ 86750 h 342024"/>
                    <a:gd name="connsiteX19" fmla="*/ 42452 w 210368"/>
                    <a:gd name="connsiteY19" fmla="*/ 86750 h 342024"/>
                    <a:gd name="connsiteX20" fmla="*/ 36042 w 210368"/>
                    <a:gd name="connsiteY20" fmla="*/ 80340 h 342024"/>
                    <a:gd name="connsiteX21" fmla="*/ 42337 w 210368"/>
                    <a:gd name="connsiteY21" fmla="*/ 73930 h 342024"/>
                    <a:gd name="connsiteX22" fmla="*/ 42452 w 210368"/>
                    <a:gd name="connsiteY22" fmla="*/ 73930 h 342024"/>
                    <a:gd name="connsiteX23" fmla="*/ 166929 w 210368"/>
                    <a:gd name="connsiteY23" fmla="*/ 73930 h 342024"/>
                    <a:gd name="connsiteX24" fmla="*/ 173339 w 210368"/>
                    <a:gd name="connsiteY24" fmla="*/ 80215 h 342024"/>
                    <a:gd name="connsiteX25" fmla="*/ 173339 w 210368"/>
                    <a:gd name="connsiteY25" fmla="*/ 80340 h 342024"/>
                    <a:gd name="connsiteX26" fmla="*/ 166929 w 210368"/>
                    <a:gd name="connsiteY26" fmla="*/ 86750 h 34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0368" h="342024">
                      <a:moveTo>
                        <a:pt x="203465" y="218"/>
                      </a:moveTo>
                      <a:lnTo>
                        <a:pt x="-493" y="218"/>
                      </a:lnTo>
                      <a:lnTo>
                        <a:pt x="-493" y="342242"/>
                      </a:lnTo>
                      <a:lnTo>
                        <a:pt x="203465" y="342242"/>
                      </a:lnTo>
                      <a:cubicBezTo>
                        <a:pt x="206977" y="342277"/>
                        <a:pt x="209848" y="339464"/>
                        <a:pt x="209874" y="335958"/>
                      </a:cubicBezTo>
                      <a:cubicBezTo>
                        <a:pt x="209874" y="335917"/>
                        <a:pt x="209874" y="335875"/>
                        <a:pt x="209874" y="335833"/>
                      </a:cubicBezTo>
                      <a:lnTo>
                        <a:pt x="209874" y="6628"/>
                      </a:lnTo>
                      <a:cubicBezTo>
                        <a:pt x="209913" y="3122"/>
                        <a:pt x="207105" y="253"/>
                        <a:pt x="203593" y="218"/>
                      </a:cubicBezTo>
                      <a:cubicBezTo>
                        <a:pt x="203555" y="218"/>
                        <a:pt x="203516" y="218"/>
                        <a:pt x="203465" y="218"/>
                      </a:cubicBezTo>
                      <a:close/>
                      <a:moveTo>
                        <a:pt x="166929" y="128669"/>
                      </a:moveTo>
                      <a:lnTo>
                        <a:pt x="42452" y="128669"/>
                      </a:lnTo>
                      <a:cubicBezTo>
                        <a:pt x="38952" y="128704"/>
                        <a:pt x="36080" y="125890"/>
                        <a:pt x="36042" y="122384"/>
                      </a:cubicBezTo>
                      <a:cubicBezTo>
                        <a:pt x="36042" y="122343"/>
                        <a:pt x="36042" y="122301"/>
                        <a:pt x="36042" y="122260"/>
                      </a:cubicBezTo>
                      <a:cubicBezTo>
                        <a:pt x="36055" y="118724"/>
                        <a:pt x="38927" y="115860"/>
                        <a:pt x="42452" y="115850"/>
                      </a:cubicBezTo>
                      <a:lnTo>
                        <a:pt x="166929" y="115850"/>
                      </a:lnTo>
                      <a:cubicBezTo>
                        <a:pt x="170467" y="115860"/>
                        <a:pt x="173339" y="118724"/>
                        <a:pt x="173339" y="122260"/>
                      </a:cubicBezTo>
                      <a:cubicBezTo>
                        <a:pt x="173377" y="125765"/>
                        <a:pt x="170570" y="128635"/>
                        <a:pt x="167058" y="128669"/>
                      </a:cubicBezTo>
                      <a:cubicBezTo>
                        <a:pt x="167019" y="128669"/>
                        <a:pt x="166980" y="128669"/>
                        <a:pt x="166929" y="128669"/>
                      </a:cubicBezTo>
                      <a:close/>
                      <a:moveTo>
                        <a:pt x="166929" y="86750"/>
                      </a:moveTo>
                      <a:lnTo>
                        <a:pt x="42452" y="86750"/>
                      </a:lnTo>
                      <a:cubicBezTo>
                        <a:pt x="38927" y="86739"/>
                        <a:pt x="36055" y="83876"/>
                        <a:pt x="36042" y="80340"/>
                      </a:cubicBezTo>
                      <a:cubicBezTo>
                        <a:pt x="36016" y="76834"/>
                        <a:pt x="38824" y="73965"/>
                        <a:pt x="42337" y="73930"/>
                      </a:cubicBezTo>
                      <a:cubicBezTo>
                        <a:pt x="42375" y="73930"/>
                        <a:pt x="42413" y="73930"/>
                        <a:pt x="42452" y="73930"/>
                      </a:cubicBezTo>
                      <a:lnTo>
                        <a:pt x="166929" y="73930"/>
                      </a:lnTo>
                      <a:cubicBezTo>
                        <a:pt x="170442" y="73896"/>
                        <a:pt x="173313" y="76709"/>
                        <a:pt x="173339" y="80215"/>
                      </a:cubicBezTo>
                      <a:cubicBezTo>
                        <a:pt x="173339" y="80257"/>
                        <a:pt x="173339" y="80298"/>
                        <a:pt x="173339" y="80340"/>
                      </a:cubicBezTo>
                      <a:cubicBezTo>
                        <a:pt x="173339" y="83876"/>
                        <a:pt x="170467" y="86740"/>
                        <a:pt x="166929" y="86750"/>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58" name="Freeform: Shape 257">
                  <a:extLst>
                    <a:ext uri="{FF2B5EF4-FFF2-40B4-BE49-F238E27FC236}">
                      <a16:creationId xmlns:a16="http://schemas.microsoft.com/office/drawing/2014/main" id="{626A9EEC-C380-110C-2DBB-7E14DF699CF2}"/>
                    </a:ext>
                  </a:extLst>
                </p:cNvPr>
                <p:cNvSpPr/>
                <p:nvPr/>
              </p:nvSpPr>
              <p:spPr>
                <a:xfrm>
                  <a:off x="5099890" y="3942317"/>
                  <a:ext cx="45894" cy="342025"/>
                </a:xfrm>
                <a:custGeom>
                  <a:avLst/>
                  <a:gdLst>
                    <a:gd name="connsiteX0" fmla="*/ 5917 w 45894"/>
                    <a:gd name="connsiteY0" fmla="*/ 342242 h 342025"/>
                    <a:gd name="connsiteX1" fmla="*/ 45401 w 45894"/>
                    <a:gd name="connsiteY1" fmla="*/ 342242 h 342025"/>
                    <a:gd name="connsiteX2" fmla="*/ 45401 w 45894"/>
                    <a:gd name="connsiteY2" fmla="*/ 218 h 342025"/>
                    <a:gd name="connsiteX3" fmla="*/ 5917 w 45894"/>
                    <a:gd name="connsiteY3" fmla="*/ 218 h 342025"/>
                    <a:gd name="connsiteX4" fmla="*/ -493 w 45894"/>
                    <a:gd name="connsiteY4" fmla="*/ 6628 h 342025"/>
                    <a:gd name="connsiteX5" fmla="*/ -493 w 45894"/>
                    <a:gd name="connsiteY5" fmla="*/ 335832 h 342025"/>
                    <a:gd name="connsiteX6" fmla="*/ 2200 w 45894"/>
                    <a:gd name="connsiteY6" fmla="*/ 341088 h 342025"/>
                    <a:gd name="connsiteX7" fmla="*/ 5917 w 45894"/>
                    <a:gd name="connsiteY7" fmla="*/ 342242 h 34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94" h="342025">
                      <a:moveTo>
                        <a:pt x="5917" y="342242"/>
                      </a:moveTo>
                      <a:lnTo>
                        <a:pt x="45401" y="342242"/>
                      </a:lnTo>
                      <a:lnTo>
                        <a:pt x="45401" y="218"/>
                      </a:lnTo>
                      <a:lnTo>
                        <a:pt x="5917" y="218"/>
                      </a:lnTo>
                      <a:cubicBezTo>
                        <a:pt x="2391" y="228"/>
                        <a:pt x="-480" y="3092"/>
                        <a:pt x="-493" y="6628"/>
                      </a:cubicBezTo>
                      <a:lnTo>
                        <a:pt x="-493" y="335832"/>
                      </a:lnTo>
                      <a:cubicBezTo>
                        <a:pt x="-519" y="337922"/>
                        <a:pt x="495" y="339888"/>
                        <a:pt x="2200" y="341088"/>
                      </a:cubicBezTo>
                      <a:cubicBezTo>
                        <a:pt x="3289" y="341868"/>
                        <a:pt x="4584" y="342273"/>
                        <a:pt x="5917" y="342242"/>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59" name="Freeform: Shape 258">
                  <a:extLst>
                    <a:ext uri="{FF2B5EF4-FFF2-40B4-BE49-F238E27FC236}">
                      <a16:creationId xmlns:a16="http://schemas.microsoft.com/office/drawing/2014/main" id="{10742D1A-8E53-FDE4-3B70-D9F306F7DCC4}"/>
                    </a:ext>
                  </a:extLst>
                </p:cNvPr>
                <p:cNvSpPr/>
                <p:nvPr/>
              </p:nvSpPr>
              <p:spPr>
                <a:xfrm>
                  <a:off x="5150143" y="4296776"/>
                  <a:ext cx="2051" cy="385"/>
                </a:xfrm>
                <a:custGeom>
                  <a:avLst/>
                  <a:gdLst>
                    <a:gd name="connsiteX0" fmla="*/ -493 w 2051"/>
                    <a:gd name="connsiteY0" fmla="*/ 602 h 385"/>
                    <a:gd name="connsiteX1" fmla="*/ 1558 w 2051"/>
                    <a:gd name="connsiteY1" fmla="*/ 602 h 385"/>
                    <a:gd name="connsiteX2" fmla="*/ -493 w 2051"/>
                    <a:gd name="connsiteY2" fmla="*/ 218 h 385"/>
                  </a:gdLst>
                  <a:ahLst/>
                  <a:cxnLst>
                    <a:cxn ang="0">
                      <a:pos x="connsiteX0" y="connsiteY0"/>
                    </a:cxn>
                    <a:cxn ang="0">
                      <a:pos x="connsiteX1" y="connsiteY1"/>
                    </a:cxn>
                    <a:cxn ang="0">
                      <a:pos x="connsiteX2" y="connsiteY2"/>
                    </a:cxn>
                  </a:cxnLst>
                  <a:rect l="l" t="t" r="r" b="b"/>
                  <a:pathLst>
                    <a:path w="2051" h="385">
                      <a:moveTo>
                        <a:pt x="-493" y="602"/>
                      </a:moveTo>
                      <a:lnTo>
                        <a:pt x="1558" y="602"/>
                      </a:lnTo>
                      <a:cubicBezTo>
                        <a:pt x="866" y="611"/>
                        <a:pt x="161" y="481"/>
                        <a:pt x="-493" y="218"/>
                      </a:cubicBezTo>
                      <a:close/>
                    </a:path>
                  </a:pathLst>
                </a:custGeom>
                <a:grpFill/>
                <a:ln w="12817"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54" name="Title 1">
                <a:extLst>
                  <a:ext uri="{FF2B5EF4-FFF2-40B4-BE49-F238E27FC236}">
                    <a16:creationId xmlns:a16="http://schemas.microsoft.com/office/drawing/2014/main" id="{8882D0B7-41BB-B98D-24DA-170EA0E81241}"/>
                  </a:ext>
                </a:extLst>
              </p:cNvPr>
              <p:cNvSpPr txBox="1">
                <a:spLocks/>
              </p:cNvSpPr>
              <p:nvPr/>
            </p:nvSpPr>
            <p:spPr bwMode="gray">
              <a:xfrm>
                <a:off x="4013069" y="3947237"/>
                <a:ext cx="1011769"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Publications</a:t>
                </a:r>
                <a:endParaRPr lang="en-GB" sz="1000" b="0" i="0" u="none" strike="noStrike" kern="1200" cap="none" spc="0" normalizeH="0" baseline="0" noProof="0">
                  <a:ln>
                    <a:noFill/>
                  </a:ln>
                  <a:solidFill>
                    <a:srgbClr val="FFFFFF"/>
                  </a:solidFill>
                  <a:effectLst/>
                  <a:uLnTx/>
                  <a:uFillTx/>
                  <a:latin typeface="+mn-lt"/>
                  <a:ea typeface="Lato"/>
                  <a:cs typeface="Lato"/>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Treatment Terms</a:t>
                </a:r>
                <a:endParaRPr lang="en-GB" sz="1000" b="0" i="0" u="none" strike="noStrike" kern="1200" cap="none" spc="0" normalizeH="0" baseline="0" noProof="0">
                  <a:ln>
                    <a:noFill/>
                  </a:ln>
                  <a:solidFill>
                    <a:srgbClr val="FFFFFF"/>
                  </a:solidFill>
                  <a:effectLst/>
                  <a:uLnTx/>
                  <a:uFillTx/>
                  <a:latin typeface="+mn-lt"/>
                  <a:ea typeface="Lato"/>
                  <a:cs typeface="Lato"/>
                </a:endParaRPr>
              </a:p>
            </p:txBody>
          </p:sp>
          <p:sp>
            <p:nvSpPr>
              <p:cNvPr id="255" name="TextBox 254">
                <a:extLst>
                  <a:ext uri="{FF2B5EF4-FFF2-40B4-BE49-F238E27FC236}">
                    <a16:creationId xmlns:a16="http://schemas.microsoft.com/office/drawing/2014/main" id="{0DD1E0A2-9C6B-5D64-9A7C-FAB55781FCDF}"/>
                  </a:ext>
                </a:extLst>
              </p:cNvPr>
              <p:cNvSpPr txBox="1"/>
              <p:nvPr/>
            </p:nvSpPr>
            <p:spPr>
              <a:xfrm>
                <a:off x="4259640" y="3236484"/>
                <a:ext cx="58341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a:cs typeface="Lato"/>
                  </a:rPr>
                  <a:t>65</a:t>
                </a:r>
                <a:endParaRPr lang="en-GB" sz="1800" b="0" i="0" u="none" strike="noStrike" kern="1200" cap="none" spc="0" normalizeH="0" baseline="0" noProof="0">
                  <a:ln>
                    <a:noFill/>
                  </a:ln>
                  <a:solidFill>
                    <a:srgbClr val="FFFFFF"/>
                  </a:solidFill>
                  <a:effectLst/>
                  <a:uLnTx/>
                  <a:uFillTx/>
                  <a:ea typeface="Lato"/>
                  <a:cs typeface="Lato"/>
                </a:endParaRPr>
              </a:p>
            </p:txBody>
          </p:sp>
        </p:grpSp>
        <p:grpSp>
          <p:nvGrpSpPr>
            <p:cNvPr id="260" name="Group 259">
              <a:extLst>
                <a:ext uri="{FF2B5EF4-FFF2-40B4-BE49-F238E27FC236}">
                  <a16:creationId xmlns:a16="http://schemas.microsoft.com/office/drawing/2014/main" id="{637433ED-280C-9562-30EB-E67164D0E322}"/>
                </a:ext>
              </a:extLst>
            </p:cNvPr>
            <p:cNvGrpSpPr/>
            <p:nvPr/>
          </p:nvGrpSpPr>
          <p:grpSpPr>
            <a:xfrm>
              <a:off x="6585774" y="4899246"/>
              <a:ext cx="960810" cy="1166521"/>
              <a:chOff x="8168951" y="3245747"/>
              <a:chExt cx="960810" cy="1166521"/>
            </a:xfrm>
          </p:grpSpPr>
          <p:sp>
            <p:nvSpPr>
              <p:cNvPr id="261" name="Rectangle: Rounded Corners 260">
                <a:extLst>
                  <a:ext uri="{FF2B5EF4-FFF2-40B4-BE49-F238E27FC236}">
                    <a16:creationId xmlns:a16="http://schemas.microsoft.com/office/drawing/2014/main" id="{885F4CF2-2AF5-6BE7-C1A9-851BD213340E}"/>
                  </a:ext>
                </a:extLst>
              </p:cNvPr>
              <p:cNvSpPr/>
              <p:nvPr/>
            </p:nvSpPr>
            <p:spPr>
              <a:xfrm>
                <a:off x="8190395" y="3288150"/>
                <a:ext cx="902496" cy="112411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nvGrpSpPr>
              <p:cNvPr id="262" name="Group 261">
                <a:extLst>
                  <a:ext uri="{FF2B5EF4-FFF2-40B4-BE49-F238E27FC236}">
                    <a16:creationId xmlns:a16="http://schemas.microsoft.com/office/drawing/2014/main" id="{CF9AD20C-E923-0C74-22FA-3E92B5109EEC}"/>
                  </a:ext>
                </a:extLst>
              </p:cNvPr>
              <p:cNvGrpSpPr/>
              <p:nvPr/>
            </p:nvGrpSpPr>
            <p:grpSpPr>
              <a:xfrm>
                <a:off x="8168951" y="3616060"/>
                <a:ext cx="960810" cy="583858"/>
                <a:chOff x="3540874" y="5412070"/>
                <a:chExt cx="960810" cy="583858"/>
              </a:xfrm>
              <a:solidFill>
                <a:schemeClr val="bg1"/>
              </a:solidFill>
            </p:grpSpPr>
            <p:grpSp>
              <p:nvGrpSpPr>
                <p:cNvPr id="264" name="Group 263">
                  <a:extLst>
                    <a:ext uri="{FF2B5EF4-FFF2-40B4-BE49-F238E27FC236}">
                      <a16:creationId xmlns:a16="http://schemas.microsoft.com/office/drawing/2014/main" id="{9A8BBBDF-923F-3CC5-E590-53443A9FE9E2}"/>
                    </a:ext>
                  </a:extLst>
                </p:cNvPr>
                <p:cNvGrpSpPr/>
                <p:nvPr/>
              </p:nvGrpSpPr>
              <p:grpSpPr>
                <a:xfrm>
                  <a:off x="3848017" y="5412070"/>
                  <a:ext cx="397576" cy="282169"/>
                  <a:chOff x="3845200" y="5412070"/>
                  <a:chExt cx="397576" cy="282169"/>
                </a:xfrm>
                <a:grpFill/>
              </p:grpSpPr>
              <p:sp>
                <p:nvSpPr>
                  <p:cNvPr id="266" name="Freeform: Shape 265">
                    <a:extLst>
                      <a:ext uri="{FF2B5EF4-FFF2-40B4-BE49-F238E27FC236}">
                        <a16:creationId xmlns:a16="http://schemas.microsoft.com/office/drawing/2014/main" id="{090FD890-B3BF-39F0-810F-ED2D9E4774DA}"/>
                      </a:ext>
                    </a:extLst>
                  </p:cNvPr>
                  <p:cNvSpPr/>
                  <p:nvPr/>
                </p:nvSpPr>
                <p:spPr>
                  <a:xfrm>
                    <a:off x="4195318" y="5479775"/>
                    <a:ext cx="47458" cy="156817"/>
                  </a:xfrm>
                  <a:custGeom>
                    <a:avLst/>
                    <a:gdLst>
                      <a:gd name="connsiteX0" fmla="*/ 0 w 47458"/>
                      <a:gd name="connsiteY0" fmla="*/ 0 h 156817"/>
                      <a:gd name="connsiteX1" fmla="*/ 0 w 47458"/>
                      <a:gd name="connsiteY1" fmla="*/ 156818 h 156817"/>
                      <a:gd name="connsiteX2" fmla="*/ 47458 w 47458"/>
                      <a:gd name="connsiteY2" fmla="*/ 0 h 156817"/>
                      <a:gd name="connsiteX3" fmla="*/ 0 w 47458"/>
                      <a:gd name="connsiteY3" fmla="*/ 0 h 156817"/>
                    </a:gdLst>
                    <a:ahLst/>
                    <a:cxnLst>
                      <a:cxn ang="0">
                        <a:pos x="connsiteX0" y="connsiteY0"/>
                      </a:cxn>
                      <a:cxn ang="0">
                        <a:pos x="connsiteX1" y="connsiteY1"/>
                      </a:cxn>
                      <a:cxn ang="0">
                        <a:pos x="connsiteX2" y="connsiteY2"/>
                      </a:cxn>
                      <a:cxn ang="0">
                        <a:pos x="connsiteX3" y="connsiteY3"/>
                      </a:cxn>
                    </a:cxnLst>
                    <a:rect l="l" t="t" r="r" b="b"/>
                    <a:pathLst>
                      <a:path w="47458" h="156817">
                        <a:moveTo>
                          <a:pt x="0" y="0"/>
                        </a:moveTo>
                        <a:lnTo>
                          <a:pt x="0" y="156818"/>
                        </a:lnTo>
                        <a:lnTo>
                          <a:pt x="47458" y="0"/>
                        </a:lnTo>
                        <a:lnTo>
                          <a:pt x="0" y="0"/>
                        </a:lnTo>
                        <a:close/>
                      </a:path>
                    </a:pathLst>
                  </a:custGeom>
                  <a:grpFill/>
                  <a:ln w="12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sp>
                <p:nvSpPr>
                  <p:cNvPr id="267" name="Freeform: Shape 266">
                    <a:extLst>
                      <a:ext uri="{FF2B5EF4-FFF2-40B4-BE49-F238E27FC236}">
                        <a16:creationId xmlns:a16="http://schemas.microsoft.com/office/drawing/2014/main" id="{8EC571FD-B959-C113-3A5A-C811E178D253}"/>
                      </a:ext>
                    </a:extLst>
                  </p:cNvPr>
                  <p:cNvSpPr/>
                  <p:nvPr/>
                </p:nvSpPr>
                <p:spPr>
                  <a:xfrm>
                    <a:off x="3845200" y="5412070"/>
                    <a:ext cx="337235" cy="282169"/>
                  </a:xfrm>
                  <a:custGeom>
                    <a:avLst/>
                    <a:gdLst>
                      <a:gd name="connsiteX0" fmla="*/ 332956 w 337235"/>
                      <a:gd name="connsiteY0" fmla="*/ 29747 h 282169"/>
                      <a:gd name="connsiteX1" fmla="*/ 154473 w 337235"/>
                      <a:gd name="connsiteY1" fmla="*/ 29747 h 282169"/>
                      <a:gd name="connsiteX2" fmla="*/ 139771 w 337235"/>
                      <a:gd name="connsiteY2" fmla="*/ 21752 h 282169"/>
                      <a:gd name="connsiteX3" fmla="*/ 126875 w 337235"/>
                      <a:gd name="connsiteY3" fmla="*/ 2408 h 282169"/>
                      <a:gd name="connsiteX4" fmla="*/ 122877 w 337235"/>
                      <a:gd name="connsiteY4" fmla="*/ 215 h 282169"/>
                      <a:gd name="connsiteX5" fmla="*/ 5393 w 337235"/>
                      <a:gd name="connsiteY5" fmla="*/ 215 h 282169"/>
                      <a:gd name="connsiteX6" fmla="*/ 493 w 337235"/>
                      <a:gd name="connsiteY6" fmla="*/ 5103 h 282169"/>
                      <a:gd name="connsiteX7" fmla="*/ 493 w 337235"/>
                      <a:gd name="connsiteY7" fmla="*/ 5116 h 282169"/>
                      <a:gd name="connsiteX8" fmla="*/ 493 w 337235"/>
                      <a:gd name="connsiteY8" fmla="*/ 277612 h 282169"/>
                      <a:gd name="connsiteX9" fmla="*/ 5303 w 337235"/>
                      <a:gd name="connsiteY9" fmla="*/ 282384 h 282169"/>
                      <a:gd name="connsiteX10" fmla="*/ 5393 w 337235"/>
                      <a:gd name="connsiteY10" fmla="*/ 282384 h 282169"/>
                      <a:gd name="connsiteX11" fmla="*/ 332956 w 337235"/>
                      <a:gd name="connsiteY11" fmla="*/ 282384 h 282169"/>
                      <a:gd name="connsiteX12" fmla="*/ 337728 w 337235"/>
                      <a:gd name="connsiteY12" fmla="*/ 277792 h 282169"/>
                      <a:gd name="connsiteX13" fmla="*/ 337728 w 337235"/>
                      <a:gd name="connsiteY13" fmla="*/ 277612 h 282169"/>
                      <a:gd name="connsiteX14" fmla="*/ 337728 w 337235"/>
                      <a:gd name="connsiteY14" fmla="*/ 34519 h 282169"/>
                      <a:gd name="connsiteX15" fmla="*/ 333136 w 337235"/>
                      <a:gd name="connsiteY15" fmla="*/ 29747 h 282169"/>
                      <a:gd name="connsiteX16" fmla="*/ 332956 w 337235"/>
                      <a:gd name="connsiteY16" fmla="*/ 29747 h 282169"/>
                      <a:gd name="connsiteX17" fmla="*/ 213280 w 337235"/>
                      <a:gd name="connsiteY17" fmla="*/ 166576 h 282169"/>
                      <a:gd name="connsiteX18" fmla="*/ 178202 w 337235"/>
                      <a:gd name="connsiteY18" fmla="*/ 166576 h 282169"/>
                      <a:gd name="connsiteX19" fmla="*/ 178202 w 337235"/>
                      <a:gd name="connsiteY19" fmla="*/ 201782 h 282169"/>
                      <a:gd name="connsiteX20" fmla="*/ 153828 w 337235"/>
                      <a:gd name="connsiteY20" fmla="*/ 201782 h 282169"/>
                      <a:gd name="connsiteX21" fmla="*/ 153828 w 337235"/>
                      <a:gd name="connsiteY21" fmla="*/ 166576 h 282169"/>
                      <a:gd name="connsiteX22" fmla="*/ 118750 w 337235"/>
                      <a:gd name="connsiteY22" fmla="*/ 166576 h 282169"/>
                      <a:gd name="connsiteX23" fmla="*/ 118750 w 337235"/>
                      <a:gd name="connsiteY23" fmla="*/ 142331 h 282169"/>
                      <a:gd name="connsiteX24" fmla="*/ 153828 w 337235"/>
                      <a:gd name="connsiteY24" fmla="*/ 142331 h 282169"/>
                      <a:gd name="connsiteX25" fmla="*/ 153828 w 337235"/>
                      <a:gd name="connsiteY25" fmla="*/ 107253 h 282169"/>
                      <a:gd name="connsiteX26" fmla="*/ 178202 w 337235"/>
                      <a:gd name="connsiteY26" fmla="*/ 107253 h 282169"/>
                      <a:gd name="connsiteX27" fmla="*/ 178202 w 337235"/>
                      <a:gd name="connsiteY27" fmla="*/ 142331 h 282169"/>
                      <a:gd name="connsiteX28" fmla="*/ 213280 w 337235"/>
                      <a:gd name="connsiteY28" fmla="*/ 142331 h 28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7235" h="282169">
                        <a:moveTo>
                          <a:pt x="332956" y="29747"/>
                        </a:moveTo>
                        <a:lnTo>
                          <a:pt x="154473" y="29747"/>
                        </a:lnTo>
                        <a:cubicBezTo>
                          <a:pt x="148515" y="29799"/>
                          <a:pt x="142957" y="26768"/>
                          <a:pt x="139771" y="21752"/>
                        </a:cubicBezTo>
                        <a:lnTo>
                          <a:pt x="126875" y="2408"/>
                        </a:lnTo>
                        <a:cubicBezTo>
                          <a:pt x="125947" y="1105"/>
                          <a:pt x="124476" y="305"/>
                          <a:pt x="122877" y="215"/>
                        </a:cubicBezTo>
                        <a:lnTo>
                          <a:pt x="5393" y="215"/>
                        </a:lnTo>
                        <a:cubicBezTo>
                          <a:pt x="2685" y="215"/>
                          <a:pt x="493" y="2408"/>
                          <a:pt x="493" y="5103"/>
                        </a:cubicBezTo>
                        <a:cubicBezTo>
                          <a:pt x="493" y="5116"/>
                          <a:pt x="493" y="5116"/>
                          <a:pt x="493" y="5116"/>
                        </a:cubicBezTo>
                        <a:lnTo>
                          <a:pt x="493" y="277612"/>
                        </a:lnTo>
                        <a:cubicBezTo>
                          <a:pt x="505" y="280256"/>
                          <a:pt x="2646" y="282397"/>
                          <a:pt x="5303" y="282384"/>
                        </a:cubicBezTo>
                        <a:cubicBezTo>
                          <a:pt x="5329" y="282384"/>
                          <a:pt x="5354" y="282384"/>
                          <a:pt x="5393" y="282384"/>
                        </a:cubicBezTo>
                        <a:lnTo>
                          <a:pt x="332956" y="282384"/>
                        </a:lnTo>
                        <a:cubicBezTo>
                          <a:pt x="335535" y="282435"/>
                          <a:pt x="337676" y="280372"/>
                          <a:pt x="337728" y="277792"/>
                        </a:cubicBezTo>
                        <a:cubicBezTo>
                          <a:pt x="337728" y="277728"/>
                          <a:pt x="337728" y="277676"/>
                          <a:pt x="337728" y="277612"/>
                        </a:cubicBezTo>
                        <a:lnTo>
                          <a:pt x="337728" y="34519"/>
                        </a:lnTo>
                        <a:cubicBezTo>
                          <a:pt x="337779" y="31927"/>
                          <a:pt x="335716" y="29799"/>
                          <a:pt x="333136" y="29747"/>
                        </a:cubicBezTo>
                        <a:cubicBezTo>
                          <a:pt x="333072" y="29747"/>
                          <a:pt x="333020" y="29747"/>
                          <a:pt x="332956" y="29747"/>
                        </a:cubicBezTo>
                        <a:close/>
                        <a:moveTo>
                          <a:pt x="213280" y="166576"/>
                        </a:moveTo>
                        <a:lnTo>
                          <a:pt x="178202" y="166576"/>
                        </a:lnTo>
                        <a:lnTo>
                          <a:pt x="178202" y="201782"/>
                        </a:lnTo>
                        <a:lnTo>
                          <a:pt x="153828" y="201782"/>
                        </a:lnTo>
                        <a:lnTo>
                          <a:pt x="153828" y="166576"/>
                        </a:lnTo>
                        <a:lnTo>
                          <a:pt x="118750" y="166576"/>
                        </a:lnTo>
                        <a:lnTo>
                          <a:pt x="118750" y="142331"/>
                        </a:lnTo>
                        <a:lnTo>
                          <a:pt x="153828" y="142331"/>
                        </a:lnTo>
                        <a:lnTo>
                          <a:pt x="153828" y="107253"/>
                        </a:lnTo>
                        <a:lnTo>
                          <a:pt x="178202" y="107253"/>
                        </a:lnTo>
                        <a:lnTo>
                          <a:pt x="178202" y="142331"/>
                        </a:lnTo>
                        <a:lnTo>
                          <a:pt x="213280" y="142331"/>
                        </a:lnTo>
                        <a:close/>
                      </a:path>
                    </a:pathLst>
                  </a:custGeom>
                  <a:grpFill/>
                  <a:ln w="12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sp>
              <p:nvSpPr>
                <p:cNvPr id="265" name="Title 1">
                  <a:extLst>
                    <a:ext uri="{FF2B5EF4-FFF2-40B4-BE49-F238E27FC236}">
                      <a16:creationId xmlns:a16="http://schemas.microsoft.com/office/drawing/2014/main" id="{DE656757-6F73-0D31-553E-93BF785A7F48}"/>
                    </a:ext>
                  </a:extLst>
                </p:cNvPr>
                <p:cNvSpPr txBox="1">
                  <a:spLocks/>
                </p:cNvSpPr>
                <p:nvPr/>
              </p:nvSpPr>
              <p:spPr bwMode="gray">
                <a:xfrm>
                  <a:off x="3540874" y="5763399"/>
                  <a:ext cx="960810" cy="232529"/>
                </a:xfrm>
                <a:prstGeom prst="rect">
                  <a:avLst/>
                </a:prstGeom>
                <a:noFill/>
              </p:spPr>
              <p:txBody>
                <a:bodyPr lIns="91440" tIns="45720" rIns="91440" bIns="45720" anchor="t"/>
                <a:lstStyle>
                  <a:lvl1pPr algn="l" defTabSz="914400" rtl="0" eaLnBrk="1" latinLnBrk="0" hangingPunct="1">
                    <a:lnSpc>
                      <a:spcPct val="85000"/>
                    </a:lnSpc>
                    <a:spcBef>
                      <a:spcPts val="0"/>
                    </a:spcBef>
                    <a:buNone/>
                    <a:defRPr lang="en-US" sz="2700" b="0" kern="1200">
                      <a:solidFill>
                        <a:schemeClr val="tx1"/>
                      </a:solidFill>
                      <a:latin typeface="Lato Black" panose="020F0A02020204030203" pitchFamily="34" charset="0"/>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Health Economist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mn-lt"/>
                      <a:ea typeface="Lato"/>
                      <a:cs typeface="Lato"/>
                    </a:rPr>
                    <a:t>Terms</a:t>
                  </a:r>
                  <a:endParaRPr lang="en-GB" sz="1000" b="0" i="0" u="none" strike="noStrike" kern="1200" cap="none" spc="0" normalizeH="0" baseline="0" noProof="0">
                    <a:ln>
                      <a:noFill/>
                    </a:ln>
                    <a:solidFill>
                      <a:srgbClr val="FFFFFF"/>
                    </a:solidFill>
                    <a:effectLst/>
                    <a:uLnTx/>
                    <a:uFillTx/>
                    <a:latin typeface="+mn-lt"/>
                    <a:ea typeface="Lato"/>
                    <a:cs typeface="Lato"/>
                  </a:endParaRPr>
                </a:p>
              </p:txBody>
            </p:sp>
          </p:grpSp>
          <p:sp>
            <p:nvSpPr>
              <p:cNvPr id="263" name="TextBox 262">
                <a:extLst>
                  <a:ext uri="{FF2B5EF4-FFF2-40B4-BE49-F238E27FC236}">
                    <a16:creationId xmlns:a16="http://schemas.microsoft.com/office/drawing/2014/main" id="{156E42A7-CADE-B4DD-E268-2555C75AAE1B}"/>
                  </a:ext>
                </a:extLst>
              </p:cNvPr>
              <p:cNvSpPr txBox="1"/>
              <p:nvPr/>
            </p:nvSpPr>
            <p:spPr>
              <a:xfrm>
                <a:off x="8273489" y="3245747"/>
                <a:ext cx="748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rPr>
                  <a:t>44</a:t>
                </a:r>
                <a:endParaRPr kumimoji="0" lang="en-GB" sz="1800" b="0" i="0" u="none" strike="noStrike" kern="1200" cap="none" spc="0" normalizeH="0" baseline="0" noProof="0">
                  <a:ln>
                    <a:noFill/>
                  </a:ln>
                  <a:solidFill>
                    <a:srgbClr val="FFFFFF"/>
                  </a:solidFill>
                  <a:effectLst/>
                  <a:uLnTx/>
                  <a:uFillTx/>
                  <a:ea typeface="Lato" panose="020F0502020204030203" pitchFamily="34" charset="0"/>
                  <a:cs typeface="Lato" panose="020F0502020204030203" pitchFamily="34" charset="0"/>
                </a:endParaRPr>
              </a:p>
            </p:txBody>
          </p:sp>
        </p:grpSp>
      </p:grpSp>
      <p:sp>
        <p:nvSpPr>
          <p:cNvPr id="268" name="TextBox 267">
            <a:extLst>
              <a:ext uri="{FF2B5EF4-FFF2-40B4-BE49-F238E27FC236}">
                <a16:creationId xmlns:a16="http://schemas.microsoft.com/office/drawing/2014/main" id="{B22D67C5-B833-6312-144B-44CCDCE2DA92}"/>
              </a:ext>
            </a:extLst>
          </p:cNvPr>
          <p:cNvSpPr txBox="1"/>
          <p:nvPr/>
        </p:nvSpPr>
        <p:spPr bwMode="gray">
          <a:xfrm>
            <a:off x="7977845" y="2571463"/>
            <a:ext cx="3085616" cy="930260"/>
          </a:xfrm>
          <a:prstGeom prst="rect">
            <a:avLst/>
          </a:prstGeom>
        </p:spPr>
        <p:txBody>
          <a:bodyPr wrap="square" lIns="45720" tIns="45720" rIns="45720" bIns="45720" rtlCol="0">
            <a:noAutofit/>
          </a:bodyPr>
          <a:lstStyle/>
          <a:p>
            <a:pPr algn="l">
              <a:lnSpc>
                <a:spcPct val="90000"/>
              </a:lnSpc>
              <a:spcBef>
                <a:spcPts val="1000"/>
              </a:spcBef>
            </a:pPr>
            <a:r>
              <a:rPr lang="en-GB" sz="1600">
                <a:ea typeface="Lato"/>
                <a:cs typeface="Lato"/>
              </a:rPr>
              <a:t>Top scorers from 5/33 terms were included in the shortlist.</a:t>
            </a:r>
          </a:p>
        </p:txBody>
      </p:sp>
      <p:sp>
        <p:nvSpPr>
          <p:cNvPr id="269" name="TextBox 268">
            <a:extLst>
              <a:ext uri="{FF2B5EF4-FFF2-40B4-BE49-F238E27FC236}">
                <a16:creationId xmlns:a16="http://schemas.microsoft.com/office/drawing/2014/main" id="{241DA2E0-4743-EBE1-105B-88C89CFDF05C}"/>
              </a:ext>
            </a:extLst>
          </p:cNvPr>
          <p:cNvSpPr txBox="1"/>
          <p:nvPr/>
        </p:nvSpPr>
        <p:spPr bwMode="gray">
          <a:xfrm>
            <a:off x="7977844" y="4998090"/>
            <a:ext cx="3085616" cy="530573"/>
          </a:xfrm>
          <a:prstGeom prst="rect">
            <a:avLst/>
          </a:prstGeom>
        </p:spPr>
        <p:txBody>
          <a:bodyPr wrap="square" lIns="45720" tIns="45720" rIns="45720" bIns="45720" rtlCol="0">
            <a:noAutofit/>
          </a:bodyPr>
          <a:lstStyle/>
          <a:p>
            <a:pPr algn="l">
              <a:lnSpc>
                <a:spcPct val="90000"/>
              </a:lnSpc>
              <a:spcBef>
                <a:spcPts val="1000"/>
              </a:spcBef>
            </a:pPr>
            <a:r>
              <a:rPr lang="en-GB" sz="1600"/>
              <a:t>Top scorers from 7/73 terms were included in the shortlist.</a:t>
            </a:r>
          </a:p>
        </p:txBody>
      </p:sp>
      <p:sp>
        <p:nvSpPr>
          <p:cNvPr id="270" name="TextBox 269">
            <a:extLst>
              <a:ext uri="{FF2B5EF4-FFF2-40B4-BE49-F238E27FC236}">
                <a16:creationId xmlns:a16="http://schemas.microsoft.com/office/drawing/2014/main" id="{6050CCB1-14DE-24E5-F3F0-E9065739A093}"/>
              </a:ext>
            </a:extLst>
          </p:cNvPr>
          <p:cNvSpPr txBox="1"/>
          <p:nvPr/>
        </p:nvSpPr>
        <p:spPr bwMode="gray">
          <a:xfrm>
            <a:off x="7980647" y="3781274"/>
            <a:ext cx="3305759" cy="530573"/>
          </a:xfrm>
          <a:prstGeom prst="rect">
            <a:avLst/>
          </a:prstGeom>
        </p:spPr>
        <p:txBody>
          <a:bodyPr wrap="square" lIns="45720" tIns="45720" rIns="45720" bIns="45720" rtlCol="0">
            <a:noAutofit/>
          </a:bodyPr>
          <a:lstStyle/>
          <a:p>
            <a:pPr algn="l">
              <a:lnSpc>
                <a:spcPct val="90000"/>
              </a:lnSpc>
              <a:spcBef>
                <a:spcPts val="1000"/>
              </a:spcBef>
            </a:pPr>
            <a:r>
              <a:rPr lang="en-GB" sz="1600">
                <a:ea typeface="Lato"/>
                <a:cs typeface="Lato"/>
              </a:rPr>
              <a:t>Top scorers from 5/106 terms were included in the shortlist.</a:t>
            </a:r>
          </a:p>
        </p:txBody>
      </p:sp>
    </p:spTree>
    <p:extLst>
      <p:ext uri="{BB962C8B-B14F-4D97-AF65-F5344CB8AC3E}">
        <p14:creationId xmlns:p14="http://schemas.microsoft.com/office/powerpoint/2010/main" val="368802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6629-AA7D-E783-54C5-D04697ED4297}"/>
              </a:ext>
            </a:extLst>
          </p:cNvPr>
          <p:cNvSpPr>
            <a:spLocks noGrp="1"/>
          </p:cNvSpPr>
          <p:nvPr>
            <p:ph type="title"/>
          </p:nvPr>
        </p:nvSpPr>
        <p:spPr/>
        <p:txBody>
          <a:bodyPr/>
          <a:lstStyle/>
          <a:p>
            <a:r>
              <a:rPr lang="en-GB"/>
              <a:t>Your Requirements</a:t>
            </a:r>
          </a:p>
        </p:txBody>
      </p:sp>
      <p:sp>
        <p:nvSpPr>
          <p:cNvPr id="7" name="Subtitle 6">
            <a:extLst>
              <a:ext uri="{FF2B5EF4-FFF2-40B4-BE49-F238E27FC236}">
                <a16:creationId xmlns:a16="http://schemas.microsoft.com/office/drawing/2014/main" id="{97AC8537-0A51-A75E-B604-00820F670102}"/>
              </a:ext>
            </a:extLst>
          </p:cNvPr>
          <p:cNvSpPr>
            <a:spLocks noGrp="1"/>
          </p:cNvSpPr>
          <p:nvPr>
            <p:ph type="subTitle" idx="19"/>
          </p:nvPr>
        </p:nvSpPr>
        <p:spPr/>
        <p:txBody>
          <a:bodyPr/>
          <a:lstStyle/>
          <a:p>
            <a:r>
              <a:rPr lang="en-GB"/>
              <a:t>INSIGHTS and EVIDENCE …. Which specialists (KOLs) have an interest within psoriasis and are shaping current and future developments?</a:t>
            </a:r>
          </a:p>
          <a:p>
            <a:pPr>
              <a:buNone/>
            </a:pPr>
            <a:endParaRPr lang="en-GB"/>
          </a:p>
        </p:txBody>
      </p:sp>
      <p:sp>
        <p:nvSpPr>
          <p:cNvPr id="6" name="Content Placeholder 5">
            <a:extLst>
              <a:ext uri="{FF2B5EF4-FFF2-40B4-BE49-F238E27FC236}">
                <a16:creationId xmlns:a16="http://schemas.microsoft.com/office/drawing/2014/main" id="{540EFF1B-835A-137D-38D9-50791A9E0FCE}"/>
              </a:ext>
            </a:extLst>
          </p:cNvPr>
          <p:cNvSpPr>
            <a:spLocks noGrp="1"/>
          </p:cNvSpPr>
          <p:nvPr>
            <p:ph idx="1"/>
          </p:nvPr>
        </p:nvSpPr>
        <p:spPr/>
        <p:txBody>
          <a:bodyPr/>
          <a:lstStyle/>
          <a:p>
            <a:pPr marL="0" indent="0">
              <a:buNone/>
            </a:pPr>
            <a:r>
              <a:rPr lang="en-GB"/>
              <a:t>Key questions to address include:</a:t>
            </a:r>
          </a:p>
          <a:p>
            <a:pPr>
              <a:spcBef>
                <a:spcPts val="600"/>
              </a:spcBef>
            </a:pPr>
            <a:r>
              <a:rPr lang="en-GB" sz="1800"/>
              <a:t>Who are the key influencers in the area?</a:t>
            </a:r>
          </a:p>
          <a:p>
            <a:pPr>
              <a:spcBef>
                <a:spcPts val="600"/>
              </a:spcBef>
            </a:pPr>
            <a:r>
              <a:rPr lang="en-GB" sz="1800"/>
              <a:t>Who are the main influencers (KOLs) by country &amp; specialty?</a:t>
            </a:r>
          </a:p>
          <a:p>
            <a:pPr>
              <a:spcBef>
                <a:spcPts val="600"/>
              </a:spcBef>
            </a:pPr>
            <a:r>
              <a:rPr lang="en-GB" sz="1800"/>
              <a:t>Who publishes in key MeSH terms?</a:t>
            </a:r>
          </a:p>
          <a:p>
            <a:pPr>
              <a:spcBef>
                <a:spcPts val="600"/>
              </a:spcBef>
            </a:pPr>
            <a:r>
              <a:rPr lang="en-GB" sz="1800"/>
              <a:t>Which individuals/specialists offer the greatest investment potential?</a:t>
            </a:r>
          </a:p>
          <a:p>
            <a:pPr>
              <a:spcBef>
                <a:spcPts val="600"/>
              </a:spcBef>
            </a:pPr>
            <a:r>
              <a:rPr lang="en-GB" sz="1800"/>
              <a:t>Who is involved in regulatory/economic evaluation and guidance/pathways in the target countries?</a:t>
            </a:r>
          </a:p>
          <a:p>
            <a:pPr>
              <a:spcBef>
                <a:spcPts val="600"/>
              </a:spcBef>
            </a:pPr>
            <a:r>
              <a:rPr lang="en-GB" sz="1800"/>
              <a:t>Who has a voice in policy, market access &amp; procurement?</a:t>
            </a:r>
          </a:p>
          <a:p>
            <a:pPr>
              <a:spcBef>
                <a:spcPts val="600"/>
              </a:spcBef>
            </a:pPr>
            <a:r>
              <a:rPr lang="en-GB" sz="1800"/>
              <a:t>Who are the relevant Professional/Advocacy groups and which KOLs are working with them?</a:t>
            </a:r>
          </a:p>
          <a:p>
            <a:pPr>
              <a:spcBef>
                <a:spcPts val="600"/>
              </a:spcBef>
            </a:pPr>
            <a:r>
              <a:rPr lang="en-GB" sz="1800"/>
              <a:t>Which KOLs are disseminating information on clinical/scientific content in alignment with Leo Pharma brands?</a:t>
            </a:r>
          </a:p>
          <a:p>
            <a:pPr>
              <a:spcBef>
                <a:spcPts val="600"/>
              </a:spcBef>
            </a:pPr>
            <a:r>
              <a:rPr lang="en-GB" sz="1800"/>
              <a:t>Which KOLs would be willing to engage with Leo Pharma for future projects related to your key platforms/topics?</a:t>
            </a:r>
          </a:p>
          <a:p>
            <a:pPr>
              <a:spcBef>
                <a:spcPts val="600"/>
              </a:spcBef>
            </a:pPr>
            <a:r>
              <a:rPr lang="en-GB" sz="1800"/>
              <a:t>Helps direct Corporate strategy with diversity and inclusion</a:t>
            </a:r>
          </a:p>
          <a:p>
            <a:endParaRPr lang="en-GB"/>
          </a:p>
        </p:txBody>
      </p:sp>
      <p:sp>
        <p:nvSpPr>
          <p:cNvPr id="4" name="Date Placeholder 3">
            <a:extLst>
              <a:ext uri="{FF2B5EF4-FFF2-40B4-BE49-F238E27FC236}">
                <a16:creationId xmlns:a16="http://schemas.microsoft.com/office/drawing/2014/main" id="{AD1785FD-1BEF-0B7E-6476-30814E91F0D7}"/>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6C6F6FA8-BE52-7F9B-061F-185227CA0421}"/>
              </a:ext>
            </a:extLst>
          </p:cNvPr>
          <p:cNvSpPr>
            <a:spLocks noGrp="1"/>
          </p:cNvSpPr>
          <p:nvPr>
            <p:ph type="sldNum" sz="quarter" idx="22"/>
          </p:nvPr>
        </p:nvSpPr>
        <p:spPr/>
        <p:txBody>
          <a:bodyPr/>
          <a:lstStyle/>
          <a:p>
            <a:fld id="{24C8C45C-947F-4981-8B3F-4F32E973C901}" type="slidenum">
              <a:rPr lang="en-US" smtClean="0"/>
              <a:pPr/>
              <a:t>5</a:t>
            </a:fld>
            <a:endParaRPr lang="en-US"/>
          </a:p>
        </p:txBody>
      </p:sp>
    </p:spTree>
    <p:extLst>
      <p:ext uri="{BB962C8B-B14F-4D97-AF65-F5344CB8AC3E}">
        <p14:creationId xmlns:p14="http://schemas.microsoft.com/office/powerpoint/2010/main" val="3227964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4E3694-55B7-166D-1703-47BB5051D354}"/>
              </a:ext>
            </a:extLst>
          </p:cNvPr>
          <p:cNvSpPr>
            <a:spLocks noGrp="1"/>
          </p:cNvSpPr>
          <p:nvPr>
            <p:ph type="title"/>
          </p:nvPr>
        </p:nvSpPr>
        <p:spPr/>
        <p:txBody>
          <a:bodyPr/>
          <a:lstStyle/>
          <a:p>
            <a:r>
              <a:rPr lang="en-GB"/>
              <a:t>Shortlist Results</a:t>
            </a:r>
          </a:p>
        </p:txBody>
      </p:sp>
      <p:sp>
        <p:nvSpPr>
          <p:cNvPr id="7" name="Subtitle 6">
            <a:extLst>
              <a:ext uri="{FF2B5EF4-FFF2-40B4-BE49-F238E27FC236}">
                <a16:creationId xmlns:a16="http://schemas.microsoft.com/office/drawing/2014/main" id="{6BB8D9C4-901A-ABEF-F9B9-7F6438646AD4}"/>
              </a:ext>
            </a:extLst>
          </p:cNvPr>
          <p:cNvSpPr>
            <a:spLocks noGrp="1"/>
          </p:cNvSpPr>
          <p:nvPr>
            <p:ph type="subTitle" idx="19"/>
          </p:nvPr>
        </p:nvSpPr>
        <p:spPr/>
        <p:txBody>
          <a:bodyPr/>
          <a:lstStyle/>
          <a:p>
            <a:r>
              <a:rPr lang="en-GB"/>
              <a:t>Step 3</a:t>
            </a:r>
          </a:p>
        </p:txBody>
      </p:sp>
      <p:sp>
        <p:nvSpPr>
          <p:cNvPr id="4" name="Date Placeholder 3">
            <a:extLst>
              <a:ext uri="{FF2B5EF4-FFF2-40B4-BE49-F238E27FC236}">
                <a16:creationId xmlns:a16="http://schemas.microsoft.com/office/drawing/2014/main" id="{DD1C08F0-0511-5248-78C6-88A0FB8ADFC0}"/>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DBCD3F14-4049-36CD-1B78-5FDCD37E4E2F}"/>
              </a:ext>
            </a:extLst>
          </p:cNvPr>
          <p:cNvSpPr>
            <a:spLocks noGrp="1"/>
          </p:cNvSpPr>
          <p:nvPr>
            <p:ph type="sldNum" sz="quarter" idx="22"/>
          </p:nvPr>
        </p:nvSpPr>
        <p:spPr/>
        <p:txBody>
          <a:bodyPr/>
          <a:lstStyle/>
          <a:p>
            <a:fld id="{24C8C45C-947F-4981-8B3F-4F32E973C901}" type="slidenum">
              <a:rPr lang="en-US" smtClean="0"/>
              <a:pPr/>
              <a:t>50</a:t>
            </a:fld>
            <a:endParaRPr lang="en-US"/>
          </a:p>
        </p:txBody>
      </p:sp>
      <p:sp>
        <p:nvSpPr>
          <p:cNvPr id="8" name="Content Placeholder 7">
            <a:extLst>
              <a:ext uri="{FF2B5EF4-FFF2-40B4-BE49-F238E27FC236}">
                <a16:creationId xmlns:a16="http://schemas.microsoft.com/office/drawing/2014/main" id="{4A58470A-9F8B-2570-4C12-39D33294F00C}"/>
              </a:ext>
            </a:extLst>
          </p:cNvPr>
          <p:cNvSpPr>
            <a:spLocks noGrp="1"/>
          </p:cNvSpPr>
          <p:nvPr>
            <p:ph idx="1"/>
          </p:nvPr>
        </p:nvSpPr>
        <p:spPr>
          <a:xfrm>
            <a:off x="10414534" y="2377440"/>
            <a:ext cx="1297007" cy="3187100"/>
          </a:xfrm>
        </p:spPr>
        <p:txBody>
          <a:bodyPr/>
          <a:lstStyle/>
          <a:p>
            <a:pPr marL="0" indent="0">
              <a:buNone/>
            </a:pPr>
            <a:r>
              <a:rPr lang="en-GB" sz="1600"/>
              <a:t>The initial shortlist using high scoring and publishing within specific MeSH terms provided 68 stakeholders, with the countries and specialties visualised in the charts.</a:t>
            </a:r>
          </a:p>
        </p:txBody>
      </p:sp>
      <p:graphicFrame>
        <p:nvGraphicFramePr>
          <p:cNvPr id="9" name="Chart 8">
            <a:extLst>
              <a:ext uri="{FF2B5EF4-FFF2-40B4-BE49-F238E27FC236}">
                <a16:creationId xmlns:a16="http://schemas.microsoft.com/office/drawing/2014/main" id="{C5009722-1265-C4C8-E742-556A3A17801F}"/>
              </a:ext>
            </a:extLst>
          </p:cNvPr>
          <p:cNvGraphicFramePr>
            <a:graphicFrameLocks/>
          </p:cNvGraphicFramePr>
          <p:nvPr>
            <p:extLst>
              <p:ext uri="{D42A27DB-BD31-4B8C-83A1-F6EECF244321}">
                <p14:modId xmlns:p14="http://schemas.microsoft.com/office/powerpoint/2010/main" val="3709499012"/>
              </p:ext>
            </p:extLst>
          </p:nvPr>
        </p:nvGraphicFramePr>
        <p:xfrm>
          <a:off x="364955" y="1738842"/>
          <a:ext cx="4732522" cy="39099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6D1F0BC3-831E-DD28-352F-935DC0FC9646}"/>
              </a:ext>
            </a:extLst>
          </p:cNvPr>
          <p:cNvGraphicFramePr>
            <a:graphicFrameLocks/>
          </p:cNvGraphicFramePr>
          <p:nvPr>
            <p:extLst>
              <p:ext uri="{D42A27DB-BD31-4B8C-83A1-F6EECF244321}">
                <p14:modId xmlns:p14="http://schemas.microsoft.com/office/powerpoint/2010/main" val="4080123540"/>
              </p:ext>
            </p:extLst>
          </p:nvPr>
        </p:nvGraphicFramePr>
        <p:xfrm>
          <a:off x="5097477" y="1738841"/>
          <a:ext cx="5075822" cy="39099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992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A9CF65-87CC-B567-AC9A-17F7152CBB21}"/>
              </a:ext>
            </a:extLst>
          </p:cNvPr>
          <p:cNvSpPr>
            <a:spLocks noGrp="1"/>
          </p:cNvSpPr>
          <p:nvPr>
            <p:ph type="title"/>
          </p:nvPr>
        </p:nvSpPr>
        <p:spPr/>
        <p:txBody>
          <a:bodyPr/>
          <a:lstStyle/>
          <a:p>
            <a:r>
              <a:rPr lang="en-GB"/>
              <a:t>Crossover Analysis</a:t>
            </a:r>
          </a:p>
        </p:txBody>
      </p:sp>
      <p:sp>
        <p:nvSpPr>
          <p:cNvPr id="8" name="Subtitle 7">
            <a:extLst>
              <a:ext uri="{FF2B5EF4-FFF2-40B4-BE49-F238E27FC236}">
                <a16:creationId xmlns:a16="http://schemas.microsoft.com/office/drawing/2014/main" id="{6F042A54-B78A-CB34-3AFD-E6A97F660FF4}"/>
              </a:ext>
            </a:extLst>
          </p:cNvPr>
          <p:cNvSpPr>
            <a:spLocks noGrp="1"/>
          </p:cNvSpPr>
          <p:nvPr>
            <p:ph type="subTitle" idx="19"/>
          </p:nvPr>
        </p:nvSpPr>
        <p:spPr/>
        <p:txBody>
          <a:bodyPr/>
          <a:lstStyle/>
          <a:p>
            <a:r>
              <a:rPr lang="en-GB"/>
              <a:t>Step 4</a:t>
            </a:r>
          </a:p>
        </p:txBody>
      </p:sp>
      <p:sp>
        <p:nvSpPr>
          <p:cNvPr id="6" name="Content Placeholder 5">
            <a:extLst>
              <a:ext uri="{FF2B5EF4-FFF2-40B4-BE49-F238E27FC236}">
                <a16:creationId xmlns:a16="http://schemas.microsoft.com/office/drawing/2014/main" id="{19F0C71A-14B1-FE50-7FF0-F45CA1DCB226}"/>
              </a:ext>
            </a:extLst>
          </p:cNvPr>
          <p:cNvSpPr>
            <a:spLocks noGrp="1"/>
          </p:cNvSpPr>
          <p:nvPr>
            <p:ph sz="half" idx="1"/>
          </p:nvPr>
        </p:nvSpPr>
        <p:spPr/>
        <p:txBody>
          <a:bodyPr/>
          <a:lstStyle/>
          <a:p>
            <a:r>
              <a:rPr lang="en-GB"/>
              <a:t>Due to the large crossover of the top scoring KOLs between the 3 projects we lowered the recommendation level of some KOLs who received a CHE in-depth profile or who were recommended as part of the AD feedback.</a:t>
            </a:r>
          </a:p>
          <a:p>
            <a:endParaRPr lang="en-GB"/>
          </a:p>
          <a:p>
            <a:r>
              <a:rPr lang="en-GB"/>
              <a:t>Following this we conducted an additional search to highlight those KOLs with a focus on psoriasis that potentially scored lower in the data.</a:t>
            </a:r>
          </a:p>
          <a:p>
            <a:pPr marL="0" indent="0">
              <a:buNone/>
            </a:pPr>
            <a:endParaRPr lang="en-GB"/>
          </a:p>
          <a:p>
            <a:pPr marL="0" indent="0">
              <a:buNone/>
            </a:pPr>
            <a:endParaRPr lang="en-GB"/>
          </a:p>
        </p:txBody>
      </p:sp>
      <p:sp>
        <p:nvSpPr>
          <p:cNvPr id="4" name="Date Placeholder 3">
            <a:extLst>
              <a:ext uri="{FF2B5EF4-FFF2-40B4-BE49-F238E27FC236}">
                <a16:creationId xmlns:a16="http://schemas.microsoft.com/office/drawing/2014/main" id="{9954BF7A-7D1C-CF4F-E22B-A900EC2EE812}"/>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2ADB0C2A-FDA1-2BC8-4307-A25D0F529768}"/>
              </a:ext>
            </a:extLst>
          </p:cNvPr>
          <p:cNvSpPr>
            <a:spLocks noGrp="1"/>
          </p:cNvSpPr>
          <p:nvPr>
            <p:ph type="sldNum" sz="quarter" idx="22"/>
          </p:nvPr>
        </p:nvSpPr>
        <p:spPr/>
        <p:txBody>
          <a:bodyPr/>
          <a:lstStyle/>
          <a:p>
            <a:fld id="{24C8C45C-947F-4981-8B3F-4F32E973C901}" type="slidenum">
              <a:rPr lang="en-US" smtClean="0"/>
              <a:pPr/>
              <a:t>51</a:t>
            </a:fld>
            <a:endParaRPr lang="en-US"/>
          </a:p>
        </p:txBody>
      </p:sp>
      <p:pic>
        <p:nvPicPr>
          <p:cNvPr id="11" name="Content Placeholder 10" descr="Shuffle with solid fill">
            <a:extLst>
              <a:ext uri="{FF2B5EF4-FFF2-40B4-BE49-F238E27FC236}">
                <a16:creationId xmlns:a16="http://schemas.microsoft.com/office/drawing/2014/main" id="{0E384E0C-65E9-55CA-CC13-DAEDEEBBFA5A}"/>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8232559" y="2093495"/>
            <a:ext cx="2435191" cy="2435191"/>
          </a:xfrm>
        </p:spPr>
      </p:pic>
    </p:spTree>
    <p:extLst>
      <p:ext uri="{BB962C8B-B14F-4D97-AF65-F5344CB8AC3E}">
        <p14:creationId xmlns:p14="http://schemas.microsoft.com/office/powerpoint/2010/main" val="2987150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DAFE6A-6793-2501-9846-5C342CF1D9F8}"/>
              </a:ext>
            </a:extLst>
          </p:cNvPr>
          <p:cNvSpPr>
            <a:spLocks noGrp="1"/>
          </p:cNvSpPr>
          <p:nvPr>
            <p:ph type="title"/>
          </p:nvPr>
        </p:nvSpPr>
        <p:spPr/>
        <p:txBody>
          <a:bodyPr/>
          <a:lstStyle/>
          <a:p>
            <a:r>
              <a:rPr lang="en-GB"/>
              <a:t>Recommendation Breakdown</a:t>
            </a:r>
          </a:p>
        </p:txBody>
      </p:sp>
      <p:sp>
        <p:nvSpPr>
          <p:cNvPr id="7" name="Subtitle 6">
            <a:extLst>
              <a:ext uri="{FF2B5EF4-FFF2-40B4-BE49-F238E27FC236}">
                <a16:creationId xmlns:a16="http://schemas.microsoft.com/office/drawing/2014/main" id="{EB5CDAAA-A9EA-EC53-E209-8204C92E308B}"/>
              </a:ext>
            </a:extLst>
          </p:cNvPr>
          <p:cNvSpPr>
            <a:spLocks noGrp="1"/>
          </p:cNvSpPr>
          <p:nvPr>
            <p:ph type="subTitle" idx="19"/>
          </p:nvPr>
        </p:nvSpPr>
        <p:spPr/>
        <p:txBody>
          <a:bodyPr/>
          <a:lstStyle/>
          <a:p>
            <a:r>
              <a:rPr lang="en-GB"/>
              <a:t>Step 5</a:t>
            </a:r>
          </a:p>
        </p:txBody>
      </p:sp>
      <p:sp>
        <p:nvSpPr>
          <p:cNvPr id="4" name="Date Placeholder 3">
            <a:extLst>
              <a:ext uri="{FF2B5EF4-FFF2-40B4-BE49-F238E27FC236}">
                <a16:creationId xmlns:a16="http://schemas.microsoft.com/office/drawing/2014/main" id="{D441A23C-9ED3-97D7-E9C1-23F5B23233C3}"/>
              </a:ext>
            </a:extLst>
          </p:cNvPr>
          <p:cNvSpPr>
            <a:spLocks noGrp="1"/>
          </p:cNvSpPr>
          <p:nvPr>
            <p:ph type="dt" sz="half" idx="20"/>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D5D050EF-5E4A-80F6-08D2-64C57DFA7437}"/>
              </a:ext>
            </a:extLst>
          </p:cNvPr>
          <p:cNvSpPr>
            <a:spLocks noGrp="1"/>
          </p:cNvSpPr>
          <p:nvPr>
            <p:ph type="sldNum" sz="quarter" idx="22"/>
          </p:nvPr>
        </p:nvSpPr>
        <p:spPr/>
        <p:txBody>
          <a:bodyPr/>
          <a:lstStyle/>
          <a:p>
            <a:fld id="{24C8C45C-947F-4981-8B3F-4F32E973C901}" type="slidenum">
              <a:rPr lang="en-US" smtClean="0"/>
              <a:pPr/>
              <a:t>52</a:t>
            </a:fld>
            <a:endParaRPr lang="en-US"/>
          </a:p>
        </p:txBody>
      </p:sp>
      <p:graphicFrame>
        <p:nvGraphicFramePr>
          <p:cNvPr id="6" name="Chart 5">
            <a:extLst>
              <a:ext uri="{FF2B5EF4-FFF2-40B4-BE49-F238E27FC236}">
                <a16:creationId xmlns:a16="http://schemas.microsoft.com/office/drawing/2014/main" id="{D19F4778-D986-E970-58BE-2FAF69F0CC8B}"/>
              </a:ext>
            </a:extLst>
          </p:cNvPr>
          <p:cNvGraphicFramePr>
            <a:graphicFrameLocks/>
          </p:cNvGraphicFramePr>
          <p:nvPr>
            <p:extLst>
              <p:ext uri="{D42A27DB-BD31-4B8C-83A1-F6EECF244321}">
                <p14:modId xmlns:p14="http://schemas.microsoft.com/office/powerpoint/2010/main" val="3470541751"/>
              </p:ext>
            </p:extLst>
          </p:nvPr>
        </p:nvGraphicFramePr>
        <p:xfrm>
          <a:off x="144378" y="1738842"/>
          <a:ext cx="4427621" cy="3988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36FEEB3-56A4-319B-23CE-26EEE01C0FAF}"/>
              </a:ext>
            </a:extLst>
          </p:cNvPr>
          <p:cNvGraphicFramePr>
            <a:graphicFrameLocks/>
          </p:cNvGraphicFramePr>
          <p:nvPr>
            <p:extLst>
              <p:ext uri="{D42A27DB-BD31-4B8C-83A1-F6EECF244321}">
                <p14:modId xmlns:p14="http://schemas.microsoft.com/office/powerpoint/2010/main" val="2929906562"/>
              </p:ext>
            </p:extLst>
          </p:nvPr>
        </p:nvGraphicFramePr>
        <p:xfrm>
          <a:off x="4571999" y="1832688"/>
          <a:ext cx="5157538" cy="38943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45B6DE5-FF88-4805-4AB3-36A16CBCD9AF}"/>
              </a:ext>
            </a:extLst>
          </p:cNvPr>
          <p:cNvSpPr txBox="1"/>
          <p:nvPr/>
        </p:nvSpPr>
        <p:spPr>
          <a:xfrm>
            <a:off x="9962147" y="2190638"/>
            <a:ext cx="1581851" cy="1723549"/>
          </a:xfrm>
          <a:prstGeom prst="rect">
            <a:avLst/>
          </a:prstGeom>
          <a:noFill/>
        </p:spPr>
        <p:txBody>
          <a:bodyPr wrap="square" lIns="0" tIns="0" rIns="0" bIns="0" rtlCol="0">
            <a:spAutoFit/>
          </a:bodyPr>
          <a:lstStyle/>
          <a:p>
            <a:pPr algn="l"/>
            <a:r>
              <a:rPr lang="en-GB" sz="1600">
                <a:solidFill>
                  <a:schemeClr val="tx1"/>
                </a:solidFill>
              </a:rPr>
              <a:t>From the shortlist and further analysis, the recommendations, back-ups and rising stars were selected.</a:t>
            </a:r>
          </a:p>
        </p:txBody>
      </p:sp>
    </p:spTree>
    <p:extLst>
      <p:ext uri="{BB962C8B-B14F-4D97-AF65-F5344CB8AC3E}">
        <p14:creationId xmlns:p14="http://schemas.microsoft.com/office/powerpoint/2010/main" val="3806694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7D3F8A-9211-7E36-4503-BEC224AFBD30}"/>
              </a:ext>
            </a:extLst>
          </p:cNvPr>
          <p:cNvSpPr>
            <a:spLocks noGrp="1"/>
          </p:cNvSpPr>
          <p:nvPr>
            <p:ph type="title"/>
          </p:nvPr>
        </p:nvSpPr>
        <p:spPr/>
        <p:txBody>
          <a:bodyPr/>
          <a:lstStyle/>
          <a:p>
            <a:r>
              <a:rPr lang="en-GB"/>
              <a:t>Thank you</a:t>
            </a:r>
          </a:p>
        </p:txBody>
      </p:sp>
      <p:sp>
        <p:nvSpPr>
          <p:cNvPr id="6" name="Text Placeholder 5">
            <a:extLst>
              <a:ext uri="{FF2B5EF4-FFF2-40B4-BE49-F238E27FC236}">
                <a16:creationId xmlns:a16="http://schemas.microsoft.com/office/drawing/2014/main" id="{AEC7F872-E3C9-4E00-5789-B128553C97FC}"/>
              </a:ext>
            </a:extLst>
          </p:cNvPr>
          <p:cNvSpPr>
            <a:spLocks noGrp="1"/>
          </p:cNvSpPr>
          <p:nvPr>
            <p:ph type="body" sz="quarter" idx="13"/>
          </p:nvPr>
        </p:nvSpPr>
        <p:spPr/>
        <p:txBody>
          <a:bodyPr/>
          <a:lstStyle/>
          <a:p>
            <a:r>
              <a:rPr lang="en-GB"/>
              <a:t>Psoriasis Stakeholder Mapping – UK &amp; Ireland</a:t>
            </a:r>
          </a:p>
        </p:txBody>
      </p:sp>
      <p:sp>
        <p:nvSpPr>
          <p:cNvPr id="4" name="Date Placeholder 3">
            <a:extLst>
              <a:ext uri="{FF2B5EF4-FFF2-40B4-BE49-F238E27FC236}">
                <a16:creationId xmlns:a16="http://schemas.microsoft.com/office/drawing/2014/main" id="{37F98DA4-9B46-78D7-5384-50D3483F2972}"/>
              </a:ext>
            </a:extLst>
          </p:cNvPr>
          <p:cNvSpPr>
            <a:spLocks noGrp="1"/>
          </p:cNvSpPr>
          <p:nvPr>
            <p:ph type="dt" sz="half" idx="14"/>
          </p:nvPr>
        </p:nvSpPr>
        <p:spPr/>
        <p:txBody>
          <a:bodyPr/>
          <a:lstStyle/>
          <a:p>
            <a:fld id="{10599189-DDB9-451E-9965-CC4497159C3F}" type="datetime4">
              <a:rPr lang="en-US" smtClean="0"/>
              <a:t>June 17, 2025</a:t>
            </a:fld>
            <a:endParaRPr lang="en-US"/>
          </a:p>
        </p:txBody>
      </p:sp>
      <p:sp>
        <p:nvSpPr>
          <p:cNvPr id="3" name="Slide Number Placeholder 2">
            <a:extLst>
              <a:ext uri="{FF2B5EF4-FFF2-40B4-BE49-F238E27FC236}">
                <a16:creationId xmlns:a16="http://schemas.microsoft.com/office/drawing/2014/main" id="{8FF94637-9E25-E719-7278-72AE0A9E50D7}"/>
              </a:ext>
            </a:extLst>
          </p:cNvPr>
          <p:cNvSpPr>
            <a:spLocks noGrp="1"/>
          </p:cNvSpPr>
          <p:nvPr>
            <p:ph type="sldNum" sz="quarter" idx="16"/>
          </p:nvPr>
        </p:nvSpPr>
        <p:spPr/>
        <p:txBody>
          <a:bodyPr/>
          <a:lstStyle/>
          <a:p>
            <a:fld id="{24C8C45C-947F-4981-8B3F-4F32E973C901}" type="slidenum">
              <a:rPr lang="en-US" smtClean="0"/>
              <a:pPr/>
              <a:t>53</a:t>
            </a:fld>
            <a:endParaRPr lang="en-US"/>
          </a:p>
        </p:txBody>
      </p:sp>
    </p:spTree>
    <p:extLst>
      <p:ext uri="{BB962C8B-B14F-4D97-AF65-F5344CB8AC3E}">
        <p14:creationId xmlns:p14="http://schemas.microsoft.com/office/powerpoint/2010/main" val="120173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720509-6567-6184-ACF2-44C5EBE3F872}"/>
              </a:ext>
            </a:extLst>
          </p:cNvPr>
          <p:cNvSpPr>
            <a:spLocks noGrp="1"/>
          </p:cNvSpPr>
          <p:nvPr>
            <p:ph type="dt" sz="half" idx="1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14AD0A17-8870-63CC-FD8B-F6FA8BD932AB}"/>
              </a:ext>
            </a:extLst>
          </p:cNvPr>
          <p:cNvSpPr>
            <a:spLocks noGrp="1"/>
          </p:cNvSpPr>
          <p:nvPr>
            <p:ph type="sldNum" sz="quarter" idx="12"/>
          </p:nvPr>
        </p:nvSpPr>
        <p:spPr/>
        <p:txBody>
          <a:bodyPr/>
          <a:lstStyle/>
          <a:p>
            <a:fld id="{24C8C45C-947F-4981-8B3F-4F32E973C901}" type="slidenum">
              <a:rPr lang="en-US" smtClean="0"/>
              <a:pPr/>
              <a:t>6</a:t>
            </a:fld>
            <a:endParaRPr lang="en-US"/>
          </a:p>
        </p:txBody>
      </p:sp>
      <p:sp>
        <p:nvSpPr>
          <p:cNvPr id="6" name="Title 5">
            <a:extLst>
              <a:ext uri="{FF2B5EF4-FFF2-40B4-BE49-F238E27FC236}">
                <a16:creationId xmlns:a16="http://schemas.microsoft.com/office/drawing/2014/main" id="{001909FE-F62B-4929-C08E-1AF274C91149}"/>
              </a:ext>
            </a:extLst>
          </p:cNvPr>
          <p:cNvSpPr>
            <a:spLocks noGrp="1"/>
          </p:cNvSpPr>
          <p:nvPr>
            <p:ph type="title"/>
          </p:nvPr>
        </p:nvSpPr>
        <p:spPr/>
        <p:txBody>
          <a:bodyPr/>
          <a:lstStyle/>
          <a:p>
            <a:r>
              <a:rPr lang="en-GB"/>
              <a:t>Data Collection Methodology</a:t>
            </a:r>
          </a:p>
        </p:txBody>
      </p:sp>
    </p:spTree>
    <p:extLst>
      <p:ext uri="{BB962C8B-B14F-4D97-AF65-F5344CB8AC3E}">
        <p14:creationId xmlns:p14="http://schemas.microsoft.com/office/powerpoint/2010/main" val="136216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1EC17B-ECEC-915B-954F-B1D78B883479}"/>
              </a:ext>
            </a:extLst>
          </p:cNvPr>
          <p:cNvSpPr>
            <a:spLocks noGrp="1"/>
          </p:cNvSpPr>
          <p:nvPr>
            <p:ph type="title"/>
          </p:nvPr>
        </p:nvSpPr>
        <p:spPr/>
        <p:txBody>
          <a:bodyPr/>
          <a:lstStyle/>
          <a:p>
            <a:r>
              <a:rPr lang="en-GB"/>
              <a:t>Project Process</a:t>
            </a:r>
          </a:p>
        </p:txBody>
      </p:sp>
      <p:sp>
        <p:nvSpPr>
          <p:cNvPr id="3" name="Subtitle 2">
            <a:extLst>
              <a:ext uri="{FF2B5EF4-FFF2-40B4-BE49-F238E27FC236}">
                <a16:creationId xmlns:a16="http://schemas.microsoft.com/office/drawing/2014/main" id="{32977BA6-7F5B-D767-F5BB-AB4C853EBDA8}"/>
              </a:ext>
            </a:extLst>
          </p:cNvPr>
          <p:cNvSpPr>
            <a:spLocks noGrp="1"/>
          </p:cNvSpPr>
          <p:nvPr>
            <p:ph type="subTitle" idx="19"/>
          </p:nvPr>
        </p:nvSpPr>
        <p:spPr/>
        <p:txBody>
          <a:bodyPr/>
          <a:lstStyle/>
          <a:p>
            <a:r>
              <a:rPr lang="en-GB"/>
              <a:t>We help you achieve your objectives from stakeholder identification, to full engagement strategy</a:t>
            </a:r>
            <a:br>
              <a:rPr lang="en-GB"/>
            </a:br>
            <a:r>
              <a:rPr lang="en-GB"/>
              <a:t>development and implementation. </a:t>
            </a:r>
          </a:p>
        </p:txBody>
      </p:sp>
      <p:sp>
        <p:nvSpPr>
          <p:cNvPr id="4" name="Date Placeholder 3">
            <a:extLst>
              <a:ext uri="{FF2B5EF4-FFF2-40B4-BE49-F238E27FC236}">
                <a16:creationId xmlns:a16="http://schemas.microsoft.com/office/drawing/2014/main" id="{C5C9E185-2F73-8CA7-8EAE-F7AC006B9866}"/>
              </a:ext>
            </a:extLst>
          </p:cNvPr>
          <p:cNvSpPr>
            <a:spLocks noGrp="1"/>
          </p:cNvSpPr>
          <p:nvPr>
            <p:ph type="dt" sz="half" idx="20"/>
          </p:nvPr>
        </p:nvSpPr>
        <p:spPr/>
        <p:txBody>
          <a:bodyPr/>
          <a:lstStyle/>
          <a:p>
            <a:fld id="{69119695-672D-42D2-A32F-78233A92CE9C}" type="datetime4">
              <a:rPr lang="en-US" smtClean="0"/>
              <a:t>June 17, 2025</a:t>
            </a:fld>
            <a:endParaRPr lang="en-US"/>
          </a:p>
        </p:txBody>
      </p:sp>
      <p:sp>
        <p:nvSpPr>
          <p:cNvPr id="8" name="Slide Number Placeholder 7">
            <a:extLst>
              <a:ext uri="{FF2B5EF4-FFF2-40B4-BE49-F238E27FC236}">
                <a16:creationId xmlns:a16="http://schemas.microsoft.com/office/drawing/2014/main" id="{40FB74A4-A03E-C28A-DBB6-66E7F2AD0B49}"/>
              </a:ext>
            </a:extLst>
          </p:cNvPr>
          <p:cNvSpPr>
            <a:spLocks noGrp="1"/>
          </p:cNvSpPr>
          <p:nvPr>
            <p:ph type="sldNum" sz="quarter" idx="22"/>
          </p:nvPr>
        </p:nvSpPr>
        <p:spPr/>
        <p:txBody>
          <a:bodyPr/>
          <a:lstStyle/>
          <a:p>
            <a:r>
              <a:rPr lang="en-US"/>
              <a:t>7</a:t>
            </a:r>
          </a:p>
        </p:txBody>
      </p:sp>
      <p:pic>
        <p:nvPicPr>
          <p:cNvPr id="5" name="Graphic 4">
            <a:extLst>
              <a:ext uri="{FF2B5EF4-FFF2-40B4-BE49-F238E27FC236}">
                <a16:creationId xmlns:a16="http://schemas.microsoft.com/office/drawing/2014/main" id="{4B6D7CB4-9086-8D21-05BD-986038C742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64994" y="2444810"/>
            <a:ext cx="1144769" cy="1144769"/>
          </a:xfrm>
          <a:prstGeom prst="rect">
            <a:avLst/>
          </a:prstGeom>
        </p:spPr>
      </p:pic>
      <p:pic>
        <p:nvPicPr>
          <p:cNvPr id="6" name="Graphic 5">
            <a:extLst>
              <a:ext uri="{FF2B5EF4-FFF2-40B4-BE49-F238E27FC236}">
                <a16:creationId xmlns:a16="http://schemas.microsoft.com/office/drawing/2014/main" id="{654685E5-8981-377F-89E0-ADFE5D9D958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991" b="20584"/>
          <a:stretch/>
        </p:blipFill>
        <p:spPr>
          <a:xfrm>
            <a:off x="170167" y="2511095"/>
            <a:ext cx="1427902" cy="1119819"/>
          </a:xfrm>
          <a:prstGeom prst="rect">
            <a:avLst/>
          </a:prstGeom>
        </p:spPr>
      </p:pic>
      <p:sp>
        <p:nvSpPr>
          <p:cNvPr id="11" name="TextBox 10">
            <a:extLst>
              <a:ext uri="{FF2B5EF4-FFF2-40B4-BE49-F238E27FC236}">
                <a16:creationId xmlns:a16="http://schemas.microsoft.com/office/drawing/2014/main" id="{964C0A13-6D65-5BBC-176D-88B479D4F075}"/>
              </a:ext>
            </a:extLst>
          </p:cNvPr>
          <p:cNvSpPr txBox="1"/>
          <p:nvPr/>
        </p:nvSpPr>
        <p:spPr>
          <a:xfrm>
            <a:off x="201711" y="3717843"/>
            <a:ext cx="15646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ea typeface="+mn-ea"/>
                <a:cs typeface="+mn-cs"/>
              </a:rPr>
              <a:t>Project Scope</a:t>
            </a:r>
          </a:p>
        </p:txBody>
      </p:sp>
      <p:sp>
        <p:nvSpPr>
          <p:cNvPr id="12" name="TextBox 11">
            <a:extLst>
              <a:ext uri="{FF2B5EF4-FFF2-40B4-BE49-F238E27FC236}">
                <a16:creationId xmlns:a16="http://schemas.microsoft.com/office/drawing/2014/main" id="{F446C281-5E12-4583-D18E-286F62B7AD91}"/>
              </a:ext>
            </a:extLst>
          </p:cNvPr>
          <p:cNvSpPr txBox="1"/>
          <p:nvPr/>
        </p:nvSpPr>
        <p:spPr>
          <a:xfrm>
            <a:off x="3882456" y="3717843"/>
            <a:ext cx="20511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effectLst/>
                <a:uLnTx/>
                <a:uFillTx/>
                <a:ea typeface="+mn-ea"/>
                <a:cs typeface="+mn-cs"/>
              </a:rPr>
              <a:t>Research Strategy </a:t>
            </a:r>
            <a:endParaRPr kumimoji="0" lang="en-GB" sz="1600" b="1" i="0" u="none" strike="noStrike" kern="1200" cap="none" spc="0" normalizeH="0" baseline="0" noProof="0">
              <a:ln>
                <a:noFill/>
              </a:ln>
              <a:effectLst/>
              <a:uLnTx/>
              <a:uFillTx/>
              <a:ea typeface="+mn-ea"/>
              <a:cs typeface="+mn-cs"/>
            </a:endParaRPr>
          </a:p>
        </p:txBody>
      </p:sp>
      <p:pic>
        <p:nvPicPr>
          <p:cNvPr id="13" name="Graphic 12">
            <a:extLst>
              <a:ext uri="{FF2B5EF4-FFF2-40B4-BE49-F238E27FC236}">
                <a16:creationId xmlns:a16="http://schemas.microsoft.com/office/drawing/2014/main" id="{CDAFBD71-0007-5076-61A0-7DF2500A5DC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094" b="26973"/>
          <a:stretch/>
        </p:blipFill>
        <p:spPr>
          <a:xfrm>
            <a:off x="4059477" y="2460679"/>
            <a:ext cx="1696835" cy="1118770"/>
          </a:xfrm>
          <a:prstGeom prst="rect">
            <a:avLst/>
          </a:prstGeom>
        </p:spPr>
      </p:pic>
      <p:sp>
        <p:nvSpPr>
          <p:cNvPr id="14" name="TextBox 13">
            <a:extLst>
              <a:ext uri="{FF2B5EF4-FFF2-40B4-BE49-F238E27FC236}">
                <a16:creationId xmlns:a16="http://schemas.microsoft.com/office/drawing/2014/main" id="{F7022B72-4B1C-034E-C0A1-3AEFC9B1E7D8}"/>
              </a:ext>
            </a:extLst>
          </p:cNvPr>
          <p:cNvSpPr txBox="1"/>
          <p:nvPr/>
        </p:nvSpPr>
        <p:spPr>
          <a:xfrm>
            <a:off x="199213" y="4114012"/>
            <a:ext cx="1626774" cy="1015663"/>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a:cs typeface="Lato"/>
              </a:rPr>
              <a:t>Discovery step, in which we work with you to understand the</a:t>
            </a:r>
            <a:r>
              <a:rPr lang="en-US" sz="1200">
                <a:ea typeface="Lato"/>
                <a:cs typeface="Lato"/>
              </a:rPr>
              <a:t> </a:t>
            </a:r>
            <a:r>
              <a:rPr kumimoji="0" lang="en-US" sz="1200" b="0" i="0" u="none" strike="noStrike" kern="1200" cap="none" spc="0" normalizeH="0" baseline="0" noProof="0">
                <a:ln>
                  <a:noFill/>
                </a:ln>
                <a:effectLst/>
                <a:uLnTx/>
                <a:uFillTx/>
                <a:ea typeface="Lato"/>
                <a:cs typeface="Lato"/>
              </a:rPr>
              <a:t>strategy &amp; criteria for </a:t>
            </a:r>
            <a:r>
              <a:rPr lang="en-US" sz="1200">
                <a:ea typeface="Lato"/>
                <a:cs typeface="Lato"/>
              </a:rPr>
              <a:t>selection</a:t>
            </a:r>
            <a:r>
              <a:rPr kumimoji="0" lang="en-US" sz="1200" b="0" i="0" u="none" strike="noStrike" kern="1200" cap="none" spc="0" normalizeH="0" baseline="0" noProof="0">
                <a:ln>
                  <a:noFill/>
                </a:ln>
                <a:effectLst/>
                <a:uLnTx/>
                <a:uFillTx/>
                <a:ea typeface="Lato"/>
                <a:cs typeface="Lato"/>
              </a:rPr>
              <a:t>.</a:t>
            </a:r>
            <a:endParaRPr lang="en-US">
              <a:ea typeface="Lato Light"/>
              <a:cs typeface="Lato Light"/>
            </a:endParaRPr>
          </a:p>
        </p:txBody>
      </p:sp>
      <p:sp>
        <p:nvSpPr>
          <p:cNvPr id="15" name="TextBox 14">
            <a:extLst>
              <a:ext uri="{FF2B5EF4-FFF2-40B4-BE49-F238E27FC236}">
                <a16:creationId xmlns:a16="http://schemas.microsoft.com/office/drawing/2014/main" id="{F80C06BB-C286-C847-1578-4C59C2AF44E6}"/>
              </a:ext>
            </a:extLst>
          </p:cNvPr>
          <p:cNvSpPr txBox="1"/>
          <p:nvPr/>
        </p:nvSpPr>
        <p:spPr>
          <a:xfrm>
            <a:off x="3884966" y="4114012"/>
            <a:ext cx="2051168" cy="1384995"/>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a:cs typeface="Lato"/>
              </a:rPr>
              <a:t>We follow a tried </a:t>
            </a:r>
            <a:r>
              <a:rPr lang="en-US" sz="1200">
                <a:ea typeface="Lato"/>
                <a:cs typeface="Lato"/>
              </a:rPr>
              <a:t>&amp; </a:t>
            </a:r>
            <a:r>
              <a:rPr kumimoji="0" lang="en-US" sz="1200" b="0" i="0" u="none" strike="noStrike" kern="1200" cap="none" spc="0" normalizeH="0" baseline="0" noProof="0">
                <a:ln>
                  <a:noFill/>
                </a:ln>
                <a:effectLst/>
                <a:uLnTx/>
                <a:uFillTx/>
                <a:ea typeface="Lato"/>
                <a:cs typeface="Lato"/>
              </a:rPr>
              <a:t>tested scoring criteria that </a:t>
            </a:r>
            <a:r>
              <a:rPr lang="en-US" sz="1200">
                <a:ea typeface="Lato"/>
                <a:cs typeface="Lato"/>
              </a:rPr>
              <a:t>meets your </a:t>
            </a:r>
            <a:r>
              <a:rPr kumimoji="0" lang="en-US" sz="1200" b="0" i="0" u="none" strike="noStrike" kern="1200" cap="none" spc="0" normalizeH="0" baseline="0" noProof="0">
                <a:ln>
                  <a:noFill/>
                </a:ln>
                <a:effectLst/>
                <a:uLnTx/>
                <a:uFillTx/>
                <a:ea typeface="Lato"/>
                <a:cs typeface="Lato"/>
              </a:rPr>
              <a:t>objectives </a:t>
            </a:r>
            <a:r>
              <a:rPr lang="en-US" sz="1200">
                <a:ea typeface="Lato"/>
                <a:cs typeface="Lato"/>
              </a:rPr>
              <a:t>&amp; </a:t>
            </a:r>
            <a:r>
              <a:rPr kumimoji="0" lang="en-US" sz="1200" b="0" i="0" u="none" strike="noStrike" kern="1200" cap="none" spc="0" normalizeH="0" baseline="0" noProof="0">
                <a:ln>
                  <a:noFill/>
                </a:ln>
                <a:effectLst/>
                <a:uLnTx/>
                <a:uFillTx/>
                <a:ea typeface="Lato"/>
                <a:cs typeface="Lato"/>
              </a:rPr>
              <a:t>requirements </a:t>
            </a:r>
            <a:r>
              <a:rPr lang="en-US" sz="1200">
                <a:ea typeface="Lato"/>
                <a:cs typeface="Lato"/>
              </a:rPr>
              <a:t>which ensures</a:t>
            </a:r>
            <a:r>
              <a:rPr kumimoji="0" lang="en-US" sz="1200" b="0" i="0" u="none" strike="noStrike" kern="1200" cap="none" spc="0" normalizeH="0" baseline="0" noProof="0">
                <a:ln>
                  <a:noFill/>
                </a:ln>
                <a:effectLst/>
                <a:uLnTx/>
                <a:uFillTx/>
                <a:ea typeface="Lato"/>
                <a:cs typeface="Lato"/>
              </a:rPr>
              <a:t> </a:t>
            </a:r>
            <a:r>
              <a:rPr lang="en-US" sz="1200">
                <a:ea typeface="Lato"/>
                <a:cs typeface="Lato"/>
              </a:rPr>
              <a:t>that </a:t>
            </a:r>
            <a:r>
              <a:rPr kumimoji="0" lang="en-US" sz="1200" b="0" i="0" u="none" strike="noStrike" kern="1200" cap="none" spc="0" normalizeH="0" baseline="0" noProof="0">
                <a:ln>
                  <a:noFill/>
                </a:ln>
                <a:effectLst/>
                <a:uLnTx/>
                <a:uFillTx/>
                <a:ea typeface="Lato"/>
                <a:cs typeface="Lato"/>
              </a:rPr>
              <a:t>you </a:t>
            </a:r>
            <a:r>
              <a:rPr lang="en-US" sz="1200">
                <a:ea typeface="Lato"/>
                <a:cs typeface="Lato"/>
              </a:rPr>
              <a:t>get the</a:t>
            </a:r>
            <a:r>
              <a:rPr kumimoji="0" lang="en-US" sz="1200" b="0" i="0" u="none" strike="noStrike" kern="1200" cap="none" spc="0" normalizeH="0" baseline="0" noProof="0">
                <a:ln>
                  <a:noFill/>
                </a:ln>
                <a:effectLst/>
                <a:uLnTx/>
                <a:uFillTx/>
                <a:ea typeface="Lato"/>
                <a:cs typeface="Lato"/>
              </a:rPr>
              <a:t> best possible data results and recommendations.</a:t>
            </a:r>
          </a:p>
        </p:txBody>
      </p:sp>
      <p:sp>
        <p:nvSpPr>
          <p:cNvPr id="16" name="TextBox 15">
            <a:extLst>
              <a:ext uri="{FF2B5EF4-FFF2-40B4-BE49-F238E27FC236}">
                <a16:creationId xmlns:a16="http://schemas.microsoft.com/office/drawing/2014/main" id="{AE5D405C-8D3D-64F2-6E8B-7DF8354636C3}"/>
              </a:ext>
            </a:extLst>
          </p:cNvPr>
          <p:cNvSpPr txBox="1"/>
          <p:nvPr/>
        </p:nvSpPr>
        <p:spPr>
          <a:xfrm>
            <a:off x="1853126" y="3717843"/>
            <a:ext cx="189517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effectLst/>
                <a:uLnTx/>
                <a:uFillTx/>
                <a:ea typeface="+mn-ea"/>
                <a:cs typeface="+mn-cs"/>
              </a:rPr>
              <a:t>Desk Research</a:t>
            </a:r>
            <a:endParaRPr kumimoji="0" lang="en-GB" sz="1600" b="1" i="0" u="none" strike="noStrike" kern="1200" cap="none" spc="0" normalizeH="0" baseline="0" noProof="0">
              <a:ln>
                <a:noFill/>
              </a:ln>
              <a:effectLst/>
              <a:uLnTx/>
              <a:uFillTx/>
              <a:ea typeface="+mn-ea"/>
              <a:cs typeface="+mn-cs"/>
            </a:endParaRPr>
          </a:p>
        </p:txBody>
      </p:sp>
      <p:sp>
        <p:nvSpPr>
          <p:cNvPr id="17" name="TextBox 16">
            <a:extLst>
              <a:ext uri="{FF2B5EF4-FFF2-40B4-BE49-F238E27FC236}">
                <a16:creationId xmlns:a16="http://schemas.microsoft.com/office/drawing/2014/main" id="{2897A918-904D-B260-DBCA-0C4E6C9AA138}"/>
              </a:ext>
            </a:extLst>
          </p:cNvPr>
          <p:cNvSpPr txBox="1"/>
          <p:nvPr/>
        </p:nvSpPr>
        <p:spPr>
          <a:xfrm>
            <a:off x="2016784" y="4114012"/>
            <a:ext cx="1731518" cy="1754326"/>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a:cs typeface="Lato"/>
              </a:rPr>
              <a:t>Our expert researchers analyse &amp; search </a:t>
            </a:r>
            <a:r>
              <a:rPr lang="en-US" sz="1200">
                <a:ea typeface="Lato"/>
                <a:cs typeface="Lato"/>
              </a:rPr>
              <a:t>100's </a:t>
            </a:r>
            <a:r>
              <a:rPr kumimoji="0" lang="en-US" sz="1200" b="0" i="0" u="none" strike="noStrike" kern="1200" cap="none" spc="0" normalizeH="0" baseline="0" noProof="0">
                <a:ln>
                  <a:noFill/>
                </a:ln>
                <a:effectLst/>
                <a:uLnTx/>
                <a:uFillTx/>
                <a:ea typeface="Lato"/>
                <a:cs typeface="Lato"/>
              </a:rPr>
              <a:t>of </a:t>
            </a:r>
            <a:r>
              <a:rPr lang="en-US" sz="1200">
                <a:ea typeface="Lato"/>
                <a:cs typeface="Lato"/>
              </a:rPr>
              <a:t>relevant</a:t>
            </a:r>
            <a:r>
              <a:rPr kumimoji="0" lang="en-US" sz="1200" b="0" i="0" u="none" strike="noStrike" kern="1200" cap="none" spc="0" normalizeH="0" baseline="0" noProof="0">
                <a:ln>
                  <a:noFill/>
                </a:ln>
                <a:effectLst/>
                <a:uLnTx/>
                <a:uFillTx/>
                <a:ea typeface="Lato"/>
                <a:cs typeface="Lato"/>
              </a:rPr>
              <a:t> data sources </a:t>
            </a:r>
            <a:r>
              <a:rPr lang="en-US" sz="1200">
                <a:ea typeface="Lato"/>
                <a:cs typeface="Lato"/>
              </a:rPr>
              <a:t>i.e. </a:t>
            </a:r>
            <a:r>
              <a:rPr kumimoji="0" lang="en-US" sz="1200" b="0" i="0" u="none" strike="noStrike" kern="1200" cap="none" spc="0" normalizeH="0" baseline="0" noProof="0">
                <a:ln>
                  <a:noFill/>
                </a:ln>
                <a:effectLst/>
                <a:uLnTx/>
                <a:uFillTx/>
                <a:ea typeface="Lato"/>
                <a:cs typeface="Lato"/>
              </a:rPr>
              <a:t>publications, clinical trials, associations, committees, journals, conferences </a:t>
            </a:r>
            <a:r>
              <a:rPr lang="en-US" sz="1200">
                <a:ea typeface="Lato"/>
                <a:cs typeface="Lato"/>
              </a:rPr>
              <a:t>etc.</a:t>
            </a:r>
            <a:endParaRPr lang="en-US" sz="1200" b="0" i="0" u="none" strike="noStrike" kern="1200" cap="none" spc="0" normalizeH="0" baseline="0" noProof="0">
              <a:ln>
                <a:noFill/>
              </a:ln>
              <a:effectLst/>
              <a:uLnTx/>
              <a:uFillTx/>
              <a:ea typeface="Lato"/>
              <a:cs typeface="Lato"/>
            </a:endParaRPr>
          </a:p>
        </p:txBody>
      </p:sp>
      <p:pic>
        <p:nvPicPr>
          <p:cNvPr id="18" name="Graphic 17">
            <a:extLst>
              <a:ext uri="{FF2B5EF4-FFF2-40B4-BE49-F238E27FC236}">
                <a16:creationId xmlns:a16="http://schemas.microsoft.com/office/drawing/2014/main" id="{EC6A3B4A-B314-6AC3-1491-DDBE38A7248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711" t="8930" r="9880" b="28930"/>
          <a:stretch/>
        </p:blipFill>
        <p:spPr>
          <a:xfrm>
            <a:off x="2175468" y="2457518"/>
            <a:ext cx="1513995" cy="1170010"/>
          </a:xfrm>
          <a:prstGeom prst="rect">
            <a:avLst/>
          </a:prstGeom>
        </p:spPr>
      </p:pic>
      <p:sp>
        <p:nvSpPr>
          <p:cNvPr id="19" name="TextBox 18">
            <a:extLst>
              <a:ext uri="{FF2B5EF4-FFF2-40B4-BE49-F238E27FC236}">
                <a16:creationId xmlns:a16="http://schemas.microsoft.com/office/drawing/2014/main" id="{5D4EAB1C-0D4B-CB91-E7CE-B892C810E27A}"/>
              </a:ext>
            </a:extLst>
          </p:cNvPr>
          <p:cNvSpPr txBox="1"/>
          <p:nvPr/>
        </p:nvSpPr>
        <p:spPr>
          <a:xfrm>
            <a:off x="6059077" y="3717843"/>
            <a:ext cx="21051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effectLst/>
                <a:uLnTx/>
                <a:uFillTx/>
                <a:ea typeface="+mn-ea"/>
                <a:cs typeface="+mn-cs"/>
              </a:rPr>
              <a:t>Analyse and review</a:t>
            </a:r>
            <a:endParaRPr kumimoji="0" lang="en-GB" sz="1600" b="1" i="0" u="none" strike="noStrike" kern="1200" cap="none" spc="0" normalizeH="0" baseline="0" noProof="0">
              <a:ln>
                <a:noFill/>
              </a:ln>
              <a:effectLst/>
              <a:uLnTx/>
              <a:uFillTx/>
              <a:ea typeface="+mn-ea"/>
              <a:cs typeface="+mn-cs"/>
            </a:endParaRPr>
          </a:p>
        </p:txBody>
      </p:sp>
      <p:sp>
        <p:nvSpPr>
          <p:cNvPr id="20" name="TextBox 19">
            <a:extLst>
              <a:ext uri="{FF2B5EF4-FFF2-40B4-BE49-F238E27FC236}">
                <a16:creationId xmlns:a16="http://schemas.microsoft.com/office/drawing/2014/main" id="{B39E5583-AD43-B1D5-140B-8094A69D4BC6}"/>
              </a:ext>
            </a:extLst>
          </p:cNvPr>
          <p:cNvSpPr txBox="1"/>
          <p:nvPr/>
        </p:nvSpPr>
        <p:spPr>
          <a:xfrm>
            <a:off x="6113437" y="4114012"/>
            <a:ext cx="2101391" cy="1569660"/>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Light"/>
                <a:cs typeface="Lato Light"/>
              </a:rPr>
              <a:t>We score, segment </a:t>
            </a:r>
            <a:r>
              <a:rPr lang="en-US" sz="1200">
                <a:ea typeface="Lato Light"/>
                <a:cs typeface="Lato Light"/>
              </a:rPr>
              <a:t>&amp; </a:t>
            </a:r>
            <a:r>
              <a:rPr kumimoji="0" lang="en-US" sz="1200" b="0" i="0" u="none" strike="noStrike" kern="1200" cap="none" spc="0" normalizeH="0" baseline="0" noProof="0">
                <a:ln>
                  <a:noFill/>
                </a:ln>
                <a:effectLst/>
                <a:uLnTx/>
                <a:uFillTx/>
                <a:ea typeface="Lato Light"/>
                <a:cs typeface="Lato Light"/>
              </a:rPr>
              <a:t>evaluate stakeholders to create recommendations with short rationales. Collaborating we then select the mutually agreed-upon experts for additional profiling.</a:t>
            </a:r>
            <a:endParaRPr kumimoji="0" lang="en-US" sz="1800" b="0" i="0" u="none" strike="noStrike" kern="1200" cap="none" spc="0" normalizeH="0" baseline="0" noProof="0">
              <a:ln>
                <a:noFill/>
              </a:ln>
              <a:effectLst/>
              <a:uLnTx/>
              <a:uFillTx/>
              <a:ea typeface="+mn-ea"/>
              <a:cs typeface="+mn-cs"/>
            </a:endParaRPr>
          </a:p>
        </p:txBody>
      </p:sp>
      <p:sp>
        <p:nvSpPr>
          <p:cNvPr id="21" name="TextBox 20">
            <a:extLst>
              <a:ext uri="{FF2B5EF4-FFF2-40B4-BE49-F238E27FC236}">
                <a16:creationId xmlns:a16="http://schemas.microsoft.com/office/drawing/2014/main" id="{2A34A9EA-4F63-96F6-CFBE-FE4512B2FC40}"/>
              </a:ext>
            </a:extLst>
          </p:cNvPr>
          <p:cNvSpPr txBox="1"/>
          <p:nvPr/>
        </p:nvSpPr>
        <p:spPr>
          <a:xfrm>
            <a:off x="8214828" y="3717843"/>
            <a:ext cx="17834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ea typeface="+mn-ea"/>
                <a:cs typeface="+mn-cs"/>
              </a:rPr>
              <a:t>In depth profiles</a:t>
            </a:r>
          </a:p>
        </p:txBody>
      </p:sp>
      <p:sp>
        <p:nvSpPr>
          <p:cNvPr id="22" name="TextBox 21">
            <a:extLst>
              <a:ext uri="{FF2B5EF4-FFF2-40B4-BE49-F238E27FC236}">
                <a16:creationId xmlns:a16="http://schemas.microsoft.com/office/drawing/2014/main" id="{16628601-16A4-36E0-25AB-6CDB32D772B1}"/>
              </a:ext>
            </a:extLst>
          </p:cNvPr>
          <p:cNvSpPr txBox="1"/>
          <p:nvPr/>
        </p:nvSpPr>
        <p:spPr>
          <a:xfrm>
            <a:off x="10089850" y="3717843"/>
            <a:ext cx="172275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ea typeface="+mn-ea"/>
                <a:cs typeface="+mn-cs"/>
              </a:rPr>
              <a:t>Digital upload</a:t>
            </a:r>
          </a:p>
        </p:txBody>
      </p:sp>
      <p:pic>
        <p:nvPicPr>
          <p:cNvPr id="23" name="Graphic 22">
            <a:extLst>
              <a:ext uri="{FF2B5EF4-FFF2-40B4-BE49-F238E27FC236}">
                <a16:creationId xmlns:a16="http://schemas.microsoft.com/office/drawing/2014/main" id="{457A6BB4-6DE1-8926-8DCB-007B040D754E}"/>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7115" t="7094" r="17133" b="25593"/>
          <a:stretch/>
        </p:blipFill>
        <p:spPr>
          <a:xfrm>
            <a:off x="6539214" y="2437649"/>
            <a:ext cx="1144871" cy="1172062"/>
          </a:xfrm>
          <a:prstGeom prst="rect">
            <a:avLst/>
          </a:prstGeom>
        </p:spPr>
      </p:pic>
      <p:sp>
        <p:nvSpPr>
          <p:cNvPr id="24" name="TextBox 23">
            <a:extLst>
              <a:ext uri="{FF2B5EF4-FFF2-40B4-BE49-F238E27FC236}">
                <a16:creationId xmlns:a16="http://schemas.microsoft.com/office/drawing/2014/main" id="{DEA75B7D-E5C3-CE20-D222-66C27793310F}"/>
              </a:ext>
            </a:extLst>
          </p:cNvPr>
          <p:cNvSpPr txBox="1"/>
          <p:nvPr/>
        </p:nvSpPr>
        <p:spPr>
          <a:xfrm>
            <a:off x="8277494" y="4114012"/>
            <a:ext cx="1999980" cy="1569660"/>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a:cs typeface="Lato"/>
              </a:rPr>
              <a:t>Each expert is researched independently, to identify publications, clinical trials, biographical info, organisation</a:t>
            </a:r>
            <a:r>
              <a:rPr lang="en-US" sz="1200">
                <a:ea typeface="Lato"/>
                <a:cs typeface="Lato"/>
              </a:rPr>
              <a:t> &amp; </a:t>
            </a:r>
            <a:r>
              <a:rPr kumimoji="0" lang="en-US" sz="1200" b="0" i="0" u="none" strike="noStrike" kern="1200" cap="none" spc="0" normalizeH="0" baseline="0" noProof="0">
                <a:ln>
                  <a:noFill/>
                </a:ln>
                <a:effectLst/>
                <a:uLnTx/>
                <a:uFillTx/>
                <a:ea typeface="Lato"/>
                <a:cs typeface="Lato"/>
              </a:rPr>
              <a:t>editorial board membership, speaking engagements, industry engagement, grants etc.</a:t>
            </a:r>
          </a:p>
        </p:txBody>
      </p:sp>
      <p:sp>
        <p:nvSpPr>
          <p:cNvPr id="25" name="TextBox 24">
            <a:extLst>
              <a:ext uri="{FF2B5EF4-FFF2-40B4-BE49-F238E27FC236}">
                <a16:creationId xmlns:a16="http://schemas.microsoft.com/office/drawing/2014/main" id="{3C0D3AE5-4C4E-5950-08A6-09A9BBC32E0E}"/>
              </a:ext>
            </a:extLst>
          </p:cNvPr>
          <p:cNvSpPr txBox="1"/>
          <p:nvPr/>
        </p:nvSpPr>
        <p:spPr>
          <a:xfrm>
            <a:off x="10286149" y="4114012"/>
            <a:ext cx="1782913" cy="830997"/>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a:ln>
                  <a:noFill/>
                </a:ln>
                <a:effectLst/>
                <a:uLnTx/>
                <a:uFillTx/>
                <a:ea typeface="Lato"/>
                <a:cs typeface="Lato"/>
              </a:rPr>
              <a:t>The final deliverables </a:t>
            </a:r>
            <a:r>
              <a:rPr lang="en-US" sz="1200">
                <a:ea typeface="Lato"/>
                <a:cs typeface="Lato"/>
              </a:rPr>
              <a:t>will </a:t>
            </a:r>
            <a:r>
              <a:rPr kumimoji="0" lang="en-US" sz="1200" b="0" i="0" u="none" strike="noStrike" kern="1200" cap="none" spc="0" normalizeH="0" baseline="0" noProof="0">
                <a:ln>
                  <a:noFill/>
                </a:ln>
                <a:effectLst/>
                <a:uLnTx/>
                <a:uFillTx/>
                <a:ea typeface="Lato"/>
                <a:cs typeface="Lato"/>
              </a:rPr>
              <a:t>be uploaded onto a cloud-based, stakeholder platform</a:t>
            </a:r>
            <a:r>
              <a:rPr lang="en-US" sz="1200">
                <a:ea typeface="Lato"/>
                <a:cs typeface="Lato"/>
              </a:rPr>
              <a:t>.</a:t>
            </a:r>
            <a:endParaRPr lang="en-US" sz="1200" b="0" i="0" u="none" strike="noStrike" kern="1200" cap="none" spc="0" normalizeH="0" baseline="0" noProof="0">
              <a:ln>
                <a:noFill/>
              </a:ln>
              <a:effectLst/>
              <a:uLnTx/>
              <a:uFillTx/>
              <a:ea typeface="Lato"/>
              <a:cs typeface="Lato"/>
            </a:endParaRPr>
          </a:p>
        </p:txBody>
      </p:sp>
      <p:pic>
        <p:nvPicPr>
          <p:cNvPr id="26" name="Graphic 25">
            <a:extLst>
              <a:ext uri="{FF2B5EF4-FFF2-40B4-BE49-F238E27FC236}">
                <a16:creationId xmlns:a16="http://schemas.microsoft.com/office/drawing/2014/main" id="{6BC798F3-188C-6A16-FC05-15619F2E954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679" b="28778"/>
          <a:stretch/>
        </p:blipFill>
        <p:spPr>
          <a:xfrm rot="16200000">
            <a:off x="1780036" y="2900012"/>
            <a:ext cx="414484" cy="234363"/>
          </a:xfrm>
          <a:prstGeom prst="rect">
            <a:avLst/>
          </a:prstGeom>
        </p:spPr>
      </p:pic>
      <p:pic>
        <p:nvPicPr>
          <p:cNvPr id="27" name="Graphic 26">
            <a:extLst>
              <a:ext uri="{FF2B5EF4-FFF2-40B4-BE49-F238E27FC236}">
                <a16:creationId xmlns:a16="http://schemas.microsoft.com/office/drawing/2014/main" id="{B4CB47A4-EA40-7320-64D7-C79E9EC11778}"/>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679" b="28778"/>
          <a:stretch/>
        </p:blipFill>
        <p:spPr>
          <a:xfrm rot="16200000">
            <a:off x="3739914" y="2902095"/>
            <a:ext cx="414484" cy="234363"/>
          </a:xfrm>
          <a:prstGeom prst="rect">
            <a:avLst/>
          </a:prstGeom>
        </p:spPr>
      </p:pic>
      <p:pic>
        <p:nvPicPr>
          <p:cNvPr id="28" name="Graphic 27">
            <a:extLst>
              <a:ext uri="{FF2B5EF4-FFF2-40B4-BE49-F238E27FC236}">
                <a16:creationId xmlns:a16="http://schemas.microsoft.com/office/drawing/2014/main" id="{E10BBDDE-3099-DFF5-378E-0D7FFBB9458C}"/>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679" b="28778"/>
          <a:stretch/>
        </p:blipFill>
        <p:spPr>
          <a:xfrm rot="16200000">
            <a:off x="5914302" y="2902095"/>
            <a:ext cx="414484" cy="234363"/>
          </a:xfrm>
          <a:prstGeom prst="rect">
            <a:avLst/>
          </a:prstGeom>
        </p:spPr>
      </p:pic>
      <p:pic>
        <p:nvPicPr>
          <p:cNvPr id="29" name="Graphic 28">
            <a:extLst>
              <a:ext uri="{FF2B5EF4-FFF2-40B4-BE49-F238E27FC236}">
                <a16:creationId xmlns:a16="http://schemas.microsoft.com/office/drawing/2014/main" id="{707A07B9-729A-05C4-257E-6EABDA3C7D4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679" b="28778"/>
          <a:stretch/>
        </p:blipFill>
        <p:spPr>
          <a:xfrm rot="16200000">
            <a:off x="7951142" y="2902095"/>
            <a:ext cx="414484" cy="234363"/>
          </a:xfrm>
          <a:prstGeom prst="rect">
            <a:avLst/>
          </a:prstGeom>
        </p:spPr>
      </p:pic>
      <p:pic>
        <p:nvPicPr>
          <p:cNvPr id="30" name="Graphic 29">
            <a:extLst>
              <a:ext uri="{FF2B5EF4-FFF2-40B4-BE49-F238E27FC236}">
                <a16:creationId xmlns:a16="http://schemas.microsoft.com/office/drawing/2014/main" id="{383AB8B5-E187-B65C-7A73-F8085431021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679" b="28778"/>
          <a:stretch/>
        </p:blipFill>
        <p:spPr>
          <a:xfrm rot="16200000">
            <a:off x="9882608" y="2902095"/>
            <a:ext cx="414484" cy="234363"/>
          </a:xfrm>
          <a:prstGeom prst="rect">
            <a:avLst/>
          </a:prstGeom>
        </p:spPr>
      </p:pic>
      <p:grpSp>
        <p:nvGrpSpPr>
          <p:cNvPr id="31" name="Group 30">
            <a:extLst>
              <a:ext uri="{FF2B5EF4-FFF2-40B4-BE49-F238E27FC236}">
                <a16:creationId xmlns:a16="http://schemas.microsoft.com/office/drawing/2014/main" id="{D5A18D79-F976-4DC3-55E1-A8C9F2EECB07}"/>
              </a:ext>
            </a:extLst>
          </p:cNvPr>
          <p:cNvGrpSpPr/>
          <p:nvPr/>
        </p:nvGrpSpPr>
        <p:grpSpPr>
          <a:xfrm>
            <a:off x="10452146" y="2536375"/>
            <a:ext cx="1314374" cy="1001598"/>
            <a:chOff x="10424008" y="1696140"/>
            <a:chExt cx="1314374" cy="1001598"/>
          </a:xfrm>
        </p:grpSpPr>
        <p:pic>
          <p:nvPicPr>
            <p:cNvPr id="32" name="Graphic 31">
              <a:extLst>
                <a:ext uri="{FF2B5EF4-FFF2-40B4-BE49-F238E27FC236}">
                  <a16:creationId xmlns:a16="http://schemas.microsoft.com/office/drawing/2014/main" id="{3ACF092B-FCE5-866D-A7EA-55A04576CFF9}"/>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5539" t="13700" r="15094" b="37003"/>
            <a:stretch/>
          </p:blipFill>
          <p:spPr>
            <a:xfrm>
              <a:off x="10424008" y="1696140"/>
              <a:ext cx="1314374" cy="934087"/>
            </a:xfrm>
            <a:prstGeom prst="rect">
              <a:avLst/>
            </a:prstGeom>
          </p:spPr>
        </p:pic>
        <p:sp>
          <p:nvSpPr>
            <p:cNvPr id="33" name="Rectangle: Rounded Corners 32">
              <a:extLst>
                <a:ext uri="{FF2B5EF4-FFF2-40B4-BE49-F238E27FC236}">
                  <a16:creationId xmlns:a16="http://schemas.microsoft.com/office/drawing/2014/main" id="{DBF24C68-7C4E-D0DD-CA61-AB32983D2590}"/>
                </a:ext>
              </a:extLst>
            </p:cNvPr>
            <p:cNvSpPr/>
            <p:nvPr/>
          </p:nvSpPr>
          <p:spPr>
            <a:xfrm>
              <a:off x="10872619" y="1971799"/>
              <a:ext cx="427229" cy="72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pic>
          <p:nvPicPr>
            <p:cNvPr id="34" name="Graphic 33">
              <a:extLst>
                <a:ext uri="{FF2B5EF4-FFF2-40B4-BE49-F238E27FC236}">
                  <a16:creationId xmlns:a16="http://schemas.microsoft.com/office/drawing/2014/main" id="{DB7E8AA1-D485-4618-E60D-DDE7DC02B9A0}"/>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9394" t="29403" r="39647" b="37002"/>
            <a:stretch/>
          </p:blipFill>
          <p:spPr>
            <a:xfrm>
              <a:off x="10875956" y="1993677"/>
              <a:ext cx="397130" cy="636550"/>
            </a:xfrm>
            <a:prstGeom prst="rect">
              <a:avLst/>
            </a:prstGeom>
          </p:spPr>
        </p:pic>
      </p:grpSp>
    </p:spTree>
    <p:extLst>
      <p:ext uri="{BB962C8B-B14F-4D97-AF65-F5344CB8AC3E}">
        <p14:creationId xmlns:p14="http://schemas.microsoft.com/office/powerpoint/2010/main" val="255033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885E88-0C04-966A-3EA4-FB462BC4CEC1}"/>
              </a:ext>
            </a:extLst>
          </p:cNvPr>
          <p:cNvSpPr>
            <a:spLocks noGrp="1"/>
          </p:cNvSpPr>
          <p:nvPr>
            <p:ph type="dt" sz="half" idx="10"/>
          </p:nvPr>
        </p:nvSpPr>
        <p:spPr/>
        <p:txBody>
          <a:bodyPr/>
          <a:lstStyle/>
          <a:p>
            <a:fld id="{AB09BF81-F427-4996-8B0B-04F621D69C94}" type="datetime4">
              <a:rPr lang="en-US" smtClean="0"/>
              <a:t>June 17, 2025</a:t>
            </a:fld>
            <a:endParaRPr lang="en-US"/>
          </a:p>
        </p:txBody>
      </p:sp>
      <p:sp>
        <p:nvSpPr>
          <p:cNvPr id="6" name="Slide Number Placeholder 5">
            <a:extLst>
              <a:ext uri="{FF2B5EF4-FFF2-40B4-BE49-F238E27FC236}">
                <a16:creationId xmlns:a16="http://schemas.microsoft.com/office/drawing/2014/main" id="{A4C2407D-90C5-83C7-DBB0-A47CA9804365}"/>
              </a:ext>
            </a:extLst>
          </p:cNvPr>
          <p:cNvSpPr>
            <a:spLocks noGrp="1"/>
          </p:cNvSpPr>
          <p:nvPr>
            <p:ph type="sldNum" sz="quarter" idx="12"/>
          </p:nvPr>
        </p:nvSpPr>
        <p:spPr/>
        <p:txBody>
          <a:bodyPr/>
          <a:lstStyle/>
          <a:p>
            <a:r>
              <a:rPr lang="en-US"/>
              <a:t>8</a:t>
            </a:r>
          </a:p>
        </p:txBody>
      </p:sp>
      <p:sp>
        <p:nvSpPr>
          <p:cNvPr id="2" name="Title 1">
            <a:extLst>
              <a:ext uri="{FF2B5EF4-FFF2-40B4-BE49-F238E27FC236}">
                <a16:creationId xmlns:a16="http://schemas.microsoft.com/office/drawing/2014/main" id="{E0822317-F9E0-0784-8CA8-2D4241ABEE25}"/>
              </a:ext>
            </a:extLst>
          </p:cNvPr>
          <p:cNvSpPr>
            <a:spLocks noGrp="1"/>
          </p:cNvSpPr>
          <p:nvPr>
            <p:ph type="title"/>
          </p:nvPr>
        </p:nvSpPr>
        <p:spPr/>
        <p:txBody>
          <a:bodyPr/>
          <a:lstStyle/>
          <a:p>
            <a:r>
              <a:rPr lang="en-GB"/>
              <a:t>Desk Research</a:t>
            </a:r>
          </a:p>
        </p:txBody>
      </p:sp>
    </p:spTree>
    <p:extLst>
      <p:ext uri="{BB962C8B-B14F-4D97-AF65-F5344CB8AC3E}">
        <p14:creationId xmlns:p14="http://schemas.microsoft.com/office/powerpoint/2010/main" val="248462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843B-DBCD-7545-9522-54517AE99F89}"/>
              </a:ext>
            </a:extLst>
          </p:cNvPr>
          <p:cNvSpPr>
            <a:spLocks noGrp="1"/>
          </p:cNvSpPr>
          <p:nvPr>
            <p:ph type="title"/>
          </p:nvPr>
        </p:nvSpPr>
        <p:spPr/>
        <p:txBody>
          <a:bodyPr/>
          <a:lstStyle/>
          <a:p>
            <a:r>
              <a:rPr lang="en-GB"/>
              <a:t>What will the research provide?</a:t>
            </a:r>
          </a:p>
        </p:txBody>
      </p:sp>
      <p:sp>
        <p:nvSpPr>
          <p:cNvPr id="12" name="Subtitle 11">
            <a:extLst>
              <a:ext uri="{FF2B5EF4-FFF2-40B4-BE49-F238E27FC236}">
                <a16:creationId xmlns:a16="http://schemas.microsoft.com/office/drawing/2014/main" id="{0460224E-345A-85D3-549A-052F86808D3D}"/>
              </a:ext>
            </a:extLst>
          </p:cNvPr>
          <p:cNvSpPr>
            <a:spLocks noGrp="1"/>
          </p:cNvSpPr>
          <p:nvPr>
            <p:ph type="subTitle" idx="19"/>
          </p:nvPr>
        </p:nvSpPr>
        <p:spPr/>
        <p:txBody>
          <a:bodyPr/>
          <a:lstStyle/>
          <a:p>
            <a:r>
              <a:rPr lang="en-GB"/>
              <a:t>Your requirements were for the following: clinical, societies, organisations, digital – we give you so much more.</a:t>
            </a:r>
          </a:p>
        </p:txBody>
      </p:sp>
      <p:sp>
        <p:nvSpPr>
          <p:cNvPr id="6" name="Text Placeholder 5">
            <a:extLst>
              <a:ext uri="{FF2B5EF4-FFF2-40B4-BE49-F238E27FC236}">
                <a16:creationId xmlns:a16="http://schemas.microsoft.com/office/drawing/2014/main" id="{D8C4F13B-0124-2450-611B-0B23F6CFBACD}"/>
              </a:ext>
            </a:extLst>
          </p:cNvPr>
          <p:cNvSpPr>
            <a:spLocks noGrp="1"/>
          </p:cNvSpPr>
          <p:nvPr>
            <p:ph type="body" idx="1"/>
          </p:nvPr>
        </p:nvSpPr>
        <p:spPr>
          <a:xfrm>
            <a:off x="918000" y="1962883"/>
            <a:ext cx="1440000" cy="375385"/>
          </a:xfrm>
        </p:spPr>
        <p:txBody>
          <a:bodyPr/>
          <a:lstStyle/>
          <a:p>
            <a:pPr algn="l"/>
            <a:r>
              <a:rPr lang="en-GB"/>
              <a:t>Clinical</a:t>
            </a:r>
          </a:p>
        </p:txBody>
      </p:sp>
      <p:sp>
        <p:nvSpPr>
          <p:cNvPr id="8" name="Text Placeholder 7">
            <a:extLst>
              <a:ext uri="{FF2B5EF4-FFF2-40B4-BE49-F238E27FC236}">
                <a16:creationId xmlns:a16="http://schemas.microsoft.com/office/drawing/2014/main" id="{1D4220CA-CBB6-6DA9-5567-DCE080CFFC0E}"/>
              </a:ext>
            </a:extLst>
          </p:cNvPr>
          <p:cNvSpPr>
            <a:spLocks noGrp="1"/>
          </p:cNvSpPr>
          <p:nvPr>
            <p:ph type="body" sz="quarter" idx="3"/>
          </p:nvPr>
        </p:nvSpPr>
        <p:spPr>
          <a:xfrm>
            <a:off x="3181126" y="1962883"/>
            <a:ext cx="1440000" cy="375385"/>
          </a:xfrm>
        </p:spPr>
        <p:txBody>
          <a:bodyPr/>
          <a:lstStyle/>
          <a:p>
            <a:pPr algn="l"/>
            <a:r>
              <a:rPr lang="en-GB"/>
              <a:t>Other</a:t>
            </a:r>
          </a:p>
        </p:txBody>
      </p:sp>
      <p:sp>
        <p:nvSpPr>
          <p:cNvPr id="10" name="Text Placeholder 9">
            <a:extLst>
              <a:ext uri="{FF2B5EF4-FFF2-40B4-BE49-F238E27FC236}">
                <a16:creationId xmlns:a16="http://schemas.microsoft.com/office/drawing/2014/main" id="{4357E150-5C4F-07CB-1910-8CA5B104D7DD}"/>
              </a:ext>
            </a:extLst>
          </p:cNvPr>
          <p:cNvSpPr>
            <a:spLocks noGrp="1"/>
          </p:cNvSpPr>
          <p:nvPr>
            <p:ph type="body" sz="quarter" idx="13"/>
          </p:nvPr>
        </p:nvSpPr>
        <p:spPr>
          <a:xfrm>
            <a:off x="5376000" y="1963467"/>
            <a:ext cx="1440000" cy="375385"/>
          </a:xfrm>
        </p:spPr>
        <p:txBody>
          <a:bodyPr/>
          <a:lstStyle/>
          <a:p>
            <a:pPr algn="l"/>
            <a:r>
              <a:rPr lang="en-GB"/>
              <a:t>Centres of Excellence</a:t>
            </a:r>
          </a:p>
        </p:txBody>
      </p:sp>
      <p:sp>
        <p:nvSpPr>
          <p:cNvPr id="7" name="Content Placeholder 6">
            <a:extLst>
              <a:ext uri="{FF2B5EF4-FFF2-40B4-BE49-F238E27FC236}">
                <a16:creationId xmlns:a16="http://schemas.microsoft.com/office/drawing/2014/main" id="{044B8539-64AC-169C-2AF8-7A522004C225}"/>
              </a:ext>
            </a:extLst>
          </p:cNvPr>
          <p:cNvSpPr>
            <a:spLocks noGrp="1"/>
          </p:cNvSpPr>
          <p:nvPr>
            <p:ph sz="half" idx="2"/>
          </p:nvPr>
        </p:nvSpPr>
        <p:spPr>
          <a:xfrm>
            <a:off x="648000" y="2478905"/>
            <a:ext cx="1980000" cy="3296701"/>
          </a:xfrm>
        </p:spPr>
        <p:txBody>
          <a:bodyPr/>
          <a:lstStyle/>
          <a:p>
            <a:pPr>
              <a:spcBef>
                <a:spcPts val="600"/>
              </a:spcBef>
            </a:pPr>
            <a:r>
              <a:rPr lang="en-GB"/>
              <a:t>Dermatologists</a:t>
            </a:r>
          </a:p>
          <a:p>
            <a:pPr>
              <a:spcBef>
                <a:spcPts val="600"/>
              </a:spcBef>
            </a:pPr>
            <a:r>
              <a:rPr lang="en-GB"/>
              <a:t>Immunologists</a:t>
            </a:r>
          </a:p>
          <a:p>
            <a:pPr>
              <a:spcBef>
                <a:spcPts val="600"/>
              </a:spcBef>
            </a:pPr>
            <a:r>
              <a:rPr lang="en-GB"/>
              <a:t>Paediatricians</a:t>
            </a:r>
          </a:p>
          <a:p>
            <a:pPr>
              <a:spcBef>
                <a:spcPts val="600"/>
              </a:spcBef>
            </a:pPr>
            <a:r>
              <a:rPr lang="en-GB"/>
              <a:t>Clinical Psychologists</a:t>
            </a:r>
          </a:p>
          <a:p>
            <a:pPr>
              <a:spcBef>
                <a:spcPts val="600"/>
              </a:spcBef>
            </a:pPr>
            <a:r>
              <a:rPr lang="en-GB"/>
              <a:t>Clinical Pharmacists</a:t>
            </a:r>
          </a:p>
          <a:p>
            <a:pPr>
              <a:spcBef>
                <a:spcPts val="600"/>
              </a:spcBef>
            </a:pPr>
            <a:r>
              <a:rPr lang="en-GB"/>
              <a:t>GPwSIs</a:t>
            </a:r>
          </a:p>
          <a:p>
            <a:pPr>
              <a:spcBef>
                <a:spcPts val="600"/>
              </a:spcBef>
            </a:pPr>
            <a:r>
              <a:rPr lang="en-GB"/>
              <a:t>GPwER,</a:t>
            </a:r>
          </a:p>
          <a:p>
            <a:pPr>
              <a:spcBef>
                <a:spcPts val="600"/>
              </a:spcBef>
            </a:pPr>
            <a:r>
              <a:rPr lang="en-GB"/>
              <a:t>Specialist Nurses</a:t>
            </a:r>
          </a:p>
          <a:p>
            <a:pPr>
              <a:spcBef>
                <a:spcPts val="600"/>
              </a:spcBef>
            </a:pPr>
            <a:r>
              <a:rPr lang="en-GB"/>
              <a:t>Advanced Nurse Practitioners​</a:t>
            </a:r>
          </a:p>
          <a:p>
            <a:pPr marL="0" indent="0">
              <a:buNone/>
            </a:pPr>
            <a:endParaRPr lang="en-GB"/>
          </a:p>
        </p:txBody>
      </p:sp>
      <p:sp>
        <p:nvSpPr>
          <p:cNvPr id="9" name="Content Placeholder 8">
            <a:extLst>
              <a:ext uri="{FF2B5EF4-FFF2-40B4-BE49-F238E27FC236}">
                <a16:creationId xmlns:a16="http://schemas.microsoft.com/office/drawing/2014/main" id="{E8BB7C2E-C70C-26D0-9608-9AD398E1D21E}"/>
              </a:ext>
            </a:extLst>
          </p:cNvPr>
          <p:cNvSpPr>
            <a:spLocks noGrp="1"/>
          </p:cNvSpPr>
          <p:nvPr>
            <p:ph sz="quarter" idx="4"/>
          </p:nvPr>
        </p:nvSpPr>
        <p:spPr>
          <a:xfrm>
            <a:off x="2911126" y="2478904"/>
            <a:ext cx="1980000" cy="3296701"/>
          </a:xfrm>
        </p:spPr>
        <p:txBody>
          <a:bodyPr/>
          <a:lstStyle/>
          <a:p>
            <a:pPr>
              <a:spcBef>
                <a:spcPts val="600"/>
              </a:spcBef>
            </a:pPr>
            <a:r>
              <a:rPr lang="en-GB"/>
              <a:t>Health Boards</a:t>
            </a:r>
          </a:p>
          <a:p>
            <a:pPr>
              <a:spcBef>
                <a:spcPts val="600"/>
              </a:spcBef>
            </a:pPr>
            <a:r>
              <a:rPr lang="en-GB"/>
              <a:t>ICS</a:t>
            </a:r>
          </a:p>
          <a:p>
            <a:pPr>
              <a:spcBef>
                <a:spcPts val="600"/>
              </a:spcBef>
            </a:pPr>
            <a:r>
              <a:rPr lang="en-GB"/>
              <a:t>Parliamentary Groups</a:t>
            </a:r>
          </a:p>
          <a:p>
            <a:pPr>
              <a:spcBef>
                <a:spcPts val="600"/>
              </a:spcBef>
            </a:pPr>
            <a:r>
              <a:rPr lang="en-GB"/>
              <a:t>Regulatory</a:t>
            </a:r>
          </a:p>
          <a:p>
            <a:pPr>
              <a:spcBef>
                <a:spcPts val="600"/>
              </a:spcBef>
            </a:pPr>
            <a:r>
              <a:rPr lang="en-GB"/>
              <a:t>Market Access</a:t>
            </a:r>
          </a:p>
          <a:p>
            <a:pPr>
              <a:spcBef>
                <a:spcPts val="600"/>
              </a:spcBef>
            </a:pPr>
            <a:r>
              <a:rPr lang="en-GB"/>
              <a:t>Private Clinics</a:t>
            </a:r>
          </a:p>
          <a:p>
            <a:endParaRPr lang="en-GB"/>
          </a:p>
        </p:txBody>
      </p:sp>
      <p:sp>
        <p:nvSpPr>
          <p:cNvPr id="11" name="Content Placeholder 10">
            <a:extLst>
              <a:ext uri="{FF2B5EF4-FFF2-40B4-BE49-F238E27FC236}">
                <a16:creationId xmlns:a16="http://schemas.microsoft.com/office/drawing/2014/main" id="{D2A5AB17-4F24-D07E-BAE9-7E3C91524D36}"/>
              </a:ext>
            </a:extLst>
          </p:cNvPr>
          <p:cNvSpPr>
            <a:spLocks noGrp="1"/>
          </p:cNvSpPr>
          <p:nvPr>
            <p:ph sz="quarter" idx="14"/>
          </p:nvPr>
        </p:nvSpPr>
        <p:spPr>
          <a:xfrm>
            <a:off x="5174251" y="2484115"/>
            <a:ext cx="1980000" cy="3296701"/>
          </a:xfrm>
        </p:spPr>
        <p:txBody>
          <a:bodyPr/>
          <a:lstStyle/>
          <a:p>
            <a:pPr>
              <a:spcBef>
                <a:spcPts val="600"/>
              </a:spcBef>
            </a:pPr>
            <a:r>
              <a:rPr lang="en-GB"/>
              <a:t>Dermatology Outreach Clinics</a:t>
            </a:r>
          </a:p>
          <a:p>
            <a:pPr>
              <a:spcBef>
                <a:spcPts val="600"/>
              </a:spcBef>
            </a:pPr>
            <a:r>
              <a:rPr lang="en-GB"/>
              <a:t>Community Dermatology Clinics</a:t>
            </a:r>
          </a:p>
          <a:p>
            <a:pPr>
              <a:spcBef>
                <a:spcPts val="600"/>
              </a:spcBef>
            </a:pPr>
            <a:r>
              <a:rPr lang="en-GB"/>
              <a:t>Hospital Dermatology COE </a:t>
            </a:r>
          </a:p>
          <a:p>
            <a:endParaRPr lang="en-GB"/>
          </a:p>
        </p:txBody>
      </p:sp>
      <p:sp>
        <p:nvSpPr>
          <p:cNvPr id="4" name="Date Placeholder 3">
            <a:extLst>
              <a:ext uri="{FF2B5EF4-FFF2-40B4-BE49-F238E27FC236}">
                <a16:creationId xmlns:a16="http://schemas.microsoft.com/office/drawing/2014/main" id="{8E435678-36D7-9FDC-B6F5-FB692041AAD4}"/>
              </a:ext>
            </a:extLst>
          </p:cNvPr>
          <p:cNvSpPr>
            <a:spLocks noGrp="1"/>
          </p:cNvSpPr>
          <p:nvPr>
            <p:ph type="dt" sz="half" idx="20"/>
          </p:nvPr>
        </p:nvSpPr>
        <p:spPr/>
        <p:txBody>
          <a:bodyPr/>
          <a:lstStyle/>
          <a:p>
            <a:fld id="{AEAEB2E4-21F5-4199-95B3-F5D8E715D4CC}" type="datetime4">
              <a:rPr lang="en-US" smtClean="0"/>
              <a:t>June 17, 2025</a:t>
            </a:fld>
            <a:endParaRPr lang="en-US"/>
          </a:p>
        </p:txBody>
      </p:sp>
      <p:sp>
        <p:nvSpPr>
          <p:cNvPr id="5" name="Slide Number Placeholder 4">
            <a:extLst>
              <a:ext uri="{FF2B5EF4-FFF2-40B4-BE49-F238E27FC236}">
                <a16:creationId xmlns:a16="http://schemas.microsoft.com/office/drawing/2014/main" id="{014C987B-E2FA-3D8E-4D11-9AC930E54F42}"/>
              </a:ext>
            </a:extLst>
          </p:cNvPr>
          <p:cNvSpPr>
            <a:spLocks noGrp="1"/>
          </p:cNvSpPr>
          <p:nvPr>
            <p:ph type="sldNum" sz="quarter" idx="22"/>
          </p:nvPr>
        </p:nvSpPr>
        <p:spPr/>
        <p:txBody>
          <a:bodyPr/>
          <a:lstStyle/>
          <a:p>
            <a:fld id="{24C8C45C-947F-4981-8B3F-4F32E973C901}" type="slidenum">
              <a:rPr lang="en-US" smtClean="0"/>
              <a:pPr/>
              <a:t>9</a:t>
            </a:fld>
            <a:endParaRPr lang="en-US"/>
          </a:p>
        </p:txBody>
      </p:sp>
      <p:sp>
        <p:nvSpPr>
          <p:cNvPr id="13" name="TextBox 12">
            <a:extLst>
              <a:ext uri="{FF2B5EF4-FFF2-40B4-BE49-F238E27FC236}">
                <a16:creationId xmlns:a16="http://schemas.microsoft.com/office/drawing/2014/main" id="{7CFBDBC8-A01D-4B90-B57B-6CCD2FE5FD21}"/>
              </a:ext>
            </a:extLst>
          </p:cNvPr>
          <p:cNvSpPr txBox="1"/>
          <p:nvPr/>
        </p:nvSpPr>
        <p:spPr>
          <a:xfrm>
            <a:off x="7639126" y="1962883"/>
            <a:ext cx="1440000" cy="375385"/>
          </a:xfrm>
          <a:prstGeom prst="rect">
            <a:avLst/>
          </a:prstGeom>
          <a:ln w="3175">
            <a:noFill/>
          </a:ln>
        </p:spPr>
        <p:txBody>
          <a:bodyPr vert="horz" lIns="0" tIns="0" rIns="0" bIns="0" rtlCol="0" anchor="t">
            <a:noAutofit/>
          </a:bodyPr>
          <a:lstStyle>
            <a:lvl1pPr indent="0" algn="ctr">
              <a:lnSpc>
                <a:spcPct val="90000"/>
              </a:lnSpc>
              <a:spcBef>
                <a:spcPts val="0"/>
              </a:spcBef>
              <a:spcAft>
                <a:spcPts val="0"/>
              </a:spcAft>
              <a:buFont typeface="Arial" panose="020B0604020202020204" pitchFamily="34" charset="0"/>
              <a:buNone/>
              <a:defRPr b="1"/>
            </a:lvl1pPr>
            <a:lvl2pPr indent="0">
              <a:lnSpc>
                <a:spcPct val="100000"/>
              </a:lnSpc>
              <a:spcBef>
                <a:spcPts val="600"/>
              </a:spcBef>
              <a:spcAft>
                <a:spcPts val="0"/>
              </a:spcAft>
              <a:buFont typeface="Arial" panose="020B0604020202020204" pitchFamily="34" charset="0"/>
              <a:buNone/>
              <a:defRPr sz="2000" b="1"/>
            </a:lvl2pPr>
            <a:lvl3pPr indent="0">
              <a:lnSpc>
                <a:spcPct val="100000"/>
              </a:lnSpc>
              <a:spcBef>
                <a:spcPts val="600"/>
              </a:spcBef>
              <a:spcAft>
                <a:spcPts val="0"/>
              </a:spcAft>
              <a:buFont typeface="Arial" panose="020B0604020202020204" pitchFamily="34" charset="0"/>
              <a:buNone/>
              <a:defRPr b="1"/>
            </a:lvl3pPr>
            <a:lvl4pPr indent="0">
              <a:lnSpc>
                <a:spcPct val="100000"/>
              </a:lnSpc>
              <a:spcBef>
                <a:spcPts val="600"/>
              </a:spcBef>
              <a:spcAft>
                <a:spcPts val="0"/>
              </a:spcAft>
              <a:buFont typeface="Arial" panose="020B0604020202020204" pitchFamily="34" charset="0"/>
              <a:buNone/>
              <a:defRPr sz="1600" b="1"/>
            </a:lvl4pPr>
            <a:lvl5pPr indent="0">
              <a:lnSpc>
                <a:spcPct val="100000"/>
              </a:lnSpc>
              <a:spcBef>
                <a:spcPts val="600"/>
              </a:spcBef>
              <a:spcAft>
                <a:spcPts val="0"/>
              </a:spcAft>
              <a:buFont typeface="Arial" panose="020B0604020202020204" pitchFamily="34" charset="0"/>
              <a:buNone/>
              <a:tabLst/>
              <a:defRPr sz="1600" b="1"/>
            </a:lvl5pPr>
            <a:lvl6pPr indent="0">
              <a:lnSpc>
                <a:spcPct val="90000"/>
              </a:lnSpc>
              <a:spcBef>
                <a:spcPts val="600"/>
              </a:spcBef>
              <a:spcAft>
                <a:spcPts val="0"/>
              </a:spcAft>
              <a:buFont typeface="Arial" panose="020B0604020202020204" pitchFamily="34" charset="0"/>
              <a:buNone/>
              <a:defRPr sz="1600" b="1"/>
            </a:lvl6pPr>
            <a:lvl7pPr indent="0">
              <a:lnSpc>
                <a:spcPct val="90000"/>
              </a:lnSpc>
              <a:spcBef>
                <a:spcPts val="600"/>
              </a:spcBef>
              <a:spcAft>
                <a:spcPts val="0"/>
              </a:spcAft>
              <a:buFont typeface="Arial" panose="020B0604020202020204" pitchFamily="34" charset="0"/>
              <a:buNone/>
              <a:defRPr sz="1600" b="1" baseline="0"/>
            </a:lvl7pPr>
            <a:lvl8pPr indent="0">
              <a:lnSpc>
                <a:spcPct val="90000"/>
              </a:lnSpc>
              <a:spcBef>
                <a:spcPts val="600"/>
              </a:spcBef>
              <a:spcAft>
                <a:spcPts val="0"/>
              </a:spcAft>
              <a:buFont typeface="Arial" panose="020B0604020202020204" pitchFamily="34" charset="0"/>
              <a:buNone/>
              <a:defRPr sz="1600" b="1"/>
            </a:lvl8pPr>
            <a:lvl9pPr indent="0">
              <a:lnSpc>
                <a:spcPct val="90000"/>
              </a:lnSpc>
              <a:spcBef>
                <a:spcPts val="600"/>
              </a:spcBef>
              <a:spcAft>
                <a:spcPts val="0"/>
              </a:spcAft>
              <a:buFont typeface="Arial" panose="020B0604020202020204" pitchFamily="34" charset="0"/>
              <a:buNone/>
              <a:defRPr sz="1600" b="1" baseline="0"/>
            </a:lvl9pPr>
          </a:lstStyle>
          <a:p>
            <a:pPr algn="l"/>
            <a:r>
              <a:rPr lang="en-GB"/>
              <a:t>Societies and Organisations</a:t>
            </a:r>
          </a:p>
        </p:txBody>
      </p:sp>
      <p:sp>
        <p:nvSpPr>
          <p:cNvPr id="14" name="TextBox 13">
            <a:extLst>
              <a:ext uri="{FF2B5EF4-FFF2-40B4-BE49-F238E27FC236}">
                <a16:creationId xmlns:a16="http://schemas.microsoft.com/office/drawing/2014/main" id="{F18958C4-6465-2733-3B9C-93D5DFFB18AC}"/>
              </a:ext>
            </a:extLst>
          </p:cNvPr>
          <p:cNvSpPr txBox="1"/>
          <p:nvPr/>
        </p:nvSpPr>
        <p:spPr>
          <a:xfrm>
            <a:off x="7437376" y="2478904"/>
            <a:ext cx="1980000" cy="3321433"/>
          </a:xfrm>
          <a:prstGeom prst="rect">
            <a:avLst/>
          </a:prstGeom>
          <a:ln w="3175">
            <a:noFill/>
          </a:ln>
        </p:spPr>
        <p:txBody>
          <a:bodyPr vert="horz" lIns="72000" tIns="36000" rIns="72000" bIns="0" rtlCol="0">
            <a:noAutofit/>
          </a:bodyPr>
          <a:lstStyle>
            <a:lvl1pPr marL="180000" indent="-180000">
              <a:lnSpc>
                <a:spcPct val="90000"/>
              </a:lnSpc>
              <a:spcBef>
                <a:spcPts val="0"/>
              </a:spcBef>
              <a:spcAft>
                <a:spcPts val="0"/>
              </a:spcAft>
              <a:buFont typeface="Arial" panose="020B0604020202020204" pitchFamily="34" charset="0"/>
              <a:buChar char="•"/>
              <a:defRPr sz="1600"/>
            </a:lvl1pPr>
            <a:lvl2pPr marL="360000" indent="-180000">
              <a:lnSpc>
                <a:spcPct val="100000"/>
              </a:lnSpc>
              <a:spcBef>
                <a:spcPts val="600"/>
              </a:spcBef>
              <a:spcAft>
                <a:spcPts val="0"/>
              </a:spcAft>
              <a:buFont typeface="Arial" panose="020B0604020202020204" pitchFamily="34" charset="0"/>
              <a:buChar char="•"/>
              <a:defRPr sz="1600"/>
            </a:lvl2pPr>
            <a:lvl3pPr marL="540000" indent="-180000">
              <a:lnSpc>
                <a:spcPct val="100000"/>
              </a:lnSpc>
              <a:spcBef>
                <a:spcPts val="600"/>
              </a:spcBef>
              <a:spcAft>
                <a:spcPts val="0"/>
              </a:spcAft>
              <a:buFont typeface="Arial" panose="020B0604020202020204" pitchFamily="34" charset="0"/>
              <a:buChar char="•"/>
              <a:defRPr sz="1600"/>
            </a:lvl3pPr>
            <a:lvl4pPr marL="720000" indent="-180000">
              <a:lnSpc>
                <a:spcPct val="100000"/>
              </a:lnSpc>
              <a:spcBef>
                <a:spcPts val="600"/>
              </a:spcBef>
              <a:spcAft>
                <a:spcPts val="0"/>
              </a:spcAft>
              <a:buFont typeface="Arial" panose="020B0604020202020204" pitchFamily="34" charset="0"/>
              <a:buChar char="•"/>
              <a:defRPr sz="1600" b="0"/>
            </a:lvl4pPr>
            <a:lvl5pPr marL="900000" indent="-180000">
              <a:lnSpc>
                <a:spcPct val="100000"/>
              </a:lnSpc>
              <a:spcBef>
                <a:spcPts val="600"/>
              </a:spcBef>
              <a:spcAft>
                <a:spcPts val="0"/>
              </a:spcAft>
              <a:buFont typeface="Arial" panose="020B0604020202020204" pitchFamily="34" charset="0"/>
              <a:buChar char="•"/>
              <a:tabLst/>
              <a:defRPr sz="1600" b="0"/>
            </a:lvl5pPr>
            <a:lvl6pPr marL="1080000" indent="-180000">
              <a:lnSpc>
                <a:spcPct val="90000"/>
              </a:lnSpc>
              <a:spcBef>
                <a:spcPts val="600"/>
              </a:spcBef>
              <a:spcAft>
                <a:spcPts val="0"/>
              </a:spcAft>
              <a:buFont typeface="Arial" panose="020B0604020202020204" pitchFamily="34" charset="0"/>
              <a:buChar char="•"/>
              <a:defRPr sz="1400" b="0"/>
            </a:lvl6pPr>
            <a:lvl7pPr marL="1260000" indent="-180000">
              <a:lnSpc>
                <a:spcPct val="90000"/>
              </a:lnSpc>
              <a:spcBef>
                <a:spcPts val="600"/>
              </a:spcBef>
              <a:spcAft>
                <a:spcPts val="0"/>
              </a:spcAft>
              <a:buFont typeface="Arial" panose="020B0604020202020204" pitchFamily="34" charset="0"/>
              <a:buChar char="•"/>
              <a:defRPr sz="1400" b="0" baseline="0"/>
            </a:lvl7pPr>
            <a:lvl8pPr marL="1440000" indent="-180000">
              <a:lnSpc>
                <a:spcPct val="90000"/>
              </a:lnSpc>
              <a:spcBef>
                <a:spcPts val="600"/>
              </a:spcBef>
              <a:spcAft>
                <a:spcPts val="0"/>
              </a:spcAft>
              <a:buFont typeface="Arial" panose="020B0604020202020204" pitchFamily="34" charset="0"/>
              <a:buChar char="•"/>
              <a:defRPr sz="1400" b="0"/>
            </a:lvl8pPr>
            <a:lvl9pPr marL="1620000" indent="-180000">
              <a:lnSpc>
                <a:spcPct val="90000"/>
              </a:lnSpc>
              <a:spcBef>
                <a:spcPts val="600"/>
              </a:spcBef>
              <a:spcAft>
                <a:spcPts val="0"/>
              </a:spcAft>
              <a:buFont typeface="Arial" panose="020B0604020202020204" pitchFamily="34" charset="0"/>
              <a:buChar char="•"/>
              <a:defRPr sz="1400" b="0" baseline="0"/>
            </a:lvl9pPr>
          </a:lstStyle>
          <a:p>
            <a:pPr>
              <a:spcBef>
                <a:spcPts val="600"/>
              </a:spcBef>
            </a:pPr>
            <a:r>
              <a:rPr lang="en-GB"/>
              <a:t>Payor &amp; Drug Evaluation Groups</a:t>
            </a:r>
          </a:p>
          <a:p>
            <a:pPr>
              <a:spcBef>
                <a:spcPts val="600"/>
              </a:spcBef>
            </a:pPr>
            <a:r>
              <a:rPr lang="en-GB"/>
              <a:t>Patient &amp; Professional Organisations</a:t>
            </a:r>
          </a:p>
        </p:txBody>
      </p:sp>
      <p:sp>
        <p:nvSpPr>
          <p:cNvPr id="15" name="TextBox 14">
            <a:extLst>
              <a:ext uri="{FF2B5EF4-FFF2-40B4-BE49-F238E27FC236}">
                <a16:creationId xmlns:a16="http://schemas.microsoft.com/office/drawing/2014/main" id="{36613CBB-C123-F2C4-E6C7-4732BDC4BA54}"/>
              </a:ext>
            </a:extLst>
          </p:cNvPr>
          <p:cNvSpPr txBox="1"/>
          <p:nvPr/>
        </p:nvSpPr>
        <p:spPr>
          <a:xfrm>
            <a:off x="9902252" y="1944672"/>
            <a:ext cx="1440000" cy="375385"/>
          </a:xfrm>
          <a:prstGeom prst="rect">
            <a:avLst/>
          </a:prstGeom>
          <a:ln w="3175">
            <a:noFill/>
          </a:ln>
        </p:spPr>
        <p:txBody>
          <a:bodyPr vert="horz" lIns="0" tIns="0" rIns="0" bIns="0" rtlCol="0" anchor="t">
            <a:noAutofit/>
          </a:bodyPr>
          <a:lstStyle>
            <a:lvl1pPr indent="0" algn="ctr">
              <a:lnSpc>
                <a:spcPct val="90000"/>
              </a:lnSpc>
              <a:spcBef>
                <a:spcPts val="0"/>
              </a:spcBef>
              <a:spcAft>
                <a:spcPts val="0"/>
              </a:spcAft>
              <a:buFont typeface="Arial" panose="020B0604020202020204" pitchFamily="34" charset="0"/>
              <a:buNone/>
              <a:defRPr b="1"/>
            </a:lvl1pPr>
            <a:lvl2pPr indent="0">
              <a:lnSpc>
                <a:spcPct val="100000"/>
              </a:lnSpc>
              <a:spcBef>
                <a:spcPts val="600"/>
              </a:spcBef>
              <a:spcAft>
                <a:spcPts val="0"/>
              </a:spcAft>
              <a:buFont typeface="Arial" panose="020B0604020202020204" pitchFamily="34" charset="0"/>
              <a:buNone/>
              <a:defRPr sz="2000" b="1"/>
            </a:lvl2pPr>
            <a:lvl3pPr indent="0">
              <a:lnSpc>
                <a:spcPct val="100000"/>
              </a:lnSpc>
              <a:spcBef>
                <a:spcPts val="600"/>
              </a:spcBef>
              <a:spcAft>
                <a:spcPts val="0"/>
              </a:spcAft>
              <a:buFont typeface="Arial" panose="020B0604020202020204" pitchFamily="34" charset="0"/>
              <a:buNone/>
              <a:defRPr b="1"/>
            </a:lvl3pPr>
            <a:lvl4pPr indent="0">
              <a:lnSpc>
                <a:spcPct val="100000"/>
              </a:lnSpc>
              <a:spcBef>
                <a:spcPts val="600"/>
              </a:spcBef>
              <a:spcAft>
                <a:spcPts val="0"/>
              </a:spcAft>
              <a:buFont typeface="Arial" panose="020B0604020202020204" pitchFamily="34" charset="0"/>
              <a:buNone/>
              <a:defRPr sz="1600" b="1"/>
            </a:lvl4pPr>
            <a:lvl5pPr indent="0">
              <a:lnSpc>
                <a:spcPct val="100000"/>
              </a:lnSpc>
              <a:spcBef>
                <a:spcPts val="600"/>
              </a:spcBef>
              <a:spcAft>
                <a:spcPts val="0"/>
              </a:spcAft>
              <a:buFont typeface="Arial" panose="020B0604020202020204" pitchFamily="34" charset="0"/>
              <a:buNone/>
              <a:tabLst/>
              <a:defRPr sz="1600" b="1"/>
            </a:lvl5pPr>
            <a:lvl6pPr indent="0">
              <a:lnSpc>
                <a:spcPct val="90000"/>
              </a:lnSpc>
              <a:spcBef>
                <a:spcPts val="600"/>
              </a:spcBef>
              <a:spcAft>
                <a:spcPts val="0"/>
              </a:spcAft>
              <a:buFont typeface="Arial" panose="020B0604020202020204" pitchFamily="34" charset="0"/>
              <a:buNone/>
              <a:defRPr sz="1600" b="1"/>
            </a:lvl6pPr>
            <a:lvl7pPr indent="0">
              <a:lnSpc>
                <a:spcPct val="90000"/>
              </a:lnSpc>
              <a:spcBef>
                <a:spcPts val="600"/>
              </a:spcBef>
              <a:spcAft>
                <a:spcPts val="0"/>
              </a:spcAft>
              <a:buFont typeface="Arial" panose="020B0604020202020204" pitchFamily="34" charset="0"/>
              <a:buNone/>
              <a:defRPr sz="1600" b="1" baseline="0"/>
            </a:lvl7pPr>
            <a:lvl8pPr indent="0">
              <a:lnSpc>
                <a:spcPct val="90000"/>
              </a:lnSpc>
              <a:spcBef>
                <a:spcPts val="600"/>
              </a:spcBef>
              <a:spcAft>
                <a:spcPts val="0"/>
              </a:spcAft>
              <a:buFont typeface="Arial" panose="020B0604020202020204" pitchFamily="34" charset="0"/>
              <a:buNone/>
              <a:defRPr sz="1600" b="1"/>
            </a:lvl8pPr>
            <a:lvl9pPr indent="0">
              <a:lnSpc>
                <a:spcPct val="90000"/>
              </a:lnSpc>
              <a:spcBef>
                <a:spcPts val="600"/>
              </a:spcBef>
              <a:spcAft>
                <a:spcPts val="0"/>
              </a:spcAft>
              <a:buFont typeface="Arial" panose="020B0604020202020204" pitchFamily="34" charset="0"/>
              <a:buNone/>
              <a:defRPr sz="1600" b="1" baseline="0"/>
            </a:lvl9pPr>
          </a:lstStyle>
          <a:p>
            <a:pPr algn="l"/>
            <a:r>
              <a:rPr lang="en-GB"/>
              <a:t>Rising Stars</a:t>
            </a:r>
          </a:p>
        </p:txBody>
      </p:sp>
      <p:sp>
        <p:nvSpPr>
          <p:cNvPr id="16" name="TextBox 15">
            <a:extLst>
              <a:ext uri="{FF2B5EF4-FFF2-40B4-BE49-F238E27FC236}">
                <a16:creationId xmlns:a16="http://schemas.microsoft.com/office/drawing/2014/main" id="{73B91D29-E513-3062-A781-4ABF73CB60AD}"/>
              </a:ext>
            </a:extLst>
          </p:cNvPr>
          <p:cNvSpPr txBox="1"/>
          <p:nvPr/>
        </p:nvSpPr>
        <p:spPr>
          <a:xfrm>
            <a:off x="9700501" y="2478903"/>
            <a:ext cx="1980000" cy="3321433"/>
          </a:xfrm>
          <a:prstGeom prst="rect">
            <a:avLst/>
          </a:prstGeom>
          <a:ln w="3175">
            <a:noFill/>
          </a:ln>
        </p:spPr>
        <p:txBody>
          <a:bodyPr vert="horz" lIns="72000" tIns="36000" rIns="72000" bIns="0" rtlCol="0">
            <a:noAutofit/>
          </a:bodyPr>
          <a:lstStyle>
            <a:lvl1pPr marL="180000" indent="-180000">
              <a:lnSpc>
                <a:spcPct val="90000"/>
              </a:lnSpc>
              <a:spcBef>
                <a:spcPts val="0"/>
              </a:spcBef>
              <a:spcAft>
                <a:spcPts val="0"/>
              </a:spcAft>
              <a:buFont typeface="Arial" panose="020B0604020202020204" pitchFamily="34" charset="0"/>
              <a:buChar char="•"/>
              <a:defRPr sz="1600"/>
            </a:lvl1pPr>
            <a:lvl2pPr marL="360000" indent="-180000">
              <a:lnSpc>
                <a:spcPct val="100000"/>
              </a:lnSpc>
              <a:spcBef>
                <a:spcPts val="600"/>
              </a:spcBef>
              <a:spcAft>
                <a:spcPts val="0"/>
              </a:spcAft>
              <a:buFont typeface="Arial" panose="020B0604020202020204" pitchFamily="34" charset="0"/>
              <a:buChar char="•"/>
              <a:defRPr sz="1600"/>
            </a:lvl2pPr>
            <a:lvl3pPr marL="540000" indent="-180000">
              <a:lnSpc>
                <a:spcPct val="100000"/>
              </a:lnSpc>
              <a:spcBef>
                <a:spcPts val="600"/>
              </a:spcBef>
              <a:spcAft>
                <a:spcPts val="0"/>
              </a:spcAft>
              <a:buFont typeface="Arial" panose="020B0604020202020204" pitchFamily="34" charset="0"/>
              <a:buChar char="•"/>
              <a:defRPr sz="1600"/>
            </a:lvl3pPr>
            <a:lvl4pPr marL="720000" indent="-180000">
              <a:lnSpc>
                <a:spcPct val="100000"/>
              </a:lnSpc>
              <a:spcBef>
                <a:spcPts val="600"/>
              </a:spcBef>
              <a:spcAft>
                <a:spcPts val="0"/>
              </a:spcAft>
              <a:buFont typeface="Arial" panose="020B0604020202020204" pitchFamily="34" charset="0"/>
              <a:buChar char="•"/>
              <a:defRPr sz="1600" b="0"/>
            </a:lvl4pPr>
            <a:lvl5pPr marL="900000" indent="-180000">
              <a:lnSpc>
                <a:spcPct val="100000"/>
              </a:lnSpc>
              <a:spcBef>
                <a:spcPts val="600"/>
              </a:spcBef>
              <a:spcAft>
                <a:spcPts val="0"/>
              </a:spcAft>
              <a:buFont typeface="Arial" panose="020B0604020202020204" pitchFamily="34" charset="0"/>
              <a:buChar char="•"/>
              <a:tabLst/>
              <a:defRPr sz="1600" b="0"/>
            </a:lvl5pPr>
            <a:lvl6pPr marL="1080000" indent="-180000">
              <a:lnSpc>
                <a:spcPct val="90000"/>
              </a:lnSpc>
              <a:spcBef>
                <a:spcPts val="600"/>
              </a:spcBef>
              <a:spcAft>
                <a:spcPts val="0"/>
              </a:spcAft>
              <a:buFont typeface="Arial" panose="020B0604020202020204" pitchFamily="34" charset="0"/>
              <a:buChar char="•"/>
              <a:defRPr sz="1400" b="0"/>
            </a:lvl6pPr>
            <a:lvl7pPr marL="1260000" indent="-180000">
              <a:lnSpc>
                <a:spcPct val="90000"/>
              </a:lnSpc>
              <a:spcBef>
                <a:spcPts val="600"/>
              </a:spcBef>
              <a:spcAft>
                <a:spcPts val="0"/>
              </a:spcAft>
              <a:buFont typeface="Arial" panose="020B0604020202020204" pitchFamily="34" charset="0"/>
              <a:buChar char="•"/>
              <a:defRPr sz="1400" b="0" baseline="0"/>
            </a:lvl7pPr>
            <a:lvl8pPr marL="1440000" indent="-180000">
              <a:lnSpc>
                <a:spcPct val="90000"/>
              </a:lnSpc>
              <a:spcBef>
                <a:spcPts val="600"/>
              </a:spcBef>
              <a:spcAft>
                <a:spcPts val="0"/>
              </a:spcAft>
              <a:buFont typeface="Arial" panose="020B0604020202020204" pitchFamily="34" charset="0"/>
              <a:buChar char="•"/>
              <a:defRPr sz="1400" b="0"/>
            </a:lvl8pPr>
            <a:lvl9pPr marL="1620000" indent="-180000">
              <a:lnSpc>
                <a:spcPct val="90000"/>
              </a:lnSpc>
              <a:spcBef>
                <a:spcPts val="600"/>
              </a:spcBef>
              <a:spcAft>
                <a:spcPts val="0"/>
              </a:spcAft>
              <a:buFont typeface="Arial" panose="020B0604020202020204" pitchFamily="34" charset="0"/>
              <a:buChar char="•"/>
              <a:defRPr sz="1400" b="0" baseline="0"/>
            </a:lvl9pPr>
          </a:lstStyle>
          <a:p>
            <a:r>
              <a:rPr lang="en-GB"/>
              <a:t>Up and coming KOLs</a:t>
            </a:r>
          </a:p>
          <a:p>
            <a:endParaRPr lang="en-GB"/>
          </a:p>
        </p:txBody>
      </p:sp>
    </p:spTree>
    <p:extLst>
      <p:ext uri="{BB962C8B-B14F-4D97-AF65-F5344CB8AC3E}">
        <p14:creationId xmlns:p14="http://schemas.microsoft.com/office/powerpoint/2010/main" val="232782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NAME" val="RoundedRectangle"/>
</p:tagLst>
</file>

<file path=ppt/tags/tag26.xml><?xml version="1.0" encoding="utf-8"?>
<p:tagLst xmlns:a="http://schemas.openxmlformats.org/drawingml/2006/main" xmlns:r="http://schemas.openxmlformats.org/officeDocument/2006/relationships" xmlns:p="http://schemas.openxmlformats.org/presentationml/2006/main">
  <p:tag name="NAME" val="RoundedRectangle"/>
</p:tagLst>
</file>

<file path=ppt/tags/tag27.xml><?xml version="1.0" encoding="utf-8"?>
<p:tagLst xmlns:a="http://schemas.openxmlformats.org/drawingml/2006/main" xmlns:r="http://schemas.openxmlformats.org/officeDocument/2006/relationships" xmlns:p="http://schemas.openxmlformats.org/presentationml/2006/main">
  <p:tag name="NAME" val="RoundedRectangle"/>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Leo Pharma">
  <a:themeElements>
    <a:clrScheme name="Leo Pharma">
      <a:dk1>
        <a:srgbClr val="000000"/>
      </a:dk1>
      <a:lt1>
        <a:srgbClr val="FFFFFF"/>
      </a:lt1>
      <a:dk2>
        <a:srgbClr val="68A17C"/>
      </a:dk2>
      <a:lt2>
        <a:srgbClr val="F5F3EF"/>
      </a:lt2>
      <a:accent1>
        <a:srgbClr val="204131"/>
      </a:accent1>
      <a:accent2>
        <a:srgbClr val="68A17C"/>
      </a:accent2>
      <a:accent3>
        <a:srgbClr val="006E96"/>
      </a:accent3>
      <a:accent4>
        <a:srgbClr val="EAAA00"/>
      </a:accent4>
      <a:accent5>
        <a:srgbClr val="682D64"/>
      </a:accent5>
      <a:accent6>
        <a:srgbClr val="798D83"/>
      </a:accent6>
      <a:hlink>
        <a:srgbClr val="338BAB"/>
      </a:hlink>
      <a:folHlink>
        <a:srgbClr val="865E83"/>
      </a:folHlink>
    </a:clrScheme>
    <a:fontScheme name="Leo Pharma">
      <a:majorFont>
        <a:latin typeface="Gilroy Office"/>
        <a:ea typeface=""/>
        <a:cs typeface=""/>
      </a:majorFont>
      <a:minorFont>
        <a:latin typeface="Gilroy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noProof="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1"/>
            </a:solidFill>
          </a:defRPr>
        </a:defPPr>
      </a:lstStyle>
    </a:txDef>
  </a:objectDefaults>
  <a:extraClrSchemeLst/>
  <a:custClrLst>
    <a:custClr name="Dark green 1">
      <a:srgbClr val="204131"/>
    </a:custClr>
    <a:custClr name="Light green 1">
      <a:srgbClr val="68A17C"/>
    </a:custClr>
    <a:custClr name="Blue 1">
      <a:srgbClr val="006E96"/>
    </a:custClr>
    <a:custClr name="Yellow 1">
      <a:srgbClr val="EAAA00"/>
    </a:custClr>
    <a:custClr name="Purple 1">
      <a:srgbClr val="682D64"/>
    </a:custClr>
    <a:custClr name=" ">
      <a:srgbClr val="FFFFFF"/>
    </a:custClr>
    <a:custClr name=" ">
      <a:srgbClr val="FFFFFF"/>
    </a:custClr>
    <a:custClr name=" ">
      <a:srgbClr val="FFFFFF"/>
    </a:custClr>
    <a:custClr name=" ">
      <a:srgbClr val="FFFFFF"/>
    </a:custClr>
    <a:custClr name=" ">
      <a:srgbClr val="FFFFFF"/>
    </a:custClr>
    <a:custClr name="Dark green 2">
      <a:srgbClr val="4D675A"/>
    </a:custClr>
    <a:custClr name="Light green 2">
      <a:srgbClr val="86B496"/>
    </a:custClr>
    <a:custClr name="Blue 2">
      <a:srgbClr val="338BAB"/>
    </a:custClr>
    <a:custClr name="Yellow 2">
      <a:srgbClr val="EEBB33"/>
    </a:custClr>
    <a:custClr name="Purple 2">
      <a:srgbClr val="865E83"/>
    </a:custClr>
    <a:custClr name=" ">
      <a:srgbClr val="FFFFFF"/>
    </a:custClr>
    <a:custClr name=" ">
      <a:srgbClr val="FFFFFF"/>
    </a:custClr>
    <a:custClr name=" ">
      <a:srgbClr val="FFFFFF"/>
    </a:custClr>
    <a:custClr name=" ">
      <a:srgbClr val="FFFFFF"/>
    </a:custClr>
    <a:custClr name=" ">
      <a:srgbClr val="FFFFFF"/>
    </a:custClr>
    <a:custClr name="Dark green 3">
      <a:srgbClr val="798D83"/>
    </a:custClr>
    <a:custClr name="Light green 3">
      <a:srgbClr val="A4C7B0"/>
    </a:custClr>
    <a:custClr name="Blue 3">
      <a:srgbClr val="66A8C0"/>
    </a:custClr>
    <a:custClr name="Yellow 3">
      <a:srgbClr val="F2CC66"/>
    </a:custClr>
    <a:custClr name="Purple 3">
      <a:srgbClr val="A486A2"/>
    </a:custClr>
    <a:custClr name=" ">
      <a:srgbClr val="FFFFFF"/>
    </a:custClr>
    <a:custClr name=" ">
      <a:srgbClr val="FFFFFF"/>
    </a:custClr>
    <a:custClr name=" ">
      <a:srgbClr val="FFFFFF"/>
    </a:custClr>
    <a:custClr name=" ">
      <a:srgbClr val="FFFFFF"/>
    </a:custClr>
    <a:custClr name=" ">
      <a:srgbClr val="FFFFFF"/>
    </a:custClr>
    <a:custClr name="Dark green 4">
      <a:srgbClr val="A6B3AD"/>
    </a:custClr>
    <a:custClr name="Light green 4">
      <a:srgbClr val="C3D9CB"/>
    </a:custClr>
    <a:custClr name="Blue 4">
      <a:srgbClr val="99C5D5"/>
    </a:custClr>
    <a:custClr name="Yellow 4">
      <a:srgbClr val="F7DD99"/>
    </a:custClr>
    <a:custClr name="Purple 4">
      <a:srgbClr val="C3AFC1"/>
    </a:custClr>
    <a:custClr name=" ">
      <a:srgbClr val="FFFFFF"/>
    </a:custClr>
    <a:custClr name=" ">
      <a:srgbClr val="FFFFFF"/>
    </a:custClr>
    <a:custClr name=" ">
      <a:srgbClr val="FFFFFF"/>
    </a:custClr>
    <a:custClr name=" ">
      <a:srgbClr val="FFFFFF"/>
    </a:custClr>
    <a:custClr name=" ">
      <a:srgbClr val="FFFFFF"/>
    </a:custClr>
    <a:custClr name="Dark green 5">
      <a:srgbClr val="D2D9D6"/>
    </a:custClr>
    <a:custClr name="Light green 5">
      <a:srgbClr val="E1ECE5"/>
    </a:custClr>
  </a:custClrLst>
  <a:extLst>
    <a:ext uri="{05A4C25C-085E-4340-85A3-A5531E510DB2}">
      <thm15:themeFamily xmlns:thm15="http://schemas.microsoft.com/office/thememl/2012/main" name="LEO Pharma PPT Tempalte" id="{A7880B49-68EE-4D52-AFB4-BAAF706FBF42}" vid="{2FCE5AD5-BE25-462F-AD24-5BF1B9B4FB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97d734-4801-40da-89ef-017d807fa2a8" xsi:nil="true"/>
    <lcf76f155ced4ddcb4097134ff3c332f xmlns="32bdb438-7d0f-4225-b594-ab5c81528ae2">
      <Terms xmlns="http://schemas.microsoft.com/office/infopath/2007/PartnerControls"/>
    </lcf76f155ced4ddcb4097134ff3c332f>
    <TaxKeywordTaxHTField xmlns="a497d734-4801-40da-89ef-017d807fa2a8">
      <Terms xmlns="http://schemas.microsoft.com/office/infopath/2007/PartnerControls"/>
    </TaxKeywordTaxHTField>
  </documentManagement>
</p:properties>
</file>

<file path=customXml/item10.xml><?xml version="1.0" encoding="utf-8"?>
<p:properties xmlns:p="http://schemas.microsoft.com/office/2006/metadata/properties" xmlns:xsi="http://www.w3.org/2001/XMLSchema-instance" xmlns:pc="http://schemas.microsoft.com/office/infopath/2007/PartnerControls">
  <documentManagement>
    <TaxKeywordTaxHTField xmlns="a497d734-4801-40da-89ef-017d807fa2a8">
      <Terms xmlns="http://schemas.microsoft.com/office/infopath/2007/PartnerControls"/>
    </TaxKeywordTaxHTField>
    <lcf76f155ced4ddcb4097134ff3c332f xmlns="32bdb438-7d0f-4225-b594-ab5c81528ae2">
      <Terms xmlns="http://schemas.microsoft.com/office/infopath/2007/PartnerControls"/>
    </lcf76f155ced4ddcb4097134ff3c332f>
    <TaxCatchAll xmlns="a497d734-4801-40da-89ef-017d807fa2a8" xsi:nil="true"/>
  </documentManagement>
</p:properties>
</file>

<file path=customXml/item11.xml><?xml version="1.0" encoding="utf-8"?>
<ct:contentTypeSchema xmlns:ct="http://schemas.microsoft.com/office/2006/metadata/contentType" xmlns:ma="http://schemas.microsoft.com/office/2006/metadata/properties/metaAttributes" ct:_="" ma:_="" ma:contentTypeName="Document" ma:contentTypeID="0x0101009A7EB3696C166B4E98EC7230A836A500" ma:contentTypeVersion="21" ma:contentTypeDescription="Create a new document." ma:contentTypeScope="" ma:versionID="d0252fa9e8ce32db289fcc04af7da083">
  <xsd:schema xmlns:xsd="http://www.w3.org/2001/XMLSchema" xmlns:xs="http://www.w3.org/2001/XMLSchema" xmlns:p="http://schemas.microsoft.com/office/2006/metadata/properties" xmlns:ns2="a497d734-4801-40da-89ef-017d807fa2a8" xmlns:ns3="32bdb438-7d0f-4225-b594-ab5c81528ae2" targetNamespace="http://schemas.microsoft.com/office/2006/metadata/properties" ma:root="true" ma:fieldsID="b27134fb40eced3b7ae49a2ced564ec8" ns2:_="" ns3:_="">
    <xsd:import namespace="a497d734-4801-40da-89ef-017d807fa2a8"/>
    <xsd:import namespace="32bdb438-7d0f-4225-b594-ab5c81528ae2"/>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2:TaxKeywordTaxHTField"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97d734-4801-40da-89ef-017d807fa2a8"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55cb9c4c-58e5-407b-9a70-3c8acc7b7146}" ma:internalName="TaxCatchAll" ma:showField="CatchAllData" ma:web="a497d734-4801-40da-89ef-017d807fa2a8">
      <xsd:complexType>
        <xsd:complexContent>
          <xsd:extension base="dms:MultiChoiceLookup">
            <xsd:sequence>
              <xsd:element name="Value" type="dms:Lookup" maxOccurs="unbounded" minOccurs="0" nillable="true"/>
            </xsd:sequence>
          </xsd:extension>
        </xsd:complexContent>
      </xsd:complexType>
    </xsd:element>
    <xsd:element name="TaxKeywordTaxHTField" ma:index="27"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bdb438-7d0f-4225-b594-ab5c81528ae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23ccff-1beb-4bf6-8606-78be1bc4f3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p:properties xmlns:p="http://schemas.microsoft.com/office/2006/metadata/properties" xmlns:xsi="http://www.w3.org/2001/XMLSchema-instance" xmlns:pc="http://schemas.microsoft.com/office/infopath/2007/PartnerControls">
  <documentManagement>
    <TaxKeywordTaxHTField xmlns="a497d734-4801-40da-89ef-017d807fa2a8">
      <Terms xmlns="http://schemas.microsoft.com/office/infopath/2007/PartnerControls"/>
    </TaxKeywordTaxHTField>
    <lcf76f155ced4ddcb4097134ff3c332f xmlns="32bdb438-7d0f-4225-b594-ab5c81528ae2">
      <Terms xmlns="http://schemas.microsoft.com/office/infopath/2007/PartnerControls"/>
    </lcf76f155ced4ddcb4097134ff3c332f>
    <TaxCatchAll xmlns="a497d734-4801-40da-89ef-017d807fa2a8" xsi:nil="true"/>
  </documentManagement>
</p:properties>
</file>

<file path=customXml/item14.xml><?xml version="1.0" encoding="utf-8"?>
<p:properties xmlns:p="http://schemas.microsoft.com/office/2006/metadata/properties" xmlns:xsi="http://www.w3.org/2001/XMLSchema-instance" xmlns:pc="http://schemas.microsoft.com/office/infopath/2007/PartnerControls">
  <documentManagement/>
</p:properties>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mso-contentType ?>
<FormTemplates xmlns="http://schemas.microsoft.com/sharepoint/v3/contenttype/forms">
  <Display>DocumentLibraryForm</Display>
  <Edit>DocumentLibraryForm</Edit>
  <New>DocumentLibraryForm</New>
</FormTemplates>
</file>

<file path=customXml/item17.xml><?xml version="1.0" encoding="utf-8"?>
<p:properties xmlns:p="http://schemas.microsoft.com/office/2006/metadata/properties" xmlns:xsi="http://www.w3.org/2001/XMLSchema-instance" xmlns:pc="http://schemas.microsoft.com/office/infopath/2007/PartnerControls">
  <documentManagement/>
</p:properties>
</file>

<file path=customXml/item18.xml><?xml version="1.0" encoding="utf-8"?>
<?mso-contentType ?>
<FormTemplates xmlns="http://schemas.microsoft.com/sharepoint/v3/contenttype/forms">
  <Display>DocumentLibraryForm</Display>
  <Edit>DocumentLibraryForm</Edit>
  <New>DocumentLibraryForm</New>
</FormTemplates>
</file>

<file path=customXml/item19.xml><?xml version="1.0" encoding="utf-8"?>
<p:properties xmlns:p="http://schemas.microsoft.com/office/2006/metadata/properties" xmlns:xsi="http://www.w3.org/2001/XMLSchema-instance" xmlns:pc="http://schemas.microsoft.com/office/infopath/2007/PartnerControls">
  <documentManagement>
    <lcf76f155ced4ddcb4097134ff3c332f xmlns="32bdb438-7d0f-4225-b594-ab5c81528ae2">
      <Terms xmlns="http://schemas.microsoft.com/office/infopath/2007/PartnerControls"/>
    </lcf76f155ced4ddcb4097134ff3c332f>
    <TaxCatchAll xmlns="a497d734-4801-40da-89ef-017d807fa2a8" xsi:nil="true"/>
    <TaxKeywordTaxHTField xmlns="a497d734-4801-40da-89ef-017d807fa2a8">
      <Terms xmlns="http://schemas.microsoft.com/office/infopath/2007/PartnerControls"/>
    </TaxKeywordTaxHTField>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20.xml><?xml version="1.0" encoding="utf-8"?>
<p:properties xmlns:p="http://schemas.microsoft.com/office/2006/metadata/properties" xmlns:xsi="http://www.w3.org/2001/XMLSchema-instance" xmlns:pc="http://schemas.microsoft.com/office/infopath/2007/PartnerControls">
  <documentManagement>
    <lcf76f155ced4ddcb4097134ff3c332f xmlns="32bdb438-7d0f-4225-b594-ab5c81528ae2">
      <Terms xmlns="http://schemas.microsoft.com/office/infopath/2007/PartnerControls"/>
    </lcf76f155ced4ddcb4097134ff3c332f>
    <TaxCatchAll xmlns="a497d734-4801-40da-89ef-017d807fa2a8" xsi:nil="true"/>
    <TaxKeywordTaxHTField xmlns="a497d734-4801-40da-89ef-017d807fa2a8">
      <Terms xmlns="http://schemas.microsoft.com/office/infopath/2007/PartnerControls"/>
    </TaxKeywordTaxHTField>
  </documentManagement>
</p:properties>
</file>

<file path=customXml/item21.xml><?xml version="1.0" encoding="utf-8"?>
<?mso-contentType ?>
<FormTemplates xmlns="http://schemas.microsoft.com/sharepoint/v3/contenttype/forms">
  <Display>DocumentLibraryForm</Display>
  <Edit>DocumentLibraryForm</Edit>
  <New>DocumentLibraryForm</New>
</FormTemplates>
</file>

<file path=customXml/item22.xml><?xml version="1.0" encoding="utf-8"?>
<?mso-contentType ?>
<FormTemplates xmlns="http://schemas.microsoft.com/sharepoint/v3/contenttype/forms">
  <Display>DocumentLibraryForm</Display>
  <Edit>DocumentLibraryForm</Edit>
  <New>DocumentLibraryForm</New>
</FormTemplates>
</file>

<file path=customXml/item23.xml><?xml version="1.0" encoding="utf-8"?>
<?mso-contentType ?>
<FormTemplates xmlns="http://schemas.microsoft.com/sharepoint/v3/contenttype/forms">
  <Display>DocumentLibraryForm</Display>
  <Edit>DocumentLibraryForm</Edit>
  <New>DocumentLibraryForm</New>
</FormTemplates>
</file>

<file path=customXml/item24.xml><?xml version="1.0" encoding="utf-8"?>
<?mso-contentType ?>
<FormTemplates xmlns="http://schemas.microsoft.com/sharepoint/v3/contenttype/forms">
  <Display>DocumentLibraryForm</Display>
  <Edit>DocumentLibraryForm</Edit>
  <New>DocumentLibraryForm</New>
</FormTemplates>
</file>

<file path=customXml/item25.xml><?xml version="1.0" encoding="utf-8"?>
<p:properties xmlns:p="http://schemas.microsoft.com/office/2006/metadata/properties" xmlns:xsi="http://www.w3.org/2001/XMLSchema-instance" xmlns:pc="http://schemas.microsoft.com/office/infopath/2007/PartnerControls">
  <documentManagement>
    <lcf76f155ced4ddcb4097134ff3c332f xmlns="32bdb438-7d0f-4225-b594-ab5c81528ae2">
      <Terms xmlns="http://schemas.microsoft.com/office/infopath/2007/PartnerControls"/>
    </lcf76f155ced4ddcb4097134ff3c332f>
    <TaxCatchAll xmlns="a497d734-4801-40da-89ef-017d807fa2a8" xsi:nil="true"/>
    <TaxKeywordTaxHTField xmlns="a497d734-4801-40da-89ef-017d807fa2a8">
      <Terms xmlns="http://schemas.microsoft.com/office/infopath/2007/PartnerControls"/>
    </TaxKeywordTaxHTField>
  </documentManagement>
</p:properties>
</file>

<file path=customXml/item26.xml><?xml version="1.0" encoding="utf-8"?>
<p:properties xmlns:p="http://schemas.microsoft.com/office/2006/metadata/properties" xmlns:xsi="http://www.w3.org/2001/XMLSchema-instance" xmlns:pc="http://schemas.microsoft.com/office/infopath/2007/PartnerControls">
  <documentManagement>
    <TaxKeywordTaxHTField xmlns="a497d734-4801-40da-89ef-017d807fa2a8">
      <Terms xmlns="http://schemas.microsoft.com/office/infopath/2007/PartnerControls"/>
    </TaxKeywordTaxHTField>
    <lcf76f155ced4ddcb4097134ff3c332f xmlns="32bdb438-7d0f-4225-b594-ab5c81528ae2">
      <Terms xmlns="http://schemas.microsoft.com/office/infopath/2007/PartnerControls"/>
    </lcf76f155ced4ddcb4097134ff3c332f>
    <TaxCatchAll xmlns="a497d734-4801-40da-89ef-017d807fa2a8" xsi:nil="true"/>
  </documentManagement>
</p:properties>
</file>

<file path=customXml/item27.xml><?xml version="1.0" encoding="utf-8"?>
<?mso-contentType ?>
<FormTemplates xmlns="http://schemas.microsoft.com/sharepoint/v3/contenttype/forms">
  <Display>DocumentLibraryForm</Display>
  <Edit>DocumentLibraryForm</Edit>
  <New>DocumentLibraryForm</New>
</FormTemplates>
</file>

<file path=customXml/item28.xml><?xml version="1.0" encoding="utf-8"?>
<?mso-contentType ?>
<FormTemplates xmlns="http://schemas.microsoft.com/sharepoint/v3/contenttype/forms">
  <Display>DocumentLibraryForm</Display>
  <Edit>DocumentLibraryForm</Edit>
  <New>DocumentLibraryForm</New>
</FormTemplates>
</file>

<file path=customXml/item29.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30.xml><?xml version="1.0" encoding="utf-8"?>
<p:properties xmlns:p="http://schemas.microsoft.com/office/2006/metadata/properties" xmlns:xsi="http://www.w3.org/2001/XMLSchema-instance" xmlns:pc="http://schemas.microsoft.com/office/infopath/2007/PartnerControls">
  <documentManagement>
    <TaxCatchAll xmlns="a497d734-4801-40da-89ef-017d807fa2a8" xsi:nil="true"/>
    <lcf76f155ced4ddcb4097134ff3c332f xmlns="32bdb438-7d0f-4225-b594-ab5c81528ae2">
      <Terms xmlns="http://schemas.microsoft.com/office/infopath/2007/PartnerControls"/>
    </lcf76f155ced4ddcb4097134ff3c332f>
    <TaxKeywordTaxHTField xmlns="a497d734-4801-40da-89ef-017d807fa2a8">
      <Terms xmlns="http://schemas.microsoft.com/office/infopath/2007/PartnerControls"/>
    </TaxKeywordTaxHTField>
  </documentManagement>
</p:properties>
</file>

<file path=customXml/item31.xml><?xml version="1.0" encoding="utf-8"?>
<p:properties xmlns:p="http://schemas.microsoft.com/office/2006/metadata/properties" xmlns:xsi="http://www.w3.org/2001/XMLSchema-instance" xmlns:pc="http://schemas.microsoft.com/office/infopath/2007/PartnerControls">
  <documentManagement/>
</p:properties>
</file>

<file path=customXml/item32.xml><?xml version="1.0" encoding="utf-8"?>
<?mso-contentType ?>
<FormTemplates xmlns="http://schemas.microsoft.com/sharepoint/v3/contenttype/forms">
  <Display>DocumentLibraryForm</Display>
  <Edit>DocumentLibraryForm</Edit>
  <New>DocumentLibraryForm</New>
</FormTemplates>
</file>

<file path=customXml/item33.xml><?xml version="1.0" encoding="utf-8"?>
<p:properties xmlns:p="http://schemas.microsoft.com/office/2006/metadata/properties" xmlns:xsi="http://www.w3.org/2001/XMLSchema-instance" xmlns:pc="http://schemas.microsoft.com/office/infopath/2007/PartnerControls">
  <documentManagement/>
</p:properties>
</file>

<file path=customXml/item34.xml><?xml version="1.0" encoding="utf-8"?>
<?mso-contentType ?>
<FormTemplates xmlns="http://schemas.microsoft.com/sharepoint/v3/contenttype/forms">
  <Display>DocumentLibraryForm</Display>
  <Edit>DocumentLibraryForm</Edit>
  <New>DocumentLibraryForm</New>
</FormTemplates>
</file>

<file path=customXml/item35.xml><?xml version="1.0" encoding="utf-8"?>
<?mso-contentType ?>
<FormTemplates xmlns="http://schemas.microsoft.com/sharepoint/v3/contenttype/forms">
  <Display>DocumentLibraryForm</Display>
  <Edit>DocumentLibraryForm</Edit>
  <New>DocumentLibraryForm</New>
</FormTemplates>
</file>

<file path=customXml/item36.xml><?xml version="1.0" encoding="utf-8"?>
<p:properties xmlns:p="http://schemas.microsoft.com/office/2006/metadata/properties" xmlns:xsi="http://www.w3.org/2001/XMLSchema-instance" xmlns:pc="http://schemas.microsoft.com/office/infopath/2007/PartnerControls">
  <documentManagement>
    <TaxKeywordTaxHTField xmlns="a497d734-4801-40da-89ef-017d807fa2a8">
      <Terms xmlns="http://schemas.microsoft.com/office/infopath/2007/PartnerControls"/>
    </TaxKeywordTaxHTField>
    <lcf76f155ced4ddcb4097134ff3c332f xmlns="32bdb438-7d0f-4225-b594-ab5c81528ae2">
      <Terms xmlns="http://schemas.microsoft.com/office/infopath/2007/PartnerControls"/>
    </lcf76f155ced4ddcb4097134ff3c332f>
    <TaxCatchAll xmlns="a497d734-4801-40da-89ef-017d807fa2a8" xsi:nil="true"/>
  </documentManagement>
</p:properties>
</file>

<file path=customXml/item37.xml><?xml version="1.0" encoding="utf-8"?>
<p:properties xmlns:p="http://schemas.microsoft.com/office/2006/metadata/properties" xmlns:xsi="http://www.w3.org/2001/XMLSchema-instance" xmlns:pc="http://schemas.microsoft.com/office/infopath/2007/PartnerControls">
  <documentManagement/>
</p:properties>
</file>

<file path=customXml/item38.xml><?xml version="1.0" encoding="utf-8"?>
<?mso-contentType ?>
<FormTemplates xmlns="http://schemas.microsoft.com/sharepoint/v3/contenttype/forms">
  <Display>DocumentLibraryForm</Display>
  <Edit>DocumentLibraryForm</Edit>
  <New>DocumentLibraryForm</New>
</FormTemplates>
</file>

<file path=customXml/item39.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40.xml><?xml version="1.0" encoding="utf-8"?>
<?mso-contentType ?>
<FormTemplates xmlns="http://schemas.microsoft.com/sharepoint/v3/contenttype/forms">
  <Display>DocumentLibraryForm</Display>
  <Edit>DocumentLibraryForm</Edit>
  <New>DocumentLibraryForm</New>
</FormTemplates>
</file>

<file path=customXml/item41.xml><?xml version="1.0" encoding="utf-8"?>
<p:properties xmlns:p="http://schemas.microsoft.com/office/2006/metadata/properties" xmlns:xsi="http://www.w3.org/2001/XMLSchema-instance" xmlns:pc="http://schemas.microsoft.com/office/infopath/2007/PartnerControls">
  <documentManagement/>
</p:properties>
</file>

<file path=customXml/item42.xml><?xml version="1.0" encoding="utf-8"?>
<p:properties xmlns:p="http://schemas.microsoft.com/office/2006/metadata/properties" xmlns:xsi="http://www.w3.org/2001/XMLSchema-instance" xmlns:pc="http://schemas.microsoft.com/office/infopath/2007/PartnerControls">
  <documentManagement/>
</p:properties>
</file>

<file path=customXml/item43.xml><?xml version="1.0" encoding="utf-8"?>
<?mso-contentType ?>
<FormTemplates xmlns="http://schemas.microsoft.com/sharepoint/v3/contenttype/forms">
  <Display>DocumentLibraryForm</Display>
  <Edit>DocumentLibraryForm</Edit>
  <New>DocumentLibraryForm</New>
</FormTemplates>
</file>

<file path=customXml/item44.xml><?xml version="1.0" encoding="utf-8"?>
<p:properties xmlns:p="http://schemas.microsoft.com/office/2006/metadata/properties" xmlns:xsi="http://www.w3.org/2001/XMLSchema-instance" xmlns:pc="http://schemas.microsoft.com/office/infopath/2007/PartnerControls">
  <documentManagement>
    <TaxKeywordTaxHTField xmlns="a497d734-4801-40da-89ef-017d807fa2a8">
      <Terms xmlns="http://schemas.microsoft.com/office/infopath/2007/PartnerControls"/>
    </TaxKeywordTaxHTField>
    <lcf76f155ced4ddcb4097134ff3c332f xmlns="32bdb438-7d0f-4225-b594-ab5c81528ae2">
      <Terms xmlns="http://schemas.microsoft.com/office/infopath/2007/PartnerControls"/>
    </lcf76f155ced4ddcb4097134ff3c332f>
    <TaxCatchAll xmlns="a497d734-4801-40da-89ef-017d807fa2a8" xsi:nil="true"/>
  </documentManagement>
</p:properties>
</file>

<file path=customXml/item45.xml><?xml version="1.0" encoding="utf-8"?>
<?mso-contentType ?>
<FormTemplates xmlns="http://schemas.microsoft.com/sharepoint/v3/contenttype/forms">
  <Display>DocumentLibraryForm</Display>
  <Edit>DocumentLibraryForm</Edit>
  <New>DocumentLibraryForm</New>
</FormTemplates>
</file>

<file path=customXml/item46.xml><?xml version="1.0" encoding="utf-8"?>
<p:properties xmlns:p="http://schemas.microsoft.com/office/2006/metadata/properties" xmlns:xsi="http://www.w3.org/2001/XMLSchema-instance" xmlns:pc="http://schemas.microsoft.com/office/infopath/2007/PartnerControls">
  <documentManagement>
    <TaxCatchAll xmlns="a497d734-4801-40da-89ef-017d807fa2a8" xsi:nil="true"/>
    <lcf76f155ced4ddcb4097134ff3c332f xmlns="32bdb438-7d0f-4225-b594-ab5c81528ae2">
      <Terms xmlns="http://schemas.microsoft.com/office/infopath/2007/PartnerControls"/>
    </lcf76f155ced4ddcb4097134ff3c332f>
    <TaxKeywordTaxHTField xmlns="a497d734-4801-40da-89ef-017d807fa2a8">
      <Terms xmlns="http://schemas.microsoft.com/office/infopath/2007/PartnerControls"/>
    </TaxKeywordTaxHTField>
  </documentManagement>
</p:properties>
</file>

<file path=customXml/item47.xml><?xml version="1.0" encoding="utf-8"?>
<p:properties xmlns:p="http://schemas.microsoft.com/office/2006/metadata/properties" xmlns:xsi="http://www.w3.org/2001/XMLSchema-instance" xmlns:pc="http://schemas.microsoft.com/office/infopath/2007/PartnerControls">
  <documentManagement/>
</p:properties>
</file>

<file path=customXml/item48.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p:properties xmlns:p="http://schemas.microsoft.com/office/2006/metadata/properties" xmlns:xsi="http://www.w3.org/2001/XMLSchema-instance" xmlns:pc="http://schemas.microsoft.com/office/infopath/2007/PartnerControls">
  <documentManagement>
    <TaxCatchAll xmlns="a497d734-4801-40da-89ef-017d807fa2a8" xsi:nil="true"/>
    <lcf76f155ced4ddcb4097134ff3c332f xmlns="32bdb438-7d0f-4225-b594-ab5c81528ae2">
      <Terms xmlns="http://schemas.microsoft.com/office/infopath/2007/PartnerControls"/>
    </lcf76f155ced4ddcb4097134ff3c332f>
    <TaxKeywordTaxHTField xmlns="a497d734-4801-40da-89ef-017d807fa2a8">
      <Terms xmlns="http://schemas.microsoft.com/office/infopath/2007/PartnerControls"/>
    </TaxKeywordTaxHTField>
  </documentManagement>
</p:properties>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CF2E5F-7EE3-49EB-A972-7E125FFFCD7C}">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xml><?xml version="1.0" encoding="utf-8"?>
<ds:datastoreItem xmlns:ds="http://schemas.openxmlformats.org/officeDocument/2006/customXml" ds:itemID="{7E582D79-B2EE-453B-A5F2-B29DC0F883AF}">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xml><?xml version="1.0" encoding="utf-8"?>
<ds:datastoreItem xmlns:ds="http://schemas.openxmlformats.org/officeDocument/2006/customXml" ds:itemID="{00FDF17B-94D3-4709-A8AB-074C5DDED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97d734-4801-40da-89ef-017d807fa2a8"/>
    <ds:schemaRef ds:uri="32bdb438-7d0f-4225-b594-ab5c81528a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B2FC297C-6958-4E9B-AB6E-931F557D5AA9}">
  <ds:schemaRefs>
    <ds:schemaRef ds:uri="http://schemas.microsoft.com/sharepoint/v3/contenttype/forms"/>
  </ds:schemaRefs>
</ds:datastoreItem>
</file>

<file path=customXml/itemProps13.xml><?xml version="1.0" encoding="utf-8"?>
<ds:datastoreItem xmlns:ds="http://schemas.openxmlformats.org/officeDocument/2006/customXml" ds:itemID="{0CC9DADC-9F2A-434A-99EC-3AC3E55C852E}">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xml><?xml version="1.0" encoding="utf-8"?>
<ds:datastoreItem xmlns:ds="http://schemas.openxmlformats.org/officeDocument/2006/customXml" ds:itemID="{C63B24FF-BFE5-4089-8B4C-FAF0769480DF}">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xml><?xml version="1.0" encoding="utf-8"?>
<ds:datastoreItem xmlns:ds="http://schemas.openxmlformats.org/officeDocument/2006/customXml" ds:itemID="{6B7DF5EE-990F-43F2-A32D-9DC42A784E57}">
  <ds:schemaRefs>
    <ds:schemaRef ds:uri="http://schemas.microsoft.com/sharepoint/v3/contenttype/forms"/>
  </ds:schemaRefs>
</ds:datastoreItem>
</file>

<file path=customXml/itemProps16.xml><?xml version="1.0" encoding="utf-8"?>
<ds:datastoreItem xmlns:ds="http://schemas.openxmlformats.org/officeDocument/2006/customXml" ds:itemID="{D24F11BE-0A85-4229-849A-EAFFABD8A621}">
  <ds:schemaRefs>
    <ds:schemaRef ds:uri="http://schemas.microsoft.com/sharepoint/v3/contenttype/forms"/>
  </ds:schemaRefs>
</ds:datastoreItem>
</file>

<file path=customXml/itemProps17.xml><?xml version="1.0" encoding="utf-8"?>
<ds:datastoreItem xmlns:ds="http://schemas.openxmlformats.org/officeDocument/2006/customXml" ds:itemID="{658A0058-F492-4653-84D0-0502D4FE782A}">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xml><?xml version="1.0" encoding="utf-8"?>
<ds:datastoreItem xmlns:ds="http://schemas.openxmlformats.org/officeDocument/2006/customXml" ds:itemID="{1AC77CE7-C825-45EB-922B-E9972DF18C7F}">
  <ds:schemaRefs>
    <ds:schemaRef ds:uri="http://schemas.microsoft.com/sharepoint/v3/contenttype/forms"/>
  </ds:schemaRefs>
</ds:datastoreItem>
</file>

<file path=customXml/itemProps19.xml><?xml version="1.0" encoding="utf-8"?>
<ds:datastoreItem xmlns:ds="http://schemas.openxmlformats.org/officeDocument/2006/customXml" ds:itemID="{2EAE7058-3840-413B-A176-2DE17BB2D67B}">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45A78A-9AD3-432D-99EB-2973D17C047E}">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xml><?xml version="1.0" encoding="utf-8"?>
<ds:datastoreItem xmlns:ds="http://schemas.openxmlformats.org/officeDocument/2006/customXml" ds:itemID="{F649B9DA-105C-4950-8BF8-995E4577E838}">
  <ds:schemaRefs>
    <ds:schemaRef ds:uri="32bdb438-7d0f-4225-b594-ab5c81528a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xml><?xml version="1.0" encoding="utf-8"?>
<ds:datastoreItem xmlns:ds="http://schemas.openxmlformats.org/officeDocument/2006/customXml" ds:itemID="{CA5F0D5C-C2B9-48B8-8CED-5A377C22387C}">
  <ds:schemaRefs>
    <ds:schemaRef ds:uri="http://schemas.microsoft.com/sharepoint/v3/contenttype/forms"/>
  </ds:schemaRefs>
</ds:datastoreItem>
</file>

<file path=customXml/itemProps22.xml><?xml version="1.0" encoding="utf-8"?>
<ds:datastoreItem xmlns:ds="http://schemas.openxmlformats.org/officeDocument/2006/customXml" ds:itemID="{A27D0821-C41C-4915-A21D-20160F5901A2}">
  <ds:schemaRefs>
    <ds:schemaRef ds:uri="http://schemas.microsoft.com/sharepoint/v3/contenttype/forms"/>
  </ds:schemaRefs>
</ds:datastoreItem>
</file>

<file path=customXml/itemProps23.xml><?xml version="1.0" encoding="utf-8"?>
<ds:datastoreItem xmlns:ds="http://schemas.openxmlformats.org/officeDocument/2006/customXml" ds:itemID="{2F5F57D0-C72C-4EE2-9743-C0B359083241}">
  <ds:schemaRefs>
    <ds:schemaRef ds:uri="http://schemas.microsoft.com/sharepoint/v3/contenttype/forms"/>
  </ds:schemaRefs>
</ds:datastoreItem>
</file>

<file path=customXml/itemProps24.xml><?xml version="1.0" encoding="utf-8"?>
<ds:datastoreItem xmlns:ds="http://schemas.openxmlformats.org/officeDocument/2006/customXml" ds:itemID="{8118A94D-98F8-480D-BC23-B68C4AB512D8}">
  <ds:schemaRefs>
    <ds:schemaRef ds:uri="http://schemas.microsoft.com/sharepoint/v3/contenttype/forms"/>
  </ds:schemaRefs>
</ds:datastoreItem>
</file>

<file path=customXml/itemProps25.xml><?xml version="1.0" encoding="utf-8"?>
<ds:datastoreItem xmlns:ds="http://schemas.openxmlformats.org/officeDocument/2006/customXml" ds:itemID="{F14D8577-7A84-4A89-91CD-3EBE7B908552}">
  <ds:schemaRefs>
    <ds:schemaRef ds:uri="32bdb438-7d0f-4225-b594-ab5c81528a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6.xml><?xml version="1.0" encoding="utf-8"?>
<ds:datastoreItem xmlns:ds="http://schemas.openxmlformats.org/officeDocument/2006/customXml" ds:itemID="{925A5C20-442A-4C3F-B793-887FBED93BBC}">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7.xml><?xml version="1.0" encoding="utf-8"?>
<ds:datastoreItem xmlns:ds="http://schemas.openxmlformats.org/officeDocument/2006/customXml" ds:itemID="{B82D1A5D-4FD7-4EBD-9ABA-DF6CB66D0167}">
  <ds:schemaRefs>
    <ds:schemaRef ds:uri="http://schemas.microsoft.com/sharepoint/v3/contenttype/forms"/>
  </ds:schemaRefs>
</ds:datastoreItem>
</file>

<file path=customXml/itemProps28.xml><?xml version="1.0" encoding="utf-8"?>
<ds:datastoreItem xmlns:ds="http://schemas.openxmlformats.org/officeDocument/2006/customXml" ds:itemID="{5C6D11CF-D9CC-4ACE-BD4A-436255B8FA6E}">
  <ds:schemaRefs>
    <ds:schemaRef ds:uri="http://schemas.microsoft.com/sharepoint/v3/contenttype/forms"/>
  </ds:schemaRefs>
</ds:datastoreItem>
</file>

<file path=customXml/itemProps29.xml><?xml version="1.0" encoding="utf-8"?>
<ds:datastoreItem xmlns:ds="http://schemas.openxmlformats.org/officeDocument/2006/customXml" ds:itemID="{F31F68AE-2689-470F-8D02-13856D5B8B86}">
  <ds:schemaRefs>
    <ds:schemaRef ds:uri="32bdb438-7d0f-4225-b594-ab5c81528a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8BA8F0-4708-4E94-B5CB-36F5EFFB70A1}">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xml><?xml version="1.0" encoding="utf-8"?>
<ds:datastoreItem xmlns:ds="http://schemas.openxmlformats.org/officeDocument/2006/customXml" ds:itemID="{2B190921-F3BA-4A6E-A806-3322BFDFBA75}">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xml><?xml version="1.0" encoding="utf-8"?>
<ds:datastoreItem xmlns:ds="http://schemas.openxmlformats.org/officeDocument/2006/customXml" ds:itemID="{432E580E-AD1A-406E-B7B8-8F7321EEBECD}">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xml><?xml version="1.0" encoding="utf-8"?>
<ds:datastoreItem xmlns:ds="http://schemas.openxmlformats.org/officeDocument/2006/customXml" ds:itemID="{BD149C06-3E62-4633-898A-BF14FA4E8A22}">
  <ds:schemaRefs>
    <ds:schemaRef ds:uri="http://schemas.microsoft.com/sharepoint/v3/contenttype/forms"/>
  </ds:schemaRefs>
</ds:datastoreItem>
</file>

<file path=customXml/itemProps33.xml><?xml version="1.0" encoding="utf-8"?>
<ds:datastoreItem xmlns:ds="http://schemas.openxmlformats.org/officeDocument/2006/customXml" ds:itemID="{C9B5E6B7-068F-4222-8E61-36F455F660E1}">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xml><?xml version="1.0" encoding="utf-8"?>
<ds:datastoreItem xmlns:ds="http://schemas.openxmlformats.org/officeDocument/2006/customXml" ds:itemID="{1578F8D3-9734-4692-9355-DD9E16E13B99}">
  <ds:schemaRefs>
    <ds:schemaRef ds:uri="http://schemas.microsoft.com/sharepoint/v3/contenttype/forms"/>
  </ds:schemaRefs>
</ds:datastoreItem>
</file>

<file path=customXml/itemProps35.xml><?xml version="1.0" encoding="utf-8"?>
<ds:datastoreItem xmlns:ds="http://schemas.openxmlformats.org/officeDocument/2006/customXml" ds:itemID="{717ED64D-7947-4BEB-9777-69ED325B9FDF}">
  <ds:schemaRefs>
    <ds:schemaRef ds:uri="http://schemas.microsoft.com/sharepoint/v3/contenttype/forms"/>
  </ds:schemaRefs>
</ds:datastoreItem>
</file>

<file path=customXml/itemProps36.xml><?xml version="1.0" encoding="utf-8"?>
<ds:datastoreItem xmlns:ds="http://schemas.openxmlformats.org/officeDocument/2006/customXml" ds:itemID="{2137536C-D7E1-4E35-9694-6A119F92C04E}">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7.xml><?xml version="1.0" encoding="utf-8"?>
<ds:datastoreItem xmlns:ds="http://schemas.openxmlformats.org/officeDocument/2006/customXml" ds:itemID="{2E2AF310-E676-4E19-9810-2D65842305EF}">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8.xml><?xml version="1.0" encoding="utf-8"?>
<ds:datastoreItem xmlns:ds="http://schemas.openxmlformats.org/officeDocument/2006/customXml" ds:itemID="{F8083538-D802-4899-9DE9-4CBBC529B1A2}">
  <ds:schemaRefs>
    <ds:schemaRef ds:uri="http://schemas.microsoft.com/sharepoint/v3/contenttype/forms"/>
  </ds:schemaRefs>
</ds:datastoreItem>
</file>

<file path=customXml/itemProps39.xml><?xml version="1.0" encoding="utf-8"?>
<ds:datastoreItem xmlns:ds="http://schemas.openxmlformats.org/officeDocument/2006/customXml" ds:itemID="{A94CBC34-39D3-4A46-B736-487C3D28181A}">
  <ds:schemaRefs>
    <ds:schemaRef ds:uri="http://schemas.microsoft.com/sharepoint/v3/contenttype/forms"/>
  </ds:schemaRefs>
</ds:datastoreItem>
</file>

<file path=customXml/itemProps4.xml><?xml version="1.0" encoding="utf-8"?>
<ds:datastoreItem xmlns:ds="http://schemas.openxmlformats.org/officeDocument/2006/customXml" ds:itemID="{038AD6B0-BD37-4679-802E-002979005CE6}">
  <ds:schemaRefs>
    <ds:schemaRef ds:uri="32bdb438-7d0f-4225-b594-ab5c81528a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0.xml><?xml version="1.0" encoding="utf-8"?>
<ds:datastoreItem xmlns:ds="http://schemas.openxmlformats.org/officeDocument/2006/customXml" ds:itemID="{E8B987B5-FE94-4B13-ABBE-2FF106E9EE04}">
  <ds:schemaRefs>
    <ds:schemaRef ds:uri="http://schemas.microsoft.com/sharepoint/v3/contenttype/forms"/>
  </ds:schemaRefs>
</ds:datastoreItem>
</file>

<file path=customXml/itemProps41.xml><?xml version="1.0" encoding="utf-8"?>
<ds:datastoreItem xmlns:ds="http://schemas.openxmlformats.org/officeDocument/2006/customXml" ds:itemID="{457456B5-F44D-4643-B4F4-C7447335DE2B}">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2.xml><?xml version="1.0" encoding="utf-8"?>
<ds:datastoreItem xmlns:ds="http://schemas.openxmlformats.org/officeDocument/2006/customXml" ds:itemID="{836FDE0D-8B31-4499-84D7-6299773B27D7}">
  <ds:schemaRefs>
    <ds:schemaRef ds:uri="32bdb438-7d0f-4225-b594-ab5c81528a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xml><?xml version="1.0" encoding="utf-8"?>
<ds:datastoreItem xmlns:ds="http://schemas.openxmlformats.org/officeDocument/2006/customXml" ds:itemID="{ACCDDBF1-E0DF-4F03-97FA-94811A7EB874}">
  <ds:schemaRefs>
    <ds:schemaRef ds:uri="http://schemas.microsoft.com/sharepoint/v3/contenttype/forms"/>
  </ds:schemaRefs>
</ds:datastoreItem>
</file>

<file path=customXml/itemProps44.xml><?xml version="1.0" encoding="utf-8"?>
<ds:datastoreItem xmlns:ds="http://schemas.openxmlformats.org/officeDocument/2006/customXml" ds:itemID="{2B73D2E9-0F51-4BCF-9950-04F1F106FC4A}">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5.xml><?xml version="1.0" encoding="utf-8"?>
<ds:datastoreItem xmlns:ds="http://schemas.openxmlformats.org/officeDocument/2006/customXml" ds:itemID="{212DA8B1-FC64-4FE7-9FE2-961169C73171}">
  <ds:schemaRefs>
    <ds:schemaRef ds:uri="http://schemas.microsoft.com/sharepoint/v3/contenttype/forms"/>
  </ds:schemaRefs>
</ds:datastoreItem>
</file>

<file path=customXml/itemProps46.xml><?xml version="1.0" encoding="utf-8"?>
<ds:datastoreItem xmlns:ds="http://schemas.openxmlformats.org/officeDocument/2006/customXml" ds:itemID="{6E6A902E-590C-41ED-829E-63F8A19772D0}">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7.xml><?xml version="1.0" encoding="utf-8"?>
<ds:datastoreItem xmlns:ds="http://schemas.openxmlformats.org/officeDocument/2006/customXml" ds:itemID="{354FC0B4-E4D4-4B57-A613-C88E12F9811E}">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xml><?xml version="1.0" encoding="utf-8"?>
<ds:datastoreItem xmlns:ds="http://schemas.openxmlformats.org/officeDocument/2006/customXml" ds:itemID="{2323C92E-0450-4E68-AFE0-5885AF730BBA}">
  <ds:schemaRefs>
    <ds:schemaRef ds:uri="http://schemas.microsoft.com/sharepoint/v3/contenttype/forms"/>
  </ds:schemaRefs>
</ds:datastoreItem>
</file>

<file path=customXml/itemProps5.xml><?xml version="1.0" encoding="utf-8"?>
<ds:datastoreItem xmlns:ds="http://schemas.openxmlformats.org/officeDocument/2006/customXml" ds:itemID="{D0458365-0EF0-41A7-8ABA-53DF506CB13A}">
  <ds:schemaRefs>
    <ds:schemaRef ds:uri="9fb0bca1-56d8-4e96-b907-d405914f26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B39CCB6F-A7DB-45DA-A0AC-5ACE0DF67085}">
  <ds:schemaRefs>
    <ds:schemaRef ds:uri="http://schemas.microsoft.com/sharepoint/v3/contenttype/forms"/>
  </ds:schemaRefs>
</ds:datastoreItem>
</file>

<file path=customXml/itemProps7.xml><?xml version="1.0" encoding="utf-8"?>
<ds:datastoreItem xmlns:ds="http://schemas.openxmlformats.org/officeDocument/2006/customXml" ds:itemID="{6C5D1181-8FC1-498A-8CBB-A15D3199B484}">
  <ds:schemaRefs>
    <ds:schemaRef ds:uri="http://schemas.microsoft.com/sharepoint/v3/contenttype/forms"/>
  </ds:schemaRefs>
</ds:datastoreItem>
</file>

<file path=customXml/itemProps8.xml><?xml version="1.0" encoding="utf-8"?>
<ds:datastoreItem xmlns:ds="http://schemas.openxmlformats.org/officeDocument/2006/customXml" ds:itemID="{6423859F-1F3A-4445-A46B-FF976F637D39}">
  <ds:schemaRefs>
    <ds:schemaRef ds:uri="32bdb438-7d0f-4225-b594-ab5c81528ae2"/>
    <ds:schemaRef ds:uri="9fb0bca1-56d8-4e96-b907-d405914f26e2"/>
    <ds:schemaRef ds:uri="a497d734-4801-40da-89ef-017d807fa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xml><?xml version="1.0" encoding="utf-8"?>
<ds:datastoreItem xmlns:ds="http://schemas.openxmlformats.org/officeDocument/2006/customXml" ds:itemID="{788A535F-834B-4339-8F78-2AF54BE706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7077</Words>
  <Application>Microsoft Office PowerPoint</Application>
  <PresentationFormat>Widescreen</PresentationFormat>
  <Paragraphs>691</Paragraphs>
  <Slides>53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Arial</vt:lpstr>
      <vt:lpstr>Calibri</vt:lpstr>
      <vt:lpstr>Gilroy Office</vt:lpstr>
      <vt:lpstr>Gilroy Office Bold</vt:lpstr>
      <vt:lpstr>Gilroy Office Thin</vt:lpstr>
      <vt:lpstr>Lato</vt:lpstr>
      <vt:lpstr>Lato Light</vt:lpstr>
      <vt:lpstr>Leo Pharma</vt:lpstr>
      <vt:lpstr>Psoriasis</vt:lpstr>
      <vt:lpstr>Contents Page</vt:lpstr>
      <vt:lpstr>Project Scope</vt:lpstr>
      <vt:lpstr>Project Scope</vt:lpstr>
      <vt:lpstr>Your Requirements</vt:lpstr>
      <vt:lpstr>Data Collection Methodology</vt:lpstr>
      <vt:lpstr>Project Process</vt:lpstr>
      <vt:lpstr>Desk Research</vt:lpstr>
      <vt:lpstr>What will the research provide?</vt:lpstr>
      <vt:lpstr>What do we search in?</vt:lpstr>
      <vt:lpstr>Activity Breakdown</vt:lpstr>
      <vt:lpstr>Desk Research Results</vt:lpstr>
      <vt:lpstr>Stakeholders &amp; Non-stakeholders </vt:lpstr>
      <vt:lpstr>Key Opinion Leaders Results</vt:lpstr>
      <vt:lpstr>KOL Breakdown</vt:lpstr>
      <vt:lpstr>Highlighted KOLs</vt:lpstr>
      <vt:lpstr>Recommendation Breakdown</vt:lpstr>
      <vt:lpstr>Professional Organisations</vt:lpstr>
      <vt:lpstr>Professional Organisations</vt:lpstr>
      <vt:lpstr>Top Scoring KOLs</vt:lpstr>
      <vt:lpstr>Congresses</vt:lpstr>
      <vt:lpstr>Congress Activity</vt:lpstr>
      <vt:lpstr>Top Scoring KOLs</vt:lpstr>
      <vt:lpstr>Top Scoring KOLs</vt:lpstr>
      <vt:lpstr>Top Scoring KOLs</vt:lpstr>
      <vt:lpstr>Publication score- Treatment Terms</vt:lpstr>
      <vt:lpstr>Publications- Treatment Terms</vt:lpstr>
      <vt:lpstr>Top Scoring KOLs</vt:lpstr>
      <vt:lpstr>Clinical Trials</vt:lpstr>
      <vt:lpstr>Clinical Trials</vt:lpstr>
      <vt:lpstr>Top Scoring KOLs</vt:lpstr>
      <vt:lpstr>Publications – Clinical terms</vt:lpstr>
      <vt:lpstr>Publications – Clinical terms</vt:lpstr>
      <vt:lpstr>Top Scoring KOLs</vt:lpstr>
      <vt:lpstr>Publications – Health Economist terms </vt:lpstr>
      <vt:lpstr>Publications – Health Economist terms </vt:lpstr>
      <vt:lpstr>Top Scoring KOLs</vt:lpstr>
      <vt:lpstr>Patient Organisations</vt:lpstr>
      <vt:lpstr>Patient Organisations</vt:lpstr>
      <vt:lpstr>Top Scoring KOLs</vt:lpstr>
      <vt:lpstr>Patient Organisations</vt:lpstr>
      <vt:lpstr>Guidelines</vt:lpstr>
      <vt:lpstr>National, Regional and International Guidelines</vt:lpstr>
      <vt:lpstr>National – England vs Scotland Guidelines</vt:lpstr>
      <vt:lpstr>Top Scoring KOLs</vt:lpstr>
      <vt:lpstr>Selecting Recommendations</vt:lpstr>
      <vt:lpstr>Enstilar Executive Summary</vt:lpstr>
      <vt:lpstr>The 5 Step Process</vt:lpstr>
      <vt:lpstr>Creating a Shortlist</vt:lpstr>
      <vt:lpstr>Shortlist Results</vt:lpstr>
      <vt:lpstr>Crossover Analysis</vt:lpstr>
      <vt:lpstr>Recommendation Breakdown</vt:lpstr>
      <vt:lpstr>Thank you</vt:lpstr>
    </vt:vector>
  </TitlesOfParts>
  <Company>LEO Pharma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Brand Plan 2024</dc:title>
  <dc:creator>Andy Carter</dc:creator>
  <cp:lastModifiedBy>Patrick Giles</cp:lastModifiedBy>
  <cp:revision>1</cp:revision>
  <dcterms:created xsi:type="dcterms:W3CDTF">2023-10-04T10:23:36Z</dcterms:created>
  <dcterms:modified xsi:type="dcterms:W3CDTF">2025-06-17T07:59:04Z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61b9f0-8104-4829-9a4c-b0eb99e4c8fa_Enabled">
    <vt:lpwstr>true</vt:lpwstr>
  </property>
  <property fmtid="{D5CDD505-2E9C-101B-9397-08002B2CF9AE}" pid="3" name="MSIP_Label_f061b9f0-8104-4829-9a4c-b0eb99e4c8fa_SetDate">
    <vt:lpwstr>2023-10-04T10:23:36Z</vt:lpwstr>
  </property>
  <property fmtid="{D5CDD505-2E9C-101B-9397-08002B2CF9AE}" pid="4" name="MSIP_Label_f061b9f0-8104-4829-9a4c-b0eb99e4c8fa_Method">
    <vt:lpwstr>Standard</vt:lpwstr>
  </property>
  <property fmtid="{D5CDD505-2E9C-101B-9397-08002B2CF9AE}" pid="5" name="MSIP_Label_f061b9f0-8104-4829-9a4c-b0eb99e4c8fa_Name">
    <vt:lpwstr>Internal use only v1</vt:lpwstr>
  </property>
  <property fmtid="{D5CDD505-2E9C-101B-9397-08002B2CF9AE}" pid="6" name="MSIP_Label_f061b9f0-8104-4829-9a4c-b0eb99e4c8fa_SiteId">
    <vt:lpwstr>d78f7362-832c-4715-8e12-cc7bd574144c</vt:lpwstr>
  </property>
  <property fmtid="{D5CDD505-2E9C-101B-9397-08002B2CF9AE}" pid="7" name="MSIP_Label_f061b9f0-8104-4829-9a4c-b0eb99e4c8fa_ActionId">
    <vt:lpwstr>ee61663f-9a0d-49e3-9b7f-b695cdcdfbe4</vt:lpwstr>
  </property>
  <property fmtid="{D5CDD505-2E9C-101B-9397-08002B2CF9AE}" pid="8" name="MSIP_Label_f061b9f0-8104-4829-9a4c-b0eb99e4c8fa_ContentBits">
    <vt:lpwstr>0</vt:lpwstr>
  </property>
  <property fmtid="{D5CDD505-2E9C-101B-9397-08002B2CF9AE}" pid="9" name="ContentTypeId">
    <vt:lpwstr>0x0101009A7EB3696C166B4E98EC7230A836A500</vt:lpwstr>
  </property>
  <property fmtid="{D5CDD505-2E9C-101B-9397-08002B2CF9AE}" pid="10" name="TaxKeyword">
    <vt:lpwstr/>
  </property>
  <property fmtid="{D5CDD505-2E9C-101B-9397-08002B2CF9AE}" pid="11" name="MediaServiceImageTags">
    <vt:lpwstr/>
  </property>
</Properties>
</file>